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608" y="9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Что, по Вашему мнению, означает открытость бюджета?,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0-3CA1-4C7B-B44D-4381C28D71C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CA1-4C7B-B44D-4381C28D71C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CA1-4C7B-B44D-4381C28D71C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CA1-4C7B-B44D-4381C28D71C6}"/>
              </c:ext>
            </c:extLst>
          </c:dPt>
          <c:dLbls>
            <c:dLbl>
              <c:idx val="0"/>
              <c:layout>
                <c:manualLayout>
                  <c:x val="2.1958650613140827E-3"/>
                  <c:y val="4.41085749537322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A1-4C7B-B44D-4381C28D71C6}"/>
                </c:ext>
              </c:extLst>
            </c:dLbl>
            <c:dLbl>
              <c:idx val="3"/>
              <c:layout>
                <c:manualLayout>
                  <c:x val="4.5469707695386795E-2"/>
                  <c:y val="-4.32376929184149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A1-4C7B-B44D-4381C28D71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Опубликование утвержденного бюджета и его исполнение</c:v>
                </c:pt>
                <c:pt idx="1">
                  <c:v>Возможность для граждан участвовать в обсуждении приоритетных расходов бюджета</c:v>
                </c:pt>
                <c:pt idx="2">
                  <c:v>Мне это не интересно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55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9472309308222815"/>
          <c:y val="0.22521640408563287"/>
          <c:w val="0.40204367549194642"/>
          <c:h val="0.6445471759993740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Интересуетесь ли Вы тем, как происходит формирование и утверждение бюджета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Башкортостан?, 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Мне это не интересно.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</c:v>
                </c:pt>
                <c:pt idx="1">
                  <c:v>9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120519825541086"/>
          <c:y val="0.35861214464225849"/>
          <c:w val="0.33392565155191345"/>
          <c:h val="0.44945966489759021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Планируете ли Вы личные (семейные) финансы?,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 </c:v>
                </c:pt>
                <c:pt idx="1">
                  <c:v>Нет</c:v>
                </c:pt>
                <c:pt idx="2">
                  <c:v>Затрудняюсь с ответом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Как, по Вашему мнению, можно достичь сбалансированности доходов и расходов бюджета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Башкортостан?,%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711210509764101E-2"/>
          <c:y val="0.324860616615450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245-4128-A1BF-59FA3521B7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Сократить расходы</c:v>
                </c:pt>
                <c:pt idx="1">
                  <c:v>Привлечь кредиты</c:v>
                </c:pt>
                <c:pt idx="2">
                  <c:v>Затрудняюсь с ответом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</c:v>
                </c:pt>
                <c:pt idx="1">
                  <c:v>9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В каких целях Вами используется информация, связанная с бюджетом?,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 учебных целях (курсовые, дипломные работы, рефераты)</c:v>
                </c:pt>
                <c:pt idx="1">
                  <c:v>Для повышения финансовой грамотности</c:v>
                </c:pt>
                <c:pt idx="2">
                  <c:v>Для своей профессиональной деятельности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47</c:v>
                </c:pt>
                <c:pt idx="2">
                  <c:v>18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227068962672136"/>
          <c:y val="0.3153824957395629"/>
          <c:w val="0.32814518650779645"/>
          <c:h val="0.4559654472720076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Будет ли Вам интересен раздел, посвященный антикризисным мерам, принятым для борьбы с последствиями распространения новой </a:t>
            </a:r>
            <a:r>
              <a:rPr lang="ru-RU" sz="1400" b="1" i="0" u="none" strike="noStrike" baseline="0" dirty="0" err="1">
                <a:effectLst/>
              </a:rPr>
              <a:t>коронавирсусной</a:t>
            </a:r>
            <a:r>
              <a:rPr lang="ru-RU" sz="1400" b="1" i="0" u="none" strike="noStrike" baseline="0" dirty="0">
                <a:effectLst/>
              </a:rPr>
              <a:t> инфекции?, 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444745001315817"/>
          <c:y val="0.3295785510071861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245-4128-A1BF-59FA3521B7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380621419003071"/>
          <c:y val="0.4180403780885753"/>
          <c:w val="0.11577518543941917"/>
          <c:h val="0.2594574152554965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1 квартал 2022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73 человека, результаты опроса приведены ниже: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33296" y="2070615"/>
            <a:ext cx="9686361" cy="4431607"/>
            <a:chOff x="205575" y="2070159"/>
            <a:chExt cx="9633683" cy="4405877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3724954531"/>
                </p:ext>
              </p:extLst>
            </p:nvPr>
          </p:nvGraphicFramePr>
          <p:xfrm>
            <a:off x="5528656" y="2076502"/>
            <a:ext cx="4310602" cy="43896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Диаграмма 6"/>
            <p:cNvGraphicFramePr/>
            <p:nvPr>
              <p:extLst>
                <p:ext uri="{D42A27DB-BD31-4B8C-83A1-F6EECF244321}">
                  <p14:modId xmlns:p14="http://schemas.microsoft.com/office/powerpoint/2010/main" val="1486142999"/>
                </p:ext>
              </p:extLst>
            </p:nvPr>
          </p:nvGraphicFramePr>
          <p:xfrm>
            <a:off x="205575" y="2070159"/>
            <a:ext cx="4449185" cy="44058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6800946"/>
              </p:ext>
            </p:extLst>
          </p:nvPr>
        </p:nvGraphicFramePr>
        <p:xfrm>
          <a:off x="685949" y="483325"/>
          <a:ext cx="4787387" cy="5447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24109482"/>
              </p:ext>
            </p:extLst>
          </p:nvPr>
        </p:nvGraphicFramePr>
        <p:xfrm>
          <a:off x="6139542" y="416197"/>
          <a:ext cx="4715691" cy="538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7342781"/>
              </p:ext>
            </p:extLst>
          </p:nvPr>
        </p:nvGraphicFramePr>
        <p:xfrm>
          <a:off x="685949" y="483325"/>
          <a:ext cx="4787387" cy="5447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12676535"/>
              </p:ext>
            </p:extLst>
          </p:nvPr>
        </p:nvGraphicFramePr>
        <p:xfrm>
          <a:off x="6035039" y="494574"/>
          <a:ext cx="4715691" cy="538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972</TotalTime>
  <Words>127</Words>
  <Application>Microsoft Office PowerPoint</Application>
  <PresentationFormat>Широкоэкранный</PresentationFormat>
  <Paragraphs>11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1 квартал 2022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71</cp:revision>
  <cp:lastPrinted>2017-09-25T08:59:29Z</cp:lastPrinted>
  <dcterms:created xsi:type="dcterms:W3CDTF">2017-06-23T08:41:46Z</dcterms:created>
  <dcterms:modified xsi:type="dcterms:W3CDTF">2022-04-04T03:59:41Z</dcterms:modified>
</cp:coreProperties>
</file>