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Default ContentType="image/png" Extension="png"/>
  <Override ContentType="application/vnd.openxmlformats-officedocument.presentationml.slide+xml" PartName="/ppt/slides/slide2.xml"/>
  <Default ContentType="image/jpg" Extension="jpg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7251700" cy="10388600"/>
  <p:notesSz cx="7251700" cy="10388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353" y="3220466"/>
            <a:ext cx="6169342" cy="2181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8707" y="5817616"/>
            <a:ext cx="5080635" cy="259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2902" y="2389378"/>
            <a:ext cx="3157251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37895" y="2389378"/>
            <a:ext cx="3157251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254240" cy="10384790"/>
          </a:xfrm>
          <a:custGeom>
            <a:avLst/>
            <a:gdLst/>
            <a:ahLst/>
            <a:cxnLst/>
            <a:rect l="l" t="t" r="r" b="b"/>
            <a:pathLst>
              <a:path w="7254240" h="10384790">
                <a:moveTo>
                  <a:pt x="7254240" y="0"/>
                </a:moveTo>
                <a:lnTo>
                  <a:pt x="0" y="0"/>
                </a:lnTo>
                <a:lnTo>
                  <a:pt x="0" y="10384536"/>
                </a:lnTo>
                <a:lnTo>
                  <a:pt x="7254240" y="10384536"/>
                </a:lnTo>
                <a:lnTo>
                  <a:pt x="72542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8105" y="1378978"/>
            <a:ext cx="4472940" cy="1550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902" y="2389378"/>
            <a:ext cx="6532245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67737" y="9661398"/>
            <a:ext cx="2322576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2902" y="9661398"/>
            <a:ext cx="1669351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25796" y="9661398"/>
            <a:ext cx="1669351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3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19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75.jpeg" Type="http://schemas.openxmlformats.org/officeDocument/2006/relationships/image"/><Relationship Id="rId3" Target="../media/image76.png" Type="http://schemas.openxmlformats.org/officeDocument/2006/relationships/image"/><Relationship Id="rId4" Target="../media/image77.png" Type="http://schemas.openxmlformats.org/officeDocument/2006/relationships/image"/><Relationship Id="rId5" Target="../media/image78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.png" Type="http://schemas.openxmlformats.org/officeDocument/2006/relationships/image"/><Relationship Id="rId3" Target="../media/image4.jpg" Type="http://schemas.openxmlformats.org/officeDocument/2006/relationships/image"/><Relationship Id="rId4" Target="../media/image5.png" Type="http://schemas.openxmlformats.org/officeDocument/2006/relationships/image"/><Relationship Id="rId5" Target="https://ru.wikipedia.org/wiki/%D0%91%D0%B0%D1%88%D0%BA%D0%BE%D1%80%D1%82%D0%BE%D1%81%D1%82%D0%B0%D0%BD" TargetMode="External" Type="http://schemas.openxmlformats.org/officeDocument/2006/relationships/hyperlink"/><Relationship Id="rId6" Target="https://ru.wikipedia.org/wiki/%D0%9F%D1%80%D0%B8%D0%B1%D0%B5%D0%BB%D1%8C%D1%81%D0%BA%D0%B0%D1%8F_%D1%83%D0%B2%D0%B0%D0%BB%D0%B8%D1%81%D1%82%D0%BE-%D0%B2%D0%BE%D0%BB%D0%BD%D0%B8%D1%81%D1%82%D0%B0%D1%8F_%D1%80%D0%B0%D0%B2%D0%BD%D0%B8%D0%BD%D0%B0" TargetMode="External" Type="http://schemas.openxmlformats.org/officeDocument/2006/relationships/hyperlink"/><Relationship Id="rId7" Target="https://ru.wikipedia.org/wiki/%D0%9E%D0%B1%D1%89%D0%B8%D0%B9_%D0%A1%D1%8B%D1%80%D1%82" TargetMode="External" Type="http://schemas.openxmlformats.org/officeDocument/2006/relationships/hyperlink"/><Relationship Id="rId8" Target="https://ru.wikipedia.org/wiki/%D0%91%D0%B5%D0%BB%D0%B0%D1%8F_(%D1%80%D0%B5%D0%BA%D0%B0%2C_%D0%BF%D1%80%D0%B8%D1%82%D0%BE%D0%BA_%D0%9A%D0%B0%D0%BC%D1%8B)" TargetMode="External" Type="http://schemas.openxmlformats.org/officeDocument/2006/relationships/hyperlink"/><Relationship Id="rId9" Target="https://ru.wikipedia.org/wiki/%D0%9D%D1%83%D0%B3%D1%83%D1%88_(%D0%BF%D1%80%D0%B8%D1%82%D0%BE%D0%BA_%D0%91%D0%B5%D0%BB%D0%BE%D0%B9)" TargetMode="External" Type="http://schemas.openxmlformats.org/officeDocument/2006/relationships/hyperlink"/><Relationship Id="rId10" Target="https://ru.wikipedia.org/wiki/%D0%A1%D1%83%D1%85%D0%B0%D0%B9%D0%BB%D1%8F" TargetMode="External" Type="http://schemas.openxmlformats.org/officeDocument/2006/relationships/hyperlink"/><Relationship Id="rId11" Target="https://ru.wikipedia.org/wiki/%D0%90%D1%88%D0%BA%D0%B0%D0%B4%D0%B0%D1%80" TargetMode="External" Type="http://schemas.openxmlformats.org/officeDocument/2006/relationships/hyperlink"/><Relationship Id="rId12" Target="https://ru.wikipedia.org/wiki/%D0%9C%D0%B5%D0%BB%D0%B5%D1%83%D0%B7_(%D0%BD%D0%B8%D0%B6%D0%BD%D0%B8%D0%B9_%D0%BF%D1%80%D0%B8%D1%82%D0%BE%D0%BA_%D0%91%D0%B5%D0%BB%D0%BE%D0%B9)" TargetMode="External" Type="http://schemas.openxmlformats.org/officeDocument/2006/relationships/hyperlink"/><Relationship Id="rId13" Target="https://meleuz.bashkortostan.ru/" TargetMode="External" Type="http://schemas.openxmlformats.org/officeDocument/2006/relationships/hyperlink"/><Relationship Id="rId14" Target="../media/image6.jpg" Type="http://schemas.openxmlformats.org/officeDocument/2006/relationships/image"/><Relationship Id="rId15" Target="../media/image7.jpg" Type="http://schemas.openxmlformats.org/officeDocument/2006/relationships/image"/><Relationship Id="rId16" Target="../media/image8.jpg" Type="http://schemas.openxmlformats.org/officeDocument/2006/relationships/image"/><Relationship Id="rId17" Target="../media/image9.png" Type="http://schemas.openxmlformats.org/officeDocument/2006/relationships/image"/><Relationship Id="rId18" Target="../media/image10.png" Type="http://schemas.openxmlformats.org/officeDocument/2006/relationships/image"/><Relationship Id="rId19" Target="../media/image11.png" Type="http://schemas.openxmlformats.org/officeDocument/2006/relationships/image"/><Relationship Id="rId20" Target="../media/image12.jpeg" Type="http://schemas.openxmlformats.org/officeDocument/2006/relationships/image"/><Relationship Id="rId21" Target="../media/image13.jpeg" Type="http://schemas.openxmlformats.org/officeDocument/2006/relationships/image"/><Relationship Id="rId22" Target="../media/image14.png" Type="http://schemas.openxmlformats.org/officeDocument/2006/relationships/image"/><Relationship Id="rId23" Target="../media/image15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Relationship Id="rId4" Type="http://schemas.openxmlformats.org/officeDocument/2006/relationships/image" Target="../media/image102.jp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jpg"/><Relationship Id="rId10" Type="http://schemas.openxmlformats.org/officeDocument/2006/relationships/image" Target="../media/image108.jp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finance.admmeleuz.ru/" TargetMode="External"/><Relationship Id="rId3" Type="http://schemas.openxmlformats.org/officeDocument/2006/relationships/hyperlink" Target="https://meleuz.bashkortostan.ru/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hyperlink" Target="mailto:meleuz_gfu@ufamts.ru" TargetMode="External"/><Relationship Id="rId6" Type="http://schemas.openxmlformats.org/officeDocument/2006/relationships/hyperlink" Target="http://finance.admmeleuz.ru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://finance.admmeleuz.ru/index.php?option=com_co" TargetMode="External"/><Relationship Id="rId7" Type="http://schemas.openxmlformats.org/officeDocument/2006/relationships/hyperlink" Target="http://finance.admmeleuz.ru/index.php?option=com_c" TargetMode="External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9" Type="http://schemas.openxmlformats.org/officeDocument/2006/relationships/image" Target="../media/image42.jpg"/><Relationship Id="rId10" Type="http://schemas.openxmlformats.org/officeDocument/2006/relationships/image" Target="../media/image4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800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БЮДЖЕТ </a:t>
            </a:r>
            <a:r>
              <a:rPr dirty="0"/>
              <a:t>ДЛЯ</a:t>
            </a:r>
            <a:r>
              <a:rPr dirty="0" spc="-90"/>
              <a:t> </a:t>
            </a:r>
            <a:r>
              <a:rPr dirty="0" spc="-140"/>
              <a:t>ГРАЖДАН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8950" y="3279866"/>
            <a:ext cx="639572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63195" marR="10096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к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решению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Совета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муниципального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района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Мелеузовский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район </a:t>
            </a:r>
            <a:r>
              <a:rPr dirty="0" sz="1600" spc="-20">
                <a:latin typeface="Arial"/>
                <a:cs typeface="Arial"/>
              </a:rPr>
              <a:t>Республики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Башкортостан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«Об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утверждении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отчета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об</a:t>
            </a: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исполнении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бюджета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муниципального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района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Мелеузовский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район </a:t>
            </a:r>
            <a:r>
              <a:rPr dirty="0" sz="1600" spc="-20">
                <a:latin typeface="Arial"/>
                <a:cs typeface="Arial"/>
              </a:rPr>
              <a:t>Республики</a:t>
            </a:r>
            <a:r>
              <a:rPr dirty="0" sz="1600" spc="-10">
                <a:latin typeface="Arial"/>
                <a:cs typeface="Arial"/>
              </a:rPr>
              <a:t> Башкортостан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за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2023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год»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4026" y="9313339"/>
            <a:ext cx="6699884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«Бюджет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граждан»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это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упрощенная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версия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бюджетного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документа, </a:t>
            </a:r>
            <a:r>
              <a:rPr dirty="0" sz="1400">
                <a:latin typeface="Arial"/>
                <a:cs typeface="Arial"/>
              </a:rPr>
              <a:t>которая</a:t>
            </a:r>
            <a:r>
              <a:rPr dirty="0" sz="1400" spc="21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использует</a:t>
            </a:r>
            <a:r>
              <a:rPr dirty="0" sz="1400" spc="2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неформальный</a:t>
            </a:r>
            <a:r>
              <a:rPr dirty="0" sz="1400" spc="2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язык</a:t>
            </a:r>
            <a:r>
              <a:rPr dirty="0" sz="1400" spc="2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и</a:t>
            </a:r>
            <a:r>
              <a:rPr dirty="0" sz="1400" spc="2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доступные</a:t>
            </a:r>
            <a:r>
              <a:rPr dirty="0" sz="1400" spc="2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форматы,</a:t>
            </a:r>
            <a:r>
              <a:rPr dirty="0" sz="1400" spc="22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чтобы облегчить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граждан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понимание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бюджета.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Предназначено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для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широкого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круга общественности.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470915"/>
            <a:ext cx="781811" cy="10530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76066" y="444612"/>
            <a:ext cx="46939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1F3863"/>
                </a:solidFill>
                <a:latin typeface="Arial"/>
                <a:cs typeface="Arial"/>
              </a:rPr>
              <a:t>Финансовое</a:t>
            </a:r>
            <a:r>
              <a:rPr dirty="0" sz="1600" spc="-5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управление</a:t>
            </a:r>
            <a:r>
              <a:rPr dirty="0" sz="1600" spc="-4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6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района Мелеузовский</a:t>
            </a:r>
            <a:r>
              <a:rPr dirty="0" sz="1600" spc="-4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3863"/>
                </a:solidFill>
                <a:latin typeface="Arial"/>
                <a:cs typeface="Arial"/>
              </a:rPr>
              <a:t>район</a:t>
            </a:r>
            <a:r>
              <a:rPr dirty="0" sz="1600" spc="-3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1600" spc="-2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72" y="4245864"/>
            <a:ext cx="5961887" cy="4899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46733" y="6307708"/>
            <a:ext cx="5523230" cy="2381250"/>
            <a:chOff x="1546733" y="6307708"/>
            <a:chExt cx="5523230" cy="2381250"/>
          </a:xfrm>
        </p:grpSpPr>
        <p:sp>
          <p:nvSpPr>
            <p:cNvPr id="8" name="object 8" descr=""/>
            <p:cNvSpPr/>
            <p:nvPr/>
          </p:nvSpPr>
          <p:spPr>
            <a:xfrm>
              <a:off x="1549908" y="6310883"/>
              <a:ext cx="5520055" cy="2036445"/>
            </a:xfrm>
            <a:custGeom>
              <a:avLst/>
              <a:gdLst/>
              <a:ahLst/>
              <a:cxnLst/>
              <a:rect l="l" t="t" r="r" b="b"/>
              <a:pathLst>
                <a:path w="5520055" h="2036445">
                  <a:moveTo>
                    <a:pt x="0" y="2036064"/>
                  </a:moveTo>
                  <a:lnTo>
                    <a:pt x="5519928" y="2036064"/>
                  </a:lnTo>
                </a:path>
                <a:path w="5520055" h="2036445">
                  <a:moveTo>
                    <a:pt x="0" y="1696212"/>
                  </a:moveTo>
                  <a:lnTo>
                    <a:pt x="5519928" y="1696212"/>
                  </a:lnTo>
                </a:path>
                <a:path w="5520055" h="2036445">
                  <a:moveTo>
                    <a:pt x="0" y="1356359"/>
                  </a:moveTo>
                  <a:lnTo>
                    <a:pt x="5519928" y="1356359"/>
                  </a:lnTo>
                </a:path>
                <a:path w="5520055" h="2036445">
                  <a:moveTo>
                    <a:pt x="0" y="1018032"/>
                  </a:moveTo>
                  <a:lnTo>
                    <a:pt x="5519928" y="1018032"/>
                  </a:lnTo>
                </a:path>
                <a:path w="5520055" h="2036445">
                  <a:moveTo>
                    <a:pt x="0" y="678179"/>
                  </a:moveTo>
                  <a:lnTo>
                    <a:pt x="5519928" y="678179"/>
                  </a:lnTo>
                </a:path>
                <a:path w="5520055" h="2036445">
                  <a:moveTo>
                    <a:pt x="0" y="338327"/>
                  </a:moveTo>
                  <a:lnTo>
                    <a:pt x="5519928" y="338327"/>
                  </a:lnTo>
                </a:path>
                <a:path w="5520055" h="2036445">
                  <a:moveTo>
                    <a:pt x="0" y="0"/>
                  </a:moveTo>
                  <a:lnTo>
                    <a:pt x="5519928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49908" y="6310883"/>
              <a:ext cx="0" cy="2374900"/>
            </a:xfrm>
            <a:custGeom>
              <a:avLst/>
              <a:gdLst/>
              <a:ahLst/>
              <a:cxnLst/>
              <a:rect l="l" t="t" r="r" b="b"/>
              <a:pathLst>
                <a:path w="0" h="2374900">
                  <a:moveTo>
                    <a:pt x="0" y="237439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49908" y="8685275"/>
              <a:ext cx="5520055" cy="0"/>
            </a:xfrm>
            <a:custGeom>
              <a:avLst/>
              <a:gdLst/>
              <a:ahLst/>
              <a:cxnLst/>
              <a:rect l="l" t="t" r="r" b="b"/>
              <a:pathLst>
                <a:path w="5520055" h="0">
                  <a:moveTo>
                    <a:pt x="0" y="0"/>
                  </a:moveTo>
                  <a:lnTo>
                    <a:pt x="5519928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10156" y="6800087"/>
              <a:ext cx="3679190" cy="779145"/>
            </a:xfrm>
            <a:custGeom>
              <a:avLst/>
              <a:gdLst/>
              <a:ahLst/>
              <a:cxnLst/>
              <a:rect l="l" t="t" r="r" b="b"/>
              <a:pathLst>
                <a:path w="3679190" h="779145">
                  <a:moveTo>
                    <a:pt x="0" y="153924"/>
                  </a:moveTo>
                  <a:lnTo>
                    <a:pt x="918972" y="778764"/>
                  </a:lnTo>
                  <a:lnTo>
                    <a:pt x="1839468" y="515112"/>
                  </a:lnTo>
                  <a:lnTo>
                    <a:pt x="2759964" y="0"/>
                  </a:lnTo>
                  <a:lnTo>
                    <a:pt x="3678936" y="269748"/>
                  </a:lnTo>
                </a:path>
              </a:pathLst>
            </a:custGeom>
            <a:ln w="12700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1591" y="6897842"/>
              <a:ext cx="114300" cy="1143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087" y="7521158"/>
              <a:ext cx="114300" cy="1143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2581" y="7257504"/>
              <a:ext cx="114300" cy="1143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1555" y="6743916"/>
              <a:ext cx="114300" cy="1143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2051" y="7013664"/>
              <a:ext cx="114300" cy="1143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009394" y="6621017"/>
              <a:ext cx="3680460" cy="969644"/>
            </a:xfrm>
            <a:custGeom>
              <a:avLst/>
              <a:gdLst/>
              <a:ahLst/>
              <a:cxnLst/>
              <a:rect l="l" t="t" r="r" b="b"/>
              <a:pathLst>
                <a:path w="3680460" h="969645">
                  <a:moveTo>
                    <a:pt x="0" y="0"/>
                  </a:moveTo>
                  <a:lnTo>
                    <a:pt x="920496" y="969263"/>
                  </a:lnTo>
                  <a:lnTo>
                    <a:pt x="1840992" y="790955"/>
                  </a:lnTo>
                  <a:lnTo>
                    <a:pt x="2759964" y="100583"/>
                  </a:lnTo>
                  <a:lnTo>
                    <a:pt x="3680460" y="771143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1591" y="6564086"/>
              <a:ext cx="114300" cy="1143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2087" y="7533348"/>
              <a:ext cx="114300" cy="1143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2581" y="7355040"/>
              <a:ext cx="114300" cy="1143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555" y="6664668"/>
              <a:ext cx="114300" cy="1143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2051" y="7335228"/>
              <a:ext cx="114300" cy="114300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681860" y="6567014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105,5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033344" y="7739122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96,3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41445" y="6969960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100,2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44491" y="6948929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107,8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04662" y="6776412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103,8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793570" y="7034121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110,4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028924" y="7317280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96,1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39083" y="7594800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98,8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48556" y="6443571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108,9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30570" y="7449411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99,1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07803" y="8221016"/>
            <a:ext cx="313690" cy="562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Times New Roman"/>
                <a:cs typeface="Times New Roman"/>
              </a:rPr>
              <a:t>85,0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300" spc="-20">
                <a:latin typeface="Times New Roman"/>
                <a:cs typeface="Times New Roman"/>
              </a:rPr>
              <a:t>80,0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07803" y="7542239"/>
            <a:ext cx="313690" cy="562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Times New Roman"/>
                <a:cs typeface="Times New Roman"/>
              </a:rPr>
              <a:t>95,0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300" spc="-20">
                <a:latin typeface="Times New Roman"/>
                <a:cs typeface="Times New Roman"/>
              </a:rPr>
              <a:t>90,0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25178" y="7202851"/>
            <a:ext cx="39751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Times New Roman"/>
                <a:cs typeface="Times New Roman"/>
              </a:rPr>
              <a:t>100,0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25178" y="6184684"/>
            <a:ext cx="397510" cy="90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Times New Roman"/>
                <a:cs typeface="Times New Roman"/>
              </a:rPr>
              <a:t>115,0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300" spc="-20">
                <a:latin typeface="Times New Roman"/>
                <a:cs typeface="Times New Roman"/>
              </a:rPr>
              <a:t>110,0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300" spc="-20">
                <a:latin typeface="Times New Roman"/>
                <a:cs typeface="Times New Roman"/>
              </a:rPr>
              <a:t>105,0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665234" y="8740824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2021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585210" y="8740824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2022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524919" y="8740824"/>
            <a:ext cx="6483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2023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(план)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08339" y="8740824"/>
            <a:ext cx="722630" cy="468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1175"/>
              </a:lnSpc>
              <a:spcBef>
                <a:spcPts val="95"/>
              </a:spcBef>
            </a:pPr>
            <a:r>
              <a:rPr dirty="0" sz="1000" spc="-20">
                <a:latin typeface="Times New Roman"/>
                <a:cs typeface="Times New Roman"/>
              </a:rPr>
              <a:t>2023</a:t>
            </a:r>
            <a:endParaRPr sz="1000">
              <a:latin typeface="Times New Roman"/>
              <a:cs typeface="Times New Roman"/>
            </a:endParaRPr>
          </a:p>
          <a:p>
            <a:pPr algn="ctr" marL="12700" marR="5080">
              <a:lnSpc>
                <a:spcPts val="1140"/>
              </a:lnSpc>
              <a:spcBef>
                <a:spcPts val="65"/>
              </a:spcBef>
            </a:pPr>
            <a:r>
              <a:rPr dirty="0" sz="1000" spc="-10">
                <a:latin typeface="Times New Roman"/>
                <a:cs typeface="Times New Roman"/>
              </a:rPr>
              <a:t>(уточненный план)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45012" y="8740950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2023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8164" y="9403079"/>
            <a:ext cx="243839" cy="1143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3854526" y="9357137"/>
            <a:ext cx="4978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Times New Roman"/>
                <a:cs typeface="Times New Roman"/>
              </a:rPr>
              <a:t>Доходы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3034" y="9403079"/>
            <a:ext cx="243839" cy="1143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4719279" y="9357137"/>
            <a:ext cx="534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Times New Roman"/>
                <a:cs typeface="Times New Roman"/>
              </a:rPr>
              <a:t>Расходы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183209" y="199927"/>
            <a:ext cx="5655310" cy="926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47925" marR="13970" indent="-243586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dirty="0" sz="1400" spc="-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ХАРАКТЕРИСТИКИ</a:t>
            </a:r>
            <a:r>
              <a:rPr dirty="0" sz="14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МУНИЦИПАЛЬНОГО РАЙОНА</a:t>
            </a:r>
            <a:endParaRPr sz="1400">
              <a:latin typeface="Arial"/>
              <a:cs typeface="Arial"/>
            </a:endParaRPr>
          </a:p>
          <a:p>
            <a:pPr marL="1778635" marR="5080" indent="-1675130">
              <a:lnSpc>
                <a:spcPct val="100000"/>
              </a:lnSpc>
              <a:spcBef>
                <a:spcPts val="370"/>
              </a:spcBef>
            </a:pPr>
            <a:r>
              <a:rPr dirty="0" sz="1400" spc="-10">
                <a:solidFill>
                  <a:srgbClr val="1F3863"/>
                </a:solidFill>
                <a:latin typeface="Arial"/>
                <a:cs typeface="Arial"/>
              </a:rPr>
              <a:t>Показатели</a:t>
            </a:r>
            <a:r>
              <a:rPr dirty="0" sz="1400" spc="-7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F3863"/>
                </a:solidFill>
                <a:latin typeface="Arial"/>
                <a:cs typeface="Arial"/>
              </a:rPr>
              <a:t>бюджета</a:t>
            </a:r>
            <a:r>
              <a:rPr dirty="0" sz="1400" spc="-6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r>
              <a:rPr dirty="0" sz="1400" spc="-5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F3863"/>
                </a:solidFill>
                <a:latin typeface="Arial"/>
                <a:cs typeface="Arial"/>
              </a:rPr>
              <a:t>Мелеузовский</a:t>
            </a:r>
            <a:r>
              <a:rPr dirty="0" sz="1400" spc="-5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F3863"/>
                </a:solidFill>
                <a:latin typeface="Arial"/>
                <a:cs typeface="Arial"/>
              </a:rPr>
              <a:t>район Республики</a:t>
            </a:r>
            <a:r>
              <a:rPr dirty="0" sz="1400" spc="-6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4775" y="1240535"/>
            <a:ext cx="6117335" cy="3553967"/>
          </a:xfrm>
          <a:prstGeom prst="rect">
            <a:avLst/>
          </a:prstGeom>
        </p:spPr>
      </p:pic>
      <p:graphicFrame>
        <p:nvGraphicFramePr>
          <p:cNvPr id="48" name="object 48" descr=""/>
          <p:cNvGraphicFramePr>
            <a:graphicFrameLocks noGrp="1"/>
          </p:cNvGraphicFramePr>
          <p:nvPr/>
        </p:nvGraphicFramePr>
        <p:xfrm>
          <a:off x="1462991" y="1230779"/>
          <a:ext cx="5679440" cy="351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0"/>
                <a:gridCol w="723264"/>
                <a:gridCol w="723264"/>
                <a:gridCol w="723264"/>
                <a:gridCol w="723264"/>
                <a:gridCol w="723264"/>
                <a:gridCol w="723264"/>
              </a:tblGrid>
              <a:tr h="4229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6075" marR="241300" indent="-97790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dirty="0" sz="900" spc="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43510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78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28575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утв.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уточ.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план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ВСЕГО</a:t>
                      </a:r>
                      <a:r>
                        <a:rPr dirty="0" sz="9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ДОХОДОВ,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млн.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102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 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218,5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136,8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141,1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307,7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395,4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том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числе: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42875" marR="61594" indent="208279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неналоговые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доходы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706,4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733,4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812,9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743,3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831,0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920,1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53060" marR="193675" indent="-768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поступления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822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396,2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485,1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323,9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397,8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476,7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475,3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33755" algn="l"/>
                        </a:tabLst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РАСХОДЫ,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млн.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82245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056,5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271,0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183,2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156,1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348,9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326,7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algn="ctr" marL="117475" marR="1098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ДЕФИЦИТ(-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9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 ПРОФИЦИТ(+),</a:t>
                      </a:r>
                      <a:r>
                        <a:rPr dirty="0" sz="900" spc="1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млн.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 b="1">
                          <a:latin typeface="Calibri"/>
                          <a:cs typeface="Calibri"/>
                        </a:rPr>
                        <a:t>46,1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52,5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46,4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41,2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68,7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object 49" descr=""/>
          <p:cNvSpPr txBox="1"/>
          <p:nvPr/>
        </p:nvSpPr>
        <p:spPr>
          <a:xfrm>
            <a:off x="1385455" y="5332338"/>
            <a:ext cx="561340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3130" marR="37465" indent="-90106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Динамика</a:t>
            </a:r>
            <a:r>
              <a:rPr dirty="0" sz="1200" spc="-10">
                <a:latin typeface="Arial"/>
                <a:cs typeface="Arial"/>
              </a:rPr>
              <a:t> показателей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бюджета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муниципального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района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Мелеузовский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район Республики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Башкортостан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отчетного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к</a:t>
            </a:r>
            <a:r>
              <a:rPr dirty="0" sz="1200" spc="-10">
                <a:latin typeface="Arial"/>
                <a:cs typeface="Arial"/>
              </a:rPr>
              <a:t> предыдущему</a:t>
            </a:r>
            <a:endParaRPr sz="1200">
              <a:latin typeface="Arial"/>
              <a:cs typeface="Arial"/>
            </a:endParaRPr>
          </a:p>
          <a:p>
            <a:pPr marL="4808220">
              <a:lnSpc>
                <a:spcPct val="100000"/>
              </a:lnSpc>
              <a:spcBef>
                <a:spcPts val="365"/>
              </a:spcBef>
            </a:pP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процентах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99076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59304" y="199927"/>
            <a:ext cx="44653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ДОХОДЫ</a:t>
            </a:r>
            <a:r>
              <a:rPr dirty="0" sz="1400" spc="-10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</a:t>
            </a:r>
            <a:r>
              <a:rPr dirty="0" sz="14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49406" y="777420"/>
          <a:ext cx="6347460" cy="6843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420"/>
                <a:gridCol w="668019"/>
                <a:gridCol w="601345"/>
                <a:gridCol w="601345"/>
                <a:gridCol w="601345"/>
                <a:gridCol w="668020"/>
                <a:gridCol w="647064"/>
              </a:tblGrid>
              <a:tr h="1790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дохода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9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161290" indent="30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утв. план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231140" indent="-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уточ.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НАЛОГОВЫЕ</a:t>
                      </a:r>
                      <a:r>
                        <a:rPr dirty="0" sz="7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НЕНАЛОГОВЫЕ</a:t>
                      </a:r>
                      <a:r>
                        <a:rPr dirty="0" sz="7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ДОХОДЫ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706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426,6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733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812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941,7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743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323,0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831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920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099,7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НАЛОГИ</a:t>
                      </a:r>
                      <a:r>
                        <a:rPr dirty="0" sz="7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7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ПРИБЫЛЬ,</a:t>
                      </a:r>
                      <a:r>
                        <a:rPr dirty="0" sz="7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ДОХОДЫ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411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568,6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405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130,0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455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932,8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439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564,0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446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454,0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482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792,7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АКЦИЗЫ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194,5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447,0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27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852,4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24917,0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24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917,0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29756,2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НАЛОГИ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 СОВОКУПНЫЙ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20">
                          <a:latin typeface="Microsoft Sans Serif"/>
                          <a:cs typeface="Microsoft Sans Serif"/>
                        </a:rPr>
                        <a:t>ДОХОД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138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856,5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180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224,1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185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302,4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175400,0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221581,5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241676,5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НАЛОГИ</a:t>
                      </a:r>
                      <a:r>
                        <a:rPr dirty="0" sz="7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7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ИМУЩЕСТВО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837,2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789,8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456,7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500,0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35500,0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38349,8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 marR="3848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НАЛОГИ,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СБОРЫ И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 РЕГУЛЯРНЫЕ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ПЛАТЕЖИ</a:t>
                      </a:r>
                      <a:r>
                        <a:rPr dirty="0" sz="700" spc="-25">
                          <a:latin typeface="Microsoft Sans Serif"/>
                          <a:cs typeface="Microsoft Sans Serif"/>
                        </a:rPr>
                        <a:t> ЗА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ПОЛЬЗОВАНИЕ</a:t>
                      </a:r>
                      <a:r>
                        <a:rPr dirty="0" sz="700" spc="1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ПРИРОДНЫМИ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РЕСУРСАМИ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304,0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727,4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246,8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3400,0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4183,3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ГОСУДАРСТВЕННАЯ</a:t>
                      </a:r>
                      <a:r>
                        <a:rPr dirty="0" sz="7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ПОШЛИНА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967,6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910,9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679,8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10302,0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10302,0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621,9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9525" marR="4394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ИСПОЛЬЗОВАНИЯ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НАХОДЯЩЕГОСЯ</a:t>
                      </a:r>
                      <a:r>
                        <a:rPr dirty="0" sz="7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700" spc="2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ГОСУДАРСТВЕННОЙ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5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МУНИЦИПАЛЬНОЙ</a:t>
                      </a:r>
                      <a:r>
                        <a:rPr dirty="0" sz="7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СОБСТВЕННОСТИ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63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486,3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68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717,4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84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033,6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65674,0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67074,0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83071,3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 marR="406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ПЛАТЕЖИ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ПОЛЬЗОВАНИИ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ПРИРОДНЫМИ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РЕСУРСАМИ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946,3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088,8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411,9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3800,0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3800,0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4589,0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9525" marR="1289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ОКАЗАНИЯ</a:t>
                      </a:r>
                      <a:r>
                        <a:rPr dirty="0" sz="7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ПЛАТНЫХ</a:t>
                      </a:r>
                      <a:r>
                        <a:rPr dirty="0" sz="7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УСЛУГ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(РАБОТ)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5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КОМПЕНСАЦИИ</a:t>
                      </a:r>
                      <a:r>
                        <a:rPr dirty="0" sz="700" spc="1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dirty="0" sz="7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ГОСУДАРСТВА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785,0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839,0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492,9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560,0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5550,0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8520,1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 marR="549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ДОХОДЫ ОТ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ПРОДАЖИ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МАТЕРИАЛЬНЫХ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5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НЕМАТЕРИАЛЬНЫХ</a:t>
                      </a:r>
                      <a:r>
                        <a:rPr dirty="0" sz="7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АКТИВОВ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148,3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672,9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550,1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10199,0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9409,0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12132,7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ШТРАФЫ,</a:t>
                      </a:r>
                      <a:r>
                        <a:rPr dirty="0" sz="7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САНКЦИИ,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УЩЕРБА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455,0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406,9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6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926,1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2007,0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1775,0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2165,7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ПРОЧИЕ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НЕНАЛОГОВЫЕ</a:t>
                      </a:r>
                      <a:r>
                        <a:rPr dirty="0" sz="7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ДОХОДЫ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365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877,3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457,3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056,2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1237,5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1240,4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БЕЗВОЗМЕЗДНЫЕ</a:t>
                      </a:r>
                      <a:r>
                        <a:rPr dirty="0" sz="7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ПОСТУПЛЕНИЯ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4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396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485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127,3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323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885,7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397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798,3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476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719,2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475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273,9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1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9525" marR="1225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БЕЗВОЗМЕЗДНЫЕ</a:t>
                      </a:r>
                      <a:r>
                        <a:rPr dirty="0" sz="7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ПОСТУПЛЕНИЯ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7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ДРУГИХ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БЮДЖЕТОВ</a:t>
                      </a:r>
                      <a:r>
                        <a:rPr dirty="0" sz="700" spc="1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58419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406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556,6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25400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501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679,8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336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523,4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397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798,3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476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639,2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48260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476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526,8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 marR="3352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ДОТАЦИИ</a:t>
                      </a:r>
                      <a:r>
                        <a:rPr dirty="0" sz="7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БЮДЖЕТАМ</a:t>
                      </a:r>
                      <a:r>
                        <a:rPr dirty="0" sz="7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170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224,4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192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885,3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96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114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583,4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125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281,6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89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125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281,6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9525" marR="2794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БЮДЖЕТАМ</a:t>
                      </a:r>
                      <a:r>
                        <a:rPr dirty="0" sz="7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dirty="0" sz="7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(МЕЖБЮДЖЕТНЫЕ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СУБСИДИИ)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99695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299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310,2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66040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286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414,8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278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291,4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247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438,9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297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952,1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89535">
                        <a:lnSpc>
                          <a:spcPct val="10000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297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857,1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 marR="2260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СУБВЕНЦИИ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БЮДЖЕТАМ</a:t>
                      </a:r>
                      <a:r>
                        <a:rPr dirty="0" sz="7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781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561,8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863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982,3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902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927,3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970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744,7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975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663,0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975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648,5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ИНЫЕ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 МЕЖБЮДЖЕТНЫЕ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ТРАНСФЕРТЫ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159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155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460,2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158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397,4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59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147,9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65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031,3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77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742,6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77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739,6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ПРОЧИЕ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БЕЗВОЗМЕЗДНЫЕ</a:t>
                      </a:r>
                      <a:r>
                        <a:rPr dirty="0" sz="700" spc="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ПОСТУПЛЕНИЯ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159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094,7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32,1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52,3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80,0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80,0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973455">
                <a:tc>
                  <a:txBody>
                    <a:bodyPr/>
                    <a:lstStyle/>
                    <a:p>
                      <a:pPr marL="9525" marR="539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БЮДЖЕТОВ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1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ВОЗВРАТА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БЮДЖЕТАМИ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dirty="0" sz="700" spc="1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dirty="0" sz="7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ОРГАНИЗАЦИЯМИ</a:t>
                      </a:r>
                      <a:r>
                        <a:rPr dirty="0" sz="7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ОСТАТКОВ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СУБСИДИЙ,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СУБВЕНЦИЙ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МЕЖБЮДЖЕТНЫХ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ТРАНСФЕРТОВ,</a:t>
                      </a:r>
                      <a:r>
                        <a:rPr dirty="0" sz="700" spc="1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ИМЕЮЩИХ</a:t>
                      </a:r>
                      <a:r>
                        <a:rPr dirty="0" sz="7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ЦЕЛЕВОЕ</a:t>
                      </a:r>
                      <a:r>
                        <a:rPr dirty="0" sz="7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НАЗНАЧЕНИЕ,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ПРОШЛЫХ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25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969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47,8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221,0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470,9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13332,2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 marL="9525" marR="22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ВОЗВРАТ</a:t>
                      </a:r>
                      <a:r>
                        <a:rPr dirty="0" sz="7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ОСТАТКОВ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СУБСИДИЙ,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СУБВЕНЦИЙ</a:t>
                      </a:r>
                      <a:r>
                        <a:rPr dirty="0" sz="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7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20"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МЕЖБЮДЖЕТНЫХ</a:t>
                      </a:r>
                      <a:r>
                        <a:rPr dirty="0" sz="7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ТРАНСФЕРТОВ,</a:t>
                      </a:r>
                      <a:r>
                        <a:rPr dirty="0" sz="7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ИМЕЮЩИХ</a:t>
                      </a:r>
                      <a:r>
                        <a:rPr dirty="0" sz="700" spc="5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latin typeface="Microsoft Sans Serif"/>
                          <a:cs typeface="Microsoft Sans Serif"/>
                        </a:rPr>
                        <a:t>ЦЕЛЕВОЕ</a:t>
                      </a:r>
                      <a:r>
                        <a:rPr dirty="0" sz="700" spc="204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НАЗНАЧЕНИЕ,</a:t>
                      </a:r>
                      <a:r>
                        <a:rPr dirty="0" sz="7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latin typeface="Microsoft Sans Serif"/>
                          <a:cs typeface="Microsoft Sans Serif"/>
                        </a:rPr>
                        <a:t>ПРОШЛЫХ</a:t>
                      </a:r>
                      <a:r>
                        <a:rPr dirty="0" sz="7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25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318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542,0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805,6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13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160,9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11493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-16251,4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ИТОГО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ДОХОДОВ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102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583,7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218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538,8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136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827,4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141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121,3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307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719,2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395</a:t>
                      </a:r>
                      <a:r>
                        <a:rPr dirty="0" sz="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373,5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D6093"/>
                      </a:solidFill>
                      <a:prstDash val="solid"/>
                    </a:lnL>
                    <a:lnR w="9525">
                      <a:solidFill>
                        <a:srgbClr val="1D6093"/>
                      </a:solidFill>
                      <a:prstDash val="solid"/>
                    </a:lnR>
                    <a:lnT w="9525">
                      <a:solidFill>
                        <a:srgbClr val="1D6093"/>
                      </a:solidFill>
                      <a:prstDash val="solid"/>
                    </a:lnT>
                    <a:lnB w="9525">
                      <a:solidFill>
                        <a:srgbClr val="1D6093"/>
                      </a:solidFill>
                      <a:prstDash val="solid"/>
                    </a:lnB>
                    <a:solidFill>
                      <a:srgbClr val="DDECFB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335987" y="557731"/>
            <a:ext cx="7277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Arial"/>
                <a:cs typeface="Arial"/>
              </a:rPr>
              <a:t>ТЫС.</a:t>
            </a:r>
            <a:r>
              <a:rPr dirty="0" sz="8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Arial"/>
                <a:cs typeface="Arial"/>
              </a:rPr>
              <a:t>РУБЛЕЙ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17091" y="7795259"/>
            <a:ext cx="5649595" cy="1545590"/>
            <a:chOff x="1117091" y="7795259"/>
            <a:chExt cx="5649595" cy="154559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91" y="7795259"/>
              <a:ext cx="5649467" cy="152704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39951" y="9299447"/>
              <a:ext cx="5332730" cy="41275"/>
            </a:xfrm>
            <a:custGeom>
              <a:avLst/>
              <a:gdLst/>
              <a:ahLst/>
              <a:cxnLst/>
              <a:rect l="l" t="t" r="r" b="b"/>
              <a:pathLst>
                <a:path w="5332730" h="41275">
                  <a:moveTo>
                    <a:pt x="0" y="0"/>
                  </a:moveTo>
                  <a:lnTo>
                    <a:pt x="0" y="41148"/>
                  </a:lnTo>
                </a:path>
                <a:path w="5332730" h="41275">
                  <a:moveTo>
                    <a:pt x="1331976" y="0"/>
                  </a:moveTo>
                  <a:lnTo>
                    <a:pt x="1331976" y="41148"/>
                  </a:lnTo>
                </a:path>
                <a:path w="5332730" h="41275">
                  <a:moveTo>
                    <a:pt x="2665476" y="0"/>
                  </a:moveTo>
                  <a:lnTo>
                    <a:pt x="2665476" y="41148"/>
                  </a:lnTo>
                </a:path>
                <a:path w="5332730" h="41275">
                  <a:moveTo>
                    <a:pt x="3998976" y="0"/>
                  </a:moveTo>
                  <a:lnTo>
                    <a:pt x="3998976" y="41148"/>
                  </a:lnTo>
                </a:path>
                <a:path w="5332730" h="41275">
                  <a:moveTo>
                    <a:pt x="5332476" y="0"/>
                  </a:moveTo>
                  <a:lnTo>
                    <a:pt x="5332476" y="41148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574217" y="9361794"/>
            <a:ext cx="463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2020год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92263" y="9361794"/>
            <a:ext cx="4940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2021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25489" y="9361794"/>
            <a:ext cx="1827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45565" algn="l"/>
              </a:tabLst>
            </a:pPr>
            <a:r>
              <a:rPr dirty="0" sz="1000">
                <a:latin typeface="Calibri"/>
                <a:cs typeface="Calibri"/>
              </a:rPr>
              <a:t>2022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год</a:t>
            </a:r>
            <a:r>
              <a:rPr dirty="0" sz="1000">
                <a:latin typeface="Calibri"/>
                <a:cs typeface="Calibri"/>
              </a:rPr>
              <a:t>	2023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43409" y="8468014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593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728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80833" y="8411092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631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229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52764" y="8390290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698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471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97503" y="8278162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808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380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70282" y="8893667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112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698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53426" y="8891153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102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182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49029" y="8941559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114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471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82339" y="8943730"/>
            <a:ext cx="399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111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719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60858" y="7859252"/>
            <a:ext cx="484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1 396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157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308556" y="7810675"/>
            <a:ext cx="484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1 485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127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64726" y="7953207"/>
            <a:ext cx="484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1 323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886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35971" y="7805874"/>
            <a:ext cx="484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1 475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274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609344" y="9691116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70104" y="0"/>
                </a:moveTo>
                <a:lnTo>
                  <a:pt x="0" y="0"/>
                </a:lnTo>
                <a:lnTo>
                  <a:pt x="0" y="70104"/>
                </a:lnTo>
                <a:lnTo>
                  <a:pt x="70104" y="70104"/>
                </a:lnTo>
                <a:lnTo>
                  <a:pt x="70104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697067" y="9623440"/>
            <a:ext cx="10591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Налоговые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доходы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980944" y="9691116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70104" y="0"/>
                </a:moveTo>
                <a:lnTo>
                  <a:pt x="0" y="0"/>
                </a:lnTo>
                <a:lnTo>
                  <a:pt x="0" y="70104"/>
                </a:lnTo>
                <a:lnTo>
                  <a:pt x="70104" y="70104"/>
                </a:lnTo>
                <a:lnTo>
                  <a:pt x="70104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482084" y="9691116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3067815" y="9623440"/>
            <a:ext cx="28257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3840" algn="l"/>
              </a:tabLst>
            </a:pPr>
            <a:r>
              <a:rPr dirty="0" sz="1000" spc="-10">
                <a:latin typeface="Calibri"/>
                <a:cs typeface="Calibri"/>
              </a:rPr>
              <a:t>Неналоговые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доходы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10">
                <a:latin typeface="Calibri"/>
                <a:cs typeface="Calibri"/>
              </a:rPr>
              <a:t>Безвозмездные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доходы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70041" y="141870"/>
            <a:ext cx="455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1F3863"/>
                </a:solidFill>
                <a:latin typeface="Arial"/>
                <a:cs typeface="Arial"/>
              </a:rPr>
              <a:t>РАСХОДЫ</a:t>
            </a:r>
            <a:r>
              <a:rPr dirty="0" sz="14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</a:t>
            </a:r>
            <a:r>
              <a:rPr dirty="0" sz="1400" spc="-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68680" y="633572"/>
          <a:ext cx="6253480" cy="493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620"/>
                <a:gridCol w="800734"/>
                <a:gridCol w="938530"/>
                <a:gridCol w="838199"/>
                <a:gridCol w="800735"/>
                <a:gridCol w="800735"/>
                <a:gridCol w="838200"/>
              </a:tblGrid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59055" indent="-18605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утв. план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22860" indent="-22288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уточ.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9525">
                        <a:lnSpc>
                          <a:spcPts val="1265"/>
                        </a:lnSpc>
                        <a:spcBef>
                          <a:spcPts val="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Всего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056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465,4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270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998,4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183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218,0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156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121,3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348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947,9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326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712,5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952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Общегосударственные</a:t>
                      </a:r>
                      <a:r>
                        <a:rPr dirty="0" sz="11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вопросы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070,9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866,9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110,4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159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640,6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965,6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662,0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оборона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182,4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265,1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463,6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837,0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837,0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837,0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безопасность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1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правоохранительная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деятельность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723,8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226,8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714,9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040,0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579,0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181,6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экономика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155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924,9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219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557,3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167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419,8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297,9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837,6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162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495,2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Жилищно-коммунальное</a:t>
                      </a:r>
                      <a:r>
                        <a:rPr dirty="0" sz="11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хозяйство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296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740,6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252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173,1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920,0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180,2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117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315,4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114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724,8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Охрана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окружающей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среды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198,7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751,4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000,0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800,0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015,3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875,1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10160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Образование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145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322,7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284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733,4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357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564,3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399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849,6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438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577,8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434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166,8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 marL="10160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Кинематография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97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907,2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107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422,5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544,7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028,4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123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129,0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122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561,3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 marL="1016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Социальная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политика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533,7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637,3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134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768,0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138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787,6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538,9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140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341,7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 marL="1016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культура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спорт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527,4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643,2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855,8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307,0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770,0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528,0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77165">
                <a:tc gridSpan="7">
                  <a:txBody>
                    <a:bodyPr/>
                    <a:lstStyle/>
                    <a:p>
                      <a:pPr marL="10795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массовой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информации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507,0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547,0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602,1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480,0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480,0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436,5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44170">
                <a:tc gridSpan="7">
                  <a:txBody>
                    <a:bodyPr/>
                    <a:lstStyle/>
                    <a:p>
                      <a:pPr marL="10795" marR="46672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Межбюджетные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трансферты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характера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бюджетам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Федерации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муниципальных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образований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826,1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174,4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254,4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873,0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902,3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116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902,3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216" y="5923788"/>
            <a:ext cx="4312919" cy="79857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52251" y="5973853"/>
            <a:ext cx="494030" cy="72009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234439" y="7024116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4" h="56515">
                <a:moveTo>
                  <a:pt x="54864" y="0"/>
                </a:moveTo>
                <a:lnTo>
                  <a:pt x="0" y="0"/>
                </a:lnTo>
                <a:lnTo>
                  <a:pt x="0" y="56387"/>
                </a:lnTo>
                <a:lnTo>
                  <a:pt x="54864" y="56387"/>
                </a:lnTo>
                <a:lnTo>
                  <a:pt x="548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300312" y="6696002"/>
            <a:ext cx="589915" cy="41846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r" marR="98425">
              <a:lnSpc>
                <a:spcPct val="100000"/>
              </a:lnSpc>
              <a:spcBef>
                <a:spcPts val="610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образование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299716" y="7024116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4" h="56515">
                <a:moveTo>
                  <a:pt x="54863" y="0"/>
                </a:moveTo>
                <a:lnTo>
                  <a:pt x="0" y="0"/>
                </a:lnTo>
                <a:lnTo>
                  <a:pt x="0" y="56387"/>
                </a:lnTo>
                <a:lnTo>
                  <a:pt x="54863" y="56387"/>
                </a:lnTo>
                <a:lnTo>
                  <a:pt x="5486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956303" y="7024116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54863" y="0"/>
                </a:moveTo>
                <a:lnTo>
                  <a:pt x="0" y="0"/>
                </a:lnTo>
                <a:lnTo>
                  <a:pt x="0" y="56387"/>
                </a:lnTo>
                <a:lnTo>
                  <a:pt x="54863" y="56387"/>
                </a:lnTo>
                <a:lnTo>
                  <a:pt x="5486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365660" y="6696002"/>
            <a:ext cx="2766695" cy="41846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240029">
              <a:lnSpc>
                <a:spcPct val="100000"/>
              </a:lnSpc>
              <a:spcBef>
                <a:spcPts val="610"/>
              </a:spcBef>
              <a:tabLst>
                <a:tab pos="1254760" algn="l"/>
                <a:tab pos="2302510" algn="l"/>
              </a:tabLst>
            </a:pP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500000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1000000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1500000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1668780" algn="l"/>
              </a:tabLst>
            </a:pP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культура,</a:t>
            </a:r>
            <a:r>
              <a:rPr dirty="0" sz="8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кинемотография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	социальная</a:t>
            </a:r>
            <a:r>
              <a:rPr dirty="0" sz="8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политика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390388" y="7024116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54863" y="0"/>
                </a:moveTo>
                <a:lnTo>
                  <a:pt x="0" y="0"/>
                </a:lnTo>
                <a:lnTo>
                  <a:pt x="0" y="56387"/>
                </a:lnTo>
                <a:lnTo>
                  <a:pt x="54863" y="56387"/>
                </a:lnTo>
                <a:lnTo>
                  <a:pt x="548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455906" y="6696002"/>
            <a:ext cx="1273810" cy="41846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259715">
              <a:lnSpc>
                <a:spcPct val="100000"/>
              </a:lnSpc>
              <a:spcBef>
                <a:spcPts val="610"/>
              </a:spcBef>
            </a:pP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2000000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физическая</a:t>
            </a:r>
            <a:r>
              <a:rPr dirty="0" sz="8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культура</a:t>
            </a:r>
            <a:r>
              <a:rPr dirty="0" sz="8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800" spc="-20">
                <a:solidFill>
                  <a:srgbClr val="585858"/>
                </a:solidFill>
                <a:latin typeface="Calibri"/>
                <a:cs typeface="Calibri"/>
              </a:rPr>
              <a:t> спорт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89149" y="5607393"/>
            <a:ext cx="4892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1F3863"/>
                </a:solidFill>
                <a:latin typeface="Arial"/>
                <a:cs typeface="Arial"/>
              </a:rPr>
              <a:t>РАСХОДЫ</a:t>
            </a:r>
            <a:r>
              <a:rPr dirty="0" sz="16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dirty="0" sz="1600" spc="-2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1F3863"/>
                </a:solidFill>
                <a:latin typeface="Arial"/>
                <a:cs typeface="Arial"/>
              </a:rPr>
              <a:t>СОЦИАЛЬНО-КУЛЬТУРНУЮ</a:t>
            </a:r>
            <a:r>
              <a:rPr dirty="0" sz="1600" spc="3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СФЕРУ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851" y="7548371"/>
            <a:ext cx="4364735" cy="932687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237488" y="8788907"/>
            <a:ext cx="56515" cy="55244"/>
          </a:xfrm>
          <a:custGeom>
            <a:avLst/>
            <a:gdLst/>
            <a:ahLst/>
            <a:cxnLst/>
            <a:rect l="l" t="t" r="r" b="b"/>
            <a:pathLst>
              <a:path w="56515" h="55245">
                <a:moveTo>
                  <a:pt x="56387" y="0"/>
                </a:moveTo>
                <a:lnTo>
                  <a:pt x="0" y="0"/>
                </a:lnTo>
                <a:lnTo>
                  <a:pt x="0" y="54863"/>
                </a:lnTo>
                <a:lnTo>
                  <a:pt x="56387" y="54863"/>
                </a:lnTo>
                <a:lnTo>
                  <a:pt x="5638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237488" y="8918447"/>
            <a:ext cx="56515" cy="55244"/>
          </a:xfrm>
          <a:custGeom>
            <a:avLst/>
            <a:gdLst/>
            <a:ahLst/>
            <a:cxnLst/>
            <a:rect l="l" t="t" r="r" b="b"/>
            <a:pathLst>
              <a:path w="56515" h="55245">
                <a:moveTo>
                  <a:pt x="56387" y="0"/>
                </a:moveTo>
                <a:lnTo>
                  <a:pt x="0" y="0"/>
                </a:lnTo>
                <a:lnTo>
                  <a:pt x="0" y="54864"/>
                </a:lnTo>
                <a:lnTo>
                  <a:pt x="56387" y="54864"/>
                </a:lnTo>
                <a:lnTo>
                  <a:pt x="56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37488" y="9047988"/>
            <a:ext cx="56515" cy="55244"/>
          </a:xfrm>
          <a:custGeom>
            <a:avLst/>
            <a:gdLst/>
            <a:ahLst/>
            <a:cxnLst/>
            <a:rect l="l" t="t" r="r" b="b"/>
            <a:pathLst>
              <a:path w="56515" h="55245">
                <a:moveTo>
                  <a:pt x="56387" y="0"/>
                </a:moveTo>
                <a:lnTo>
                  <a:pt x="0" y="0"/>
                </a:lnTo>
                <a:lnTo>
                  <a:pt x="0" y="54864"/>
                </a:lnTo>
                <a:lnTo>
                  <a:pt x="56387" y="54864"/>
                </a:lnTo>
                <a:lnTo>
                  <a:pt x="5638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237488" y="917600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37488" y="930554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7" y="0"/>
                </a:moveTo>
                <a:lnTo>
                  <a:pt x="0" y="0"/>
                </a:lnTo>
                <a:lnTo>
                  <a:pt x="0" y="56388"/>
                </a:lnTo>
                <a:lnTo>
                  <a:pt x="56387" y="56388"/>
                </a:lnTo>
                <a:lnTo>
                  <a:pt x="5638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237488" y="94350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37488" y="95646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37488" y="969416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7" y="0"/>
                </a:moveTo>
                <a:lnTo>
                  <a:pt x="0" y="0"/>
                </a:lnTo>
                <a:lnTo>
                  <a:pt x="0" y="56388"/>
                </a:lnTo>
                <a:lnTo>
                  <a:pt x="56387" y="56388"/>
                </a:lnTo>
                <a:lnTo>
                  <a:pt x="56387" y="0"/>
                </a:lnTo>
                <a:close/>
              </a:path>
            </a:pathLst>
          </a:custGeom>
          <a:solidFill>
            <a:srgbClr val="9E47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288195" y="7591128"/>
            <a:ext cx="5442585" cy="238696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год</a:t>
            </a:r>
            <a:endParaRPr sz="1000">
              <a:latin typeface="Calibri"/>
              <a:cs typeface="Calibri"/>
            </a:endParaRPr>
          </a:p>
          <a:p>
            <a:pPr marL="567055">
              <a:lnSpc>
                <a:spcPct val="100000"/>
              </a:lnSpc>
              <a:spcBef>
                <a:spcPts val="855"/>
              </a:spcBef>
              <a:tabLst>
                <a:tab pos="934719" algn="l"/>
                <a:tab pos="1463675" algn="l"/>
                <a:tab pos="1991995" algn="l"/>
                <a:tab pos="2520950" algn="l"/>
                <a:tab pos="3049270" algn="l"/>
                <a:tab pos="3578225" algn="l"/>
                <a:tab pos="4106545" algn="l"/>
                <a:tab pos="4635500" algn="l"/>
              </a:tabLst>
            </a:pPr>
            <a:r>
              <a:rPr dirty="0" sz="10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100000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300000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400000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500000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600000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700000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800000</a:t>
            </a:r>
            <a:endParaRPr sz="1000">
              <a:latin typeface="Calibri"/>
              <a:cs typeface="Calibri"/>
            </a:endParaRPr>
          </a:p>
          <a:p>
            <a:pPr marL="27940" marR="4030979">
              <a:lnSpc>
                <a:spcPct val="106100"/>
              </a:lnSpc>
              <a:spcBef>
                <a:spcPts val="405"/>
              </a:spcBef>
            </a:pP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общегосударственные</a:t>
            </a:r>
            <a:r>
              <a:rPr dirty="0" sz="800" spc="1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вопросы</a:t>
            </a:r>
            <a:r>
              <a:rPr dirty="0" sz="8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национальная</a:t>
            </a:r>
            <a:r>
              <a:rPr dirty="0" sz="800" spc="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оборона</a:t>
            </a:r>
            <a:endParaRPr sz="800">
              <a:latin typeface="Calibri"/>
              <a:cs typeface="Calibri"/>
            </a:endParaRPr>
          </a:p>
          <a:p>
            <a:pPr marL="27940" marR="2566670">
              <a:lnSpc>
                <a:spcPct val="106100"/>
              </a:lnSpc>
            </a:pP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национальная</a:t>
            </a:r>
            <a:r>
              <a:rPr dirty="0" sz="8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безопасность</a:t>
            </a:r>
            <a:r>
              <a:rPr dirty="0" sz="8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8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правоохранительная</a:t>
            </a:r>
            <a:r>
              <a:rPr dirty="0" sz="8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деятельность</a:t>
            </a:r>
            <a:r>
              <a:rPr dirty="0" sz="8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национальная</a:t>
            </a:r>
            <a:r>
              <a:rPr dirty="0" sz="800" spc="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экономика</a:t>
            </a:r>
            <a:endParaRPr sz="800">
              <a:latin typeface="Calibri"/>
              <a:cs typeface="Calibri"/>
            </a:endParaRPr>
          </a:p>
          <a:p>
            <a:pPr marL="27940" marR="3863340">
              <a:lnSpc>
                <a:spcPct val="106100"/>
              </a:lnSpc>
            </a:pP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жилищно-коммунальное</a:t>
            </a:r>
            <a:r>
              <a:rPr dirty="0" sz="8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хозяйство</a:t>
            </a:r>
            <a:r>
              <a:rPr dirty="0" sz="8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охрана</a:t>
            </a:r>
            <a:r>
              <a:rPr dirty="0" sz="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окружающей</a:t>
            </a:r>
            <a:r>
              <a:rPr dirty="0" sz="8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среды</a:t>
            </a:r>
            <a:r>
              <a:rPr dirty="0" sz="8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средства</a:t>
            </a:r>
            <a:r>
              <a:rPr dirty="0" sz="8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массовой</a:t>
            </a:r>
            <a:r>
              <a:rPr dirty="0" sz="8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информации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5"/>
              </a:spcBef>
            </a:pP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межбюджетныетрансферты</a:t>
            </a:r>
            <a:r>
              <a:rPr dirty="0" sz="8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общего</a:t>
            </a:r>
            <a:r>
              <a:rPr dirty="0" sz="8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характера бюджетам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субъектов Российской</a:t>
            </a:r>
            <a:r>
              <a:rPr dirty="0" sz="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Федерации</a:t>
            </a:r>
            <a:r>
              <a:rPr dirty="0" sz="8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муниципальных</a:t>
            </a:r>
            <a:r>
              <a:rPr dirty="0" sz="8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Calibri"/>
                <a:cs typeface="Calibri"/>
              </a:rPr>
              <a:t>образований</a:t>
            </a:r>
            <a:endParaRPr sz="800">
              <a:latin typeface="Calibri"/>
              <a:cs typeface="Calibri"/>
            </a:endParaRPr>
          </a:p>
          <a:p>
            <a:pPr algn="r" marR="58419">
              <a:lnSpc>
                <a:spcPct val="100000"/>
              </a:lnSpc>
              <a:spcBef>
                <a:spcPts val="390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99886" y="7250464"/>
            <a:ext cx="3204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1F3863"/>
                </a:solidFill>
                <a:latin typeface="Arial"/>
                <a:cs typeface="Arial"/>
              </a:rPr>
              <a:t>РАСХОДЫ</a:t>
            </a:r>
            <a:r>
              <a:rPr dirty="0" sz="1600" spc="-4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dirty="0" sz="1600" spc="-4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ДРУГИЕ</a:t>
            </a:r>
            <a:r>
              <a:rPr dirty="0" sz="1600" spc="-4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Arial"/>
                <a:cs typeface="Arial"/>
              </a:rPr>
              <a:t>ОТРАСЛИ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270852" y="413961"/>
            <a:ext cx="7277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Arial"/>
                <a:cs typeface="Arial"/>
              </a:rPr>
              <a:t>ТЫС.</a:t>
            </a:r>
            <a:r>
              <a:rPr dirty="0" sz="8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Arial"/>
                <a:cs typeface="Arial"/>
              </a:rPr>
              <a:t>РУБЛЕЙ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9519" y="173231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01267" y="6129527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69" h="127000">
                <a:moveTo>
                  <a:pt x="128015" y="0"/>
                </a:moveTo>
                <a:lnTo>
                  <a:pt x="0" y="0"/>
                </a:lnTo>
                <a:lnTo>
                  <a:pt x="0" y="126491"/>
                </a:lnTo>
                <a:lnTo>
                  <a:pt x="128015" y="126491"/>
                </a:lnTo>
                <a:lnTo>
                  <a:pt x="128015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833627" y="594359"/>
            <a:ext cx="4849495" cy="4893945"/>
            <a:chOff x="833627" y="594359"/>
            <a:chExt cx="4849495" cy="489394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1" y="594359"/>
              <a:ext cx="2974108" cy="28032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2135" y="1519427"/>
              <a:ext cx="3070859" cy="29824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627" y="2548128"/>
              <a:ext cx="3259823" cy="293979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175195" y="6013962"/>
            <a:ext cx="10325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2021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01267" y="7403592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8015" y="0"/>
                </a:moveTo>
                <a:lnTo>
                  <a:pt x="0" y="0"/>
                </a:lnTo>
                <a:lnTo>
                  <a:pt x="0" y="128016"/>
                </a:lnTo>
                <a:lnTo>
                  <a:pt x="128015" y="128016"/>
                </a:lnTo>
                <a:lnTo>
                  <a:pt x="128015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175195" y="7288296"/>
            <a:ext cx="10325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2022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001267" y="8677655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8015" y="0"/>
                </a:moveTo>
                <a:lnTo>
                  <a:pt x="0" y="0"/>
                </a:lnTo>
                <a:lnTo>
                  <a:pt x="0" y="128015"/>
                </a:lnTo>
                <a:lnTo>
                  <a:pt x="128015" y="128015"/>
                </a:lnTo>
                <a:lnTo>
                  <a:pt x="128015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175195" y="8562629"/>
            <a:ext cx="10325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2023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57272" y="6960107"/>
            <a:ext cx="1704339" cy="1224280"/>
          </a:xfrm>
          <a:prstGeom prst="rect">
            <a:avLst/>
          </a:prstGeom>
          <a:solidFill>
            <a:srgbClr val="C5DFB4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13462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2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183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218,0</a:t>
            </a:r>
            <a:endParaRPr sz="2100">
              <a:latin typeface="Arial"/>
              <a:cs typeface="Arial"/>
            </a:endParaRPr>
          </a:p>
          <a:p>
            <a:pPr algn="ctr" marL="13462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ТЫС.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57272" y="5734811"/>
            <a:ext cx="3124835" cy="1225550"/>
          </a:xfrm>
          <a:prstGeom prst="rect">
            <a:avLst/>
          </a:prstGeom>
          <a:solidFill>
            <a:srgbClr val="DBDBDB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R="122555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2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270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998,4</a:t>
            </a:r>
            <a:endParaRPr sz="2100">
              <a:latin typeface="Arial"/>
              <a:cs typeface="Arial"/>
            </a:endParaRPr>
          </a:p>
          <a:p>
            <a:pPr algn="ctr" marR="122682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ТЫС.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557272" y="8183879"/>
            <a:ext cx="4544695" cy="1225550"/>
          </a:xfrm>
          <a:prstGeom prst="rect">
            <a:avLst/>
          </a:prstGeom>
          <a:solidFill>
            <a:srgbClr val="8FAADC"/>
          </a:solidFill>
        </p:spPr>
        <p:txBody>
          <a:bodyPr wrap="square" lIns="0" tIns="196215" rIns="0" bIns="0" rtlCol="0" vert="horz">
            <a:spAutoFit/>
          </a:bodyPr>
          <a:lstStyle/>
          <a:p>
            <a:pPr algn="ctr" marR="2702560">
              <a:lnSpc>
                <a:spcPct val="100000"/>
              </a:lnSpc>
              <a:spcBef>
                <a:spcPts val="1545"/>
              </a:spcBef>
            </a:pPr>
            <a:r>
              <a:rPr dirty="0" sz="2100">
                <a:latin typeface="Arial"/>
                <a:cs typeface="Arial"/>
              </a:rPr>
              <a:t>2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326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712,5</a:t>
            </a:r>
            <a:endParaRPr sz="2100">
              <a:latin typeface="Arial"/>
              <a:cs typeface="Arial"/>
            </a:endParaRPr>
          </a:p>
          <a:p>
            <a:pPr algn="ctr" marR="270256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ТЫС.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60214" y="120680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223251" y="2154732"/>
            <a:ext cx="5897245" cy="329565"/>
          </a:xfrm>
          <a:custGeom>
            <a:avLst/>
            <a:gdLst/>
            <a:ahLst/>
            <a:cxnLst/>
            <a:rect l="l" t="t" r="r" b="b"/>
            <a:pathLst>
              <a:path w="5897245" h="329564">
                <a:moveTo>
                  <a:pt x="926465" y="0"/>
                </a:moveTo>
                <a:lnTo>
                  <a:pt x="815594" y="0"/>
                </a:lnTo>
                <a:lnTo>
                  <a:pt x="0" y="0"/>
                </a:lnTo>
                <a:lnTo>
                  <a:pt x="0" y="328993"/>
                </a:lnTo>
                <a:lnTo>
                  <a:pt x="815594" y="328993"/>
                </a:lnTo>
                <a:lnTo>
                  <a:pt x="926465" y="328993"/>
                </a:lnTo>
                <a:lnTo>
                  <a:pt x="926465" y="0"/>
                </a:lnTo>
                <a:close/>
              </a:path>
              <a:path w="5897245" h="329564">
                <a:moveTo>
                  <a:pt x="2931884" y="0"/>
                </a:moveTo>
                <a:lnTo>
                  <a:pt x="1996478" y="0"/>
                </a:lnTo>
                <a:lnTo>
                  <a:pt x="926477" y="0"/>
                </a:lnTo>
                <a:lnTo>
                  <a:pt x="926477" y="328993"/>
                </a:lnTo>
                <a:lnTo>
                  <a:pt x="1996465" y="328993"/>
                </a:lnTo>
                <a:lnTo>
                  <a:pt x="2931884" y="328993"/>
                </a:lnTo>
                <a:lnTo>
                  <a:pt x="2931884" y="0"/>
                </a:lnTo>
                <a:close/>
              </a:path>
              <a:path w="5897245" h="329564">
                <a:moveTo>
                  <a:pt x="5897118" y="0"/>
                </a:moveTo>
                <a:lnTo>
                  <a:pt x="5065496" y="0"/>
                </a:lnTo>
                <a:lnTo>
                  <a:pt x="3919867" y="0"/>
                </a:lnTo>
                <a:lnTo>
                  <a:pt x="2931896" y="0"/>
                </a:lnTo>
                <a:lnTo>
                  <a:pt x="2931896" y="328993"/>
                </a:lnTo>
                <a:lnTo>
                  <a:pt x="3919867" y="328993"/>
                </a:lnTo>
                <a:lnTo>
                  <a:pt x="5065496" y="328993"/>
                </a:lnTo>
                <a:lnTo>
                  <a:pt x="5897118" y="328993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23251" y="3248659"/>
            <a:ext cx="5897245" cy="218440"/>
          </a:xfrm>
          <a:custGeom>
            <a:avLst/>
            <a:gdLst/>
            <a:ahLst/>
            <a:cxnLst/>
            <a:rect l="l" t="t" r="r" b="b"/>
            <a:pathLst>
              <a:path w="5897245" h="218439">
                <a:moveTo>
                  <a:pt x="875665" y="0"/>
                </a:moveTo>
                <a:lnTo>
                  <a:pt x="815594" y="0"/>
                </a:lnTo>
                <a:lnTo>
                  <a:pt x="0" y="0"/>
                </a:lnTo>
                <a:lnTo>
                  <a:pt x="0" y="218338"/>
                </a:lnTo>
                <a:lnTo>
                  <a:pt x="815594" y="218338"/>
                </a:lnTo>
                <a:lnTo>
                  <a:pt x="875665" y="218338"/>
                </a:lnTo>
                <a:lnTo>
                  <a:pt x="875665" y="0"/>
                </a:lnTo>
                <a:close/>
              </a:path>
              <a:path w="5897245" h="218439">
                <a:moveTo>
                  <a:pt x="2931884" y="0"/>
                </a:moveTo>
                <a:lnTo>
                  <a:pt x="1817801" y="0"/>
                </a:lnTo>
                <a:lnTo>
                  <a:pt x="875677" y="0"/>
                </a:lnTo>
                <a:lnTo>
                  <a:pt x="875677" y="218338"/>
                </a:lnTo>
                <a:lnTo>
                  <a:pt x="1817789" y="218338"/>
                </a:lnTo>
                <a:lnTo>
                  <a:pt x="2931884" y="218338"/>
                </a:lnTo>
                <a:lnTo>
                  <a:pt x="2931884" y="0"/>
                </a:lnTo>
                <a:close/>
              </a:path>
              <a:path w="5897245" h="218439">
                <a:moveTo>
                  <a:pt x="5897118" y="0"/>
                </a:moveTo>
                <a:lnTo>
                  <a:pt x="5065496" y="0"/>
                </a:lnTo>
                <a:lnTo>
                  <a:pt x="3919867" y="0"/>
                </a:lnTo>
                <a:lnTo>
                  <a:pt x="2931896" y="0"/>
                </a:lnTo>
                <a:lnTo>
                  <a:pt x="2931896" y="218338"/>
                </a:lnTo>
                <a:lnTo>
                  <a:pt x="3919867" y="218338"/>
                </a:lnTo>
                <a:lnTo>
                  <a:pt x="5065496" y="218338"/>
                </a:lnTo>
                <a:lnTo>
                  <a:pt x="5897118" y="218338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223251" y="4231944"/>
            <a:ext cx="5897245" cy="234315"/>
          </a:xfrm>
          <a:custGeom>
            <a:avLst/>
            <a:gdLst/>
            <a:ahLst/>
            <a:cxnLst/>
            <a:rect l="l" t="t" r="r" b="b"/>
            <a:pathLst>
              <a:path w="5897245" h="234314">
                <a:moveTo>
                  <a:pt x="1156119" y="0"/>
                </a:moveTo>
                <a:lnTo>
                  <a:pt x="815594" y="0"/>
                </a:lnTo>
                <a:lnTo>
                  <a:pt x="0" y="0"/>
                </a:lnTo>
                <a:lnTo>
                  <a:pt x="0" y="234276"/>
                </a:lnTo>
                <a:lnTo>
                  <a:pt x="815594" y="234276"/>
                </a:lnTo>
                <a:lnTo>
                  <a:pt x="1156119" y="234276"/>
                </a:lnTo>
                <a:lnTo>
                  <a:pt x="1156119" y="0"/>
                </a:lnTo>
                <a:close/>
              </a:path>
              <a:path w="5897245" h="234314">
                <a:moveTo>
                  <a:pt x="2931884" y="0"/>
                </a:moveTo>
                <a:lnTo>
                  <a:pt x="1996465" y="0"/>
                </a:lnTo>
                <a:lnTo>
                  <a:pt x="1156131" y="0"/>
                </a:lnTo>
                <a:lnTo>
                  <a:pt x="1156131" y="234276"/>
                </a:lnTo>
                <a:lnTo>
                  <a:pt x="1996465" y="234276"/>
                </a:lnTo>
                <a:lnTo>
                  <a:pt x="2931884" y="234276"/>
                </a:lnTo>
                <a:lnTo>
                  <a:pt x="2931884" y="0"/>
                </a:lnTo>
                <a:close/>
              </a:path>
              <a:path w="5897245" h="234314">
                <a:moveTo>
                  <a:pt x="5065484" y="0"/>
                </a:moveTo>
                <a:lnTo>
                  <a:pt x="4077525" y="0"/>
                </a:lnTo>
                <a:lnTo>
                  <a:pt x="2931896" y="0"/>
                </a:lnTo>
                <a:lnTo>
                  <a:pt x="2931896" y="234276"/>
                </a:lnTo>
                <a:lnTo>
                  <a:pt x="4077512" y="234276"/>
                </a:lnTo>
                <a:lnTo>
                  <a:pt x="5065484" y="234276"/>
                </a:lnTo>
                <a:lnTo>
                  <a:pt x="5065484" y="0"/>
                </a:lnTo>
                <a:close/>
              </a:path>
              <a:path w="5897245" h="234314">
                <a:moveTo>
                  <a:pt x="5897118" y="0"/>
                </a:moveTo>
                <a:lnTo>
                  <a:pt x="5065496" y="0"/>
                </a:lnTo>
                <a:lnTo>
                  <a:pt x="5065496" y="234276"/>
                </a:lnTo>
                <a:lnTo>
                  <a:pt x="5897118" y="234276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23251" y="5231155"/>
            <a:ext cx="5897245" cy="234315"/>
          </a:xfrm>
          <a:custGeom>
            <a:avLst/>
            <a:gdLst/>
            <a:ahLst/>
            <a:cxnLst/>
            <a:rect l="l" t="t" r="r" b="b"/>
            <a:pathLst>
              <a:path w="5897245" h="234314">
                <a:moveTo>
                  <a:pt x="3919855" y="0"/>
                </a:moveTo>
                <a:lnTo>
                  <a:pt x="3919855" y="0"/>
                </a:lnTo>
                <a:lnTo>
                  <a:pt x="0" y="0"/>
                </a:lnTo>
                <a:lnTo>
                  <a:pt x="0" y="234276"/>
                </a:lnTo>
                <a:lnTo>
                  <a:pt x="3919855" y="234276"/>
                </a:lnTo>
                <a:lnTo>
                  <a:pt x="3919855" y="0"/>
                </a:lnTo>
                <a:close/>
              </a:path>
              <a:path w="5897245" h="234314">
                <a:moveTo>
                  <a:pt x="5897118" y="0"/>
                </a:moveTo>
                <a:lnTo>
                  <a:pt x="5065496" y="0"/>
                </a:lnTo>
                <a:lnTo>
                  <a:pt x="3919867" y="0"/>
                </a:lnTo>
                <a:lnTo>
                  <a:pt x="3919867" y="234276"/>
                </a:lnTo>
                <a:lnTo>
                  <a:pt x="5065496" y="234276"/>
                </a:lnTo>
                <a:lnTo>
                  <a:pt x="5897118" y="234276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223251" y="6230365"/>
            <a:ext cx="5897245" cy="234315"/>
          </a:xfrm>
          <a:custGeom>
            <a:avLst/>
            <a:gdLst/>
            <a:ahLst/>
            <a:cxnLst/>
            <a:rect l="l" t="t" r="r" b="b"/>
            <a:pathLst>
              <a:path w="5897245" h="234314">
                <a:moveTo>
                  <a:pt x="2594051" y="0"/>
                </a:moveTo>
                <a:lnTo>
                  <a:pt x="1817789" y="0"/>
                </a:lnTo>
                <a:lnTo>
                  <a:pt x="1091780" y="0"/>
                </a:lnTo>
                <a:lnTo>
                  <a:pt x="815594" y="0"/>
                </a:lnTo>
                <a:lnTo>
                  <a:pt x="0" y="0"/>
                </a:lnTo>
                <a:lnTo>
                  <a:pt x="0" y="234276"/>
                </a:lnTo>
                <a:lnTo>
                  <a:pt x="815594" y="234276"/>
                </a:lnTo>
                <a:lnTo>
                  <a:pt x="1091780" y="234276"/>
                </a:lnTo>
                <a:lnTo>
                  <a:pt x="1817789" y="234276"/>
                </a:lnTo>
                <a:lnTo>
                  <a:pt x="2594051" y="234276"/>
                </a:lnTo>
                <a:lnTo>
                  <a:pt x="2594051" y="0"/>
                </a:lnTo>
                <a:close/>
              </a:path>
              <a:path w="5897245" h="234314">
                <a:moveTo>
                  <a:pt x="5897118" y="0"/>
                </a:moveTo>
                <a:lnTo>
                  <a:pt x="4949876" y="0"/>
                </a:lnTo>
                <a:lnTo>
                  <a:pt x="3615067" y="0"/>
                </a:lnTo>
                <a:lnTo>
                  <a:pt x="2594064" y="0"/>
                </a:lnTo>
                <a:lnTo>
                  <a:pt x="2594064" y="234276"/>
                </a:lnTo>
                <a:lnTo>
                  <a:pt x="3615067" y="234276"/>
                </a:lnTo>
                <a:lnTo>
                  <a:pt x="4949876" y="234276"/>
                </a:lnTo>
                <a:lnTo>
                  <a:pt x="5897118" y="234276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23251" y="7442936"/>
            <a:ext cx="5897245" cy="220345"/>
          </a:xfrm>
          <a:custGeom>
            <a:avLst/>
            <a:gdLst/>
            <a:ahLst/>
            <a:cxnLst/>
            <a:rect l="l" t="t" r="r" b="b"/>
            <a:pathLst>
              <a:path w="5897245" h="220345">
                <a:moveTo>
                  <a:pt x="1006297" y="0"/>
                </a:moveTo>
                <a:lnTo>
                  <a:pt x="815594" y="0"/>
                </a:lnTo>
                <a:lnTo>
                  <a:pt x="0" y="0"/>
                </a:lnTo>
                <a:lnTo>
                  <a:pt x="0" y="220116"/>
                </a:lnTo>
                <a:lnTo>
                  <a:pt x="815594" y="220116"/>
                </a:lnTo>
                <a:lnTo>
                  <a:pt x="1006297" y="220116"/>
                </a:lnTo>
                <a:lnTo>
                  <a:pt x="1006297" y="0"/>
                </a:lnTo>
                <a:close/>
              </a:path>
              <a:path w="5897245" h="220345">
                <a:moveTo>
                  <a:pt x="2594051" y="0"/>
                </a:moveTo>
                <a:lnTo>
                  <a:pt x="1817801" y="0"/>
                </a:lnTo>
                <a:lnTo>
                  <a:pt x="1006309" y="0"/>
                </a:lnTo>
                <a:lnTo>
                  <a:pt x="1006309" y="220116"/>
                </a:lnTo>
                <a:lnTo>
                  <a:pt x="1817789" y="220116"/>
                </a:lnTo>
                <a:lnTo>
                  <a:pt x="2594051" y="220116"/>
                </a:lnTo>
                <a:lnTo>
                  <a:pt x="2594051" y="0"/>
                </a:lnTo>
                <a:close/>
              </a:path>
              <a:path w="5897245" h="220345">
                <a:moveTo>
                  <a:pt x="5897118" y="0"/>
                </a:moveTo>
                <a:lnTo>
                  <a:pt x="4949876" y="0"/>
                </a:lnTo>
                <a:lnTo>
                  <a:pt x="3615067" y="0"/>
                </a:lnTo>
                <a:lnTo>
                  <a:pt x="2594064" y="0"/>
                </a:lnTo>
                <a:lnTo>
                  <a:pt x="2594064" y="220116"/>
                </a:lnTo>
                <a:lnTo>
                  <a:pt x="3615067" y="220116"/>
                </a:lnTo>
                <a:lnTo>
                  <a:pt x="4949876" y="220116"/>
                </a:lnTo>
                <a:lnTo>
                  <a:pt x="5897118" y="220116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23251" y="8427986"/>
            <a:ext cx="5897245" cy="234315"/>
          </a:xfrm>
          <a:custGeom>
            <a:avLst/>
            <a:gdLst/>
            <a:ahLst/>
            <a:cxnLst/>
            <a:rect l="l" t="t" r="r" b="b"/>
            <a:pathLst>
              <a:path w="5897245" h="234315">
                <a:moveTo>
                  <a:pt x="901065" y="0"/>
                </a:moveTo>
                <a:lnTo>
                  <a:pt x="815594" y="0"/>
                </a:lnTo>
                <a:lnTo>
                  <a:pt x="0" y="0"/>
                </a:lnTo>
                <a:lnTo>
                  <a:pt x="0" y="234276"/>
                </a:lnTo>
                <a:lnTo>
                  <a:pt x="815594" y="234276"/>
                </a:lnTo>
                <a:lnTo>
                  <a:pt x="901065" y="234276"/>
                </a:lnTo>
                <a:lnTo>
                  <a:pt x="901065" y="0"/>
                </a:lnTo>
                <a:close/>
              </a:path>
              <a:path w="5897245" h="234315">
                <a:moveTo>
                  <a:pt x="2594051" y="0"/>
                </a:moveTo>
                <a:lnTo>
                  <a:pt x="1817801" y="0"/>
                </a:lnTo>
                <a:lnTo>
                  <a:pt x="901077" y="0"/>
                </a:lnTo>
                <a:lnTo>
                  <a:pt x="901077" y="234276"/>
                </a:lnTo>
                <a:lnTo>
                  <a:pt x="1817789" y="234276"/>
                </a:lnTo>
                <a:lnTo>
                  <a:pt x="2594051" y="234276"/>
                </a:lnTo>
                <a:lnTo>
                  <a:pt x="2594051" y="0"/>
                </a:lnTo>
                <a:close/>
              </a:path>
              <a:path w="5897245" h="234315">
                <a:moveTo>
                  <a:pt x="5897118" y="0"/>
                </a:moveTo>
                <a:lnTo>
                  <a:pt x="4676610" y="0"/>
                </a:lnTo>
                <a:lnTo>
                  <a:pt x="3615067" y="0"/>
                </a:lnTo>
                <a:lnTo>
                  <a:pt x="2594064" y="0"/>
                </a:lnTo>
                <a:lnTo>
                  <a:pt x="2594064" y="234276"/>
                </a:lnTo>
                <a:lnTo>
                  <a:pt x="3615067" y="234276"/>
                </a:lnTo>
                <a:lnTo>
                  <a:pt x="4676610" y="234276"/>
                </a:lnTo>
                <a:lnTo>
                  <a:pt x="5897118" y="234276"/>
                </a:lnTo>
                <a:lnTo>
                  <a:pt x="589711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329626" y="9427197"/>
            <a:ext cx="5791200" cy="234315"/>
          </a:xfrm>
          <a:custGeom>
            <a:avLst/>
            <a:gdLst/>
            <a:ahLst/>
            <a:cxnLst/>
            <a:rect l="l" t="t" r="r" b="b"/>
            <a:pathLst>
              <a:path w="5791200" h="234315">
                <a:moveTo>
                  <a:pt x="899922" y="0"/>
                </a:moveTo>
                <a:lnTo>
                  <a:pt x="0" y="0"/>
                </a:lnTo>
                <a:lnTo>
                  <a:pt x="0" y="234276"/>
                </a:lnTo>
                <a:lnTo>
                  <a:pt x="899922" y="234276"/>
                </a:lnTo>
                <a:lnTo>
                  <a:pt x="899922" y="0"/>
                </a:lnTo>
                <a:close/>
              </a:path>
              <a:path w="5791200" h="234315">
                <a:moveTo>
                  <a:pt x="2825508" y="0"/>
                </a:moveTo>
                <a:lnTo>
                  <a:pt x="1890102" y="0"/>
                </a:lnTo>
                <a:lnTo>
                  <a:pt x="899934" y="0"/>
                </a:lnTo>
                <a:lnTo>
                  <a:pt x="899934" y="234276"/>
                </a:lnTo>
                <a:lnTo>
                  <a:pt x="1890090" y="234276"/>
                </a:lnTo>
                <a:lnTo>
                  <a:pt x="2825508" y="234276"/>
                </a:lnTo>
                <a:lnTo>
                  <a:pt x="2825508" y="0"/>
                </a:lnTo>
                <a:close/>
              </a:path>
              <a:path w="5791200" h="234315">
                <a:moveTo>
                  <a:pt x="5790743" y="0"/>
                </a:moveTo>
                <a:lnTo>
                  <a:pt x="4843500" y="0"/>
                </a:lnTo>
                <a:lnTo>
                  <a:pt x="3813492" y="0"/>
                </a:lnTo>
                <a:lnTo>
                  <a:pt x="2825521" y="0"/>
                </a:lnTo>
                <a:lnTo>
                  <a:pt x="2825521" y="234276"/>
                </a:lnTo>
                <a:lnTo>
                  <a:pt x="3813492" y="234276"/>
                </a:lnTo>
                <a:lnTo>
                  <a:pt x="4843500" y="234276"/>
                </a:lnTo>
                <a:lnTo>
                  <a:pt x="5790743" y="234276"/>
                </a:lnTo>
                <a:lnTo>
                  <a:pt x="5790743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883217" y="1409808"/>
          <a:ext cx="6351270" cy="824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640"/>
                <a:gridCol w="963930"/>
                <a:gridCol w="121919"/>
                <a:gridCol w="695960"/>
                <a:gridCol w="228600"/>
                <a:gridCol w="793114"/>
                <a:gridCol w="280670"/>
                <a:gridCol w="769620"/>
                <a:gridCol w="283210"/>
                <a:gridCol w="132079"/>
                <a:gridCol w="825500"/>
              </a:tblGrid>
              <a:tr h="424815">
                <a:tc gridSpan="11">
                  <a:txBody>
                    <a:bodyPr/>
                    <a:lstStyle/>
                    <a:p>
                      <a:pPr marL="109220" marR="3175">
                        <a:lnSpc>
                          <a:spcPts val="1550"/>
                        </a:lnSpc>
                      </a:pP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системы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образования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района</a:t>
                      </a:r>
                      <a:r>
                        <a:rPr dirty="0" sz="1400" spc="-3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7189" marR="3175">
                        <a:lnSpc>
                          <a:spcPct val="100000"/>
                        </a:lnSpc>
                        <a:tabLst>
                          <a:tab pos="5405120" algn="l"/>
                          <a:tab pos="6236970" algn="l"/>
                        </a:tabLst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400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>
                  <a:txBody>
                    <a:bodyPr/>
                    <a:lstStyle/>
                    <a:p>
                      <a:pPr algn="r" marR="95250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2080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0495" marR="317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930">
                <a:tc>
                  <a:txBody>
                    <a:bodyPr/>
                    <a:lstStyle/>
                    <a:p>
                      <a:pPr algn="r" marR="977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161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420,5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301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076,9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338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966,4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405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689,2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428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817,7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5570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426</a:t>
                      </a:r>
                      <a:r>
                        <a:rPr dirty="0" sz="1100" spc="-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058,9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4500">
                <a:tc gridSpan="11">
                  <a:txBody>
                    <a:bodyPr/>
                    <a:lstStyle/>
                    <a:p>
                      <a:pPr marL="37465" marR="3175" indent="14478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6236970" algn="l"/>
                        </a:tabLst>
                      </a:pP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Управление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муниципальными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финансами</a:t>
                      </a:r>
                      <a:r>
                        <a:rPr dirty="0" sz="1400" spc="-1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2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dirty="0" sz="1400" spc="-2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долгом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</a:t>
                      </a:r>
                      <a:r>
                        <a:rPr dirty="0" u="sng" sz="1400" spc="-1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тостан</a:t>
                      </a:r>
                      <a:r>
                        <a:rPr dirty="0" u="sng" sz="140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>
                  <a:txBody>
                    <a:bodyPr/>
                    <a:lstStyle/>
                    <a:p>
                      <a:pPr marL="33972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7155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ts val="126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0495" marR="317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804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355,4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132,7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147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905,7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169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324,0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522,9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41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123,3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</a:tr>
              <a:tr h="446405">
                <a:tc gridSpan="11">
                  <a:txBody>
                    <a:bodyPr/>
                    <a:lstStyle/>
                    <a:p>
                      <a:pPr marL="31750" marR="3175" indent="5727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молодежной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политики,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физкультуры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спорта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</a:t>
                      </a:r>
                      <a:r>
                        <a:rPr dirty="0" u="sng" sz="1400" spc="-1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тостан</a:t>
                      </a:r>
                      <a:r>
                        <a:rPr dirty="0" u="sng" sz="1400" spc="50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8135">
                <a:tc>
                  <a:txBody>
                    <a:bodyPr/>
                    <a:lstStyle/>
                    <a:p>
                      <a:pPr marL="33972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242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715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7907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415" marR="317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33679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116,5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67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172,6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31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075,0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020,0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631,0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41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100" spc="-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350,5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</a:tr>
              <a:tr h="446405">
                <a:tc gridSpan="11">
                  <a:txBody>
                    <a:bodyPr/>
                    <a:lstStyle/>
                    <a:p>
                      <a:pPr marL="31750" marR="3175" indent="2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социально-ориентированных некоммерческих</a:t>
                      </a:r>
                      <a:r>
                        <a:rPr dirty="0" sz="1400" spc="-1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организаций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</a:t>
                      </a:r>
                      <a:r>
                        <a:rPr dirty="0" u="sng" sz="1400" spc="-1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тостан</a:t>
                      </a:r>
                      <a:r>
                        <a:rPr dirty="0" u="sng" sz="1400" spc="50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8135">
                <a:tc>
                  <a:txBody>
                    <a:bodyPr/>
                    <a:lstStyle/>
                    <a:p>
                      <a:pPr marL="33972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59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0495" marR="317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679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1029,0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477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161,0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161,0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5570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161,0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 gridSpan="11">
                  <a:txBody>
                    <a:bodyPr/>
                    <a:lstStyle/>
                    <a:p>
                      <a:pPr marL="31750" indent="2298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малого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среднего</a:t>
                      </a:r>
                      <a:r>
                        <a:rPr dirty="0" sz="1400" spc="-7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предпринимательства</a:t>
                      </a:r>
                      <a:r>
                        <a:rPr dirty="0" sz="1400" spc="-6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</a:t>
                      </a:r>
                      <a:r>
                        <a:rPr dirty="0" u="sng" sz="1400" spc="-1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ртостан</a:t>
                      </a:r>
                      <a:r>
                        <a:rPr dirty="0" u="sng" sz="1400" spc="500" i="1">
                          <a:solidFill>
                            <a:srgbClr val="001F5F"/>
                          </a:solidFill>
                          <a:uFill>
                            <a:solidFill>
                              <a:srgbClr val="A7A9AC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8135">
                <a:tc>
                  <a:txBody>
                    <a:bodyPr/>
                    <a:lstStyle/>
                    <a:p>
                      <a:pPr marL="33972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860" marR="317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679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100,0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235,5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990,9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000,0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599,2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599,2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8970">
                <a:tc gridSpan="11">
                  <a:txBody>
                    <a:bodyPr/>
                    <a:lstStyle/>
                    <a:p>
                      <a:pPr algn="ctr" marL="31750" marR="112395" indent="47625">
                        <a:lnSpc>
                          <a:spcPct val="100000"/>
                        </a:lnSpc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3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сельского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хозяйства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3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регулирование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рынков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сельскохозяйственной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продукции,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сырья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продовольствия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6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93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860"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6350">
                      <a:solidFill>
                        <a:srgbClr val="A7A9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933,6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302,3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672,6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949,3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780,0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504,2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325">
                <a:tc gridSpan="11">
                  <a:txBody>
                    <a:bodyPr/>
                    <a:lstStyle/>
                    <a:p>
                      <a:pPr marL="1907539" marR="359410" indent="-16294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культуры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2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4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9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215">
                <a:tc>
                  <a:txBody>
                    <a:bodyPr/>
                    <a:lstStyle/>
                    <a:p>
                      <a:pPr marL="3397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860" marR="317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525" marR="317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679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140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793,9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155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460,4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177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071,3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160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001,2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170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545,5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52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169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926,8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2595">
                <a:tc gridSpan="11">
                  <a:txBody>
                    <a:bodyPr/>
                    <a:lstStyle/>
                    <a:p>
                      <a:pPr marL="1259205" marR="227329" indent="-6604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dirty="0" sz="1400" spc="-5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dirty="0" sz="1400" spc="-3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1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2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310">
                <a:tc>
                  <a:txBody>
                    <a:bodyPr/>
                    <a:lstStyle/>
                    <a:p>
                      <a:pPr algn="r" marR="2413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715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59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679"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925,0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626,1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107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265,4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119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233,5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266,3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126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855,1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939325" y="595243"/>
          <a:ext cx="6312535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/>
                <a:gridCol w="1108710"/>
                <a:gridCol w="1080770"/>
                <a:gridCol w="1111249"/>
                <a:gridCol w="937260"/>
                <a:gridCol w="958850"/>
              </a:tblGrid>
              <a:tr h="481330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 </a:t>
                      </a: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gridSpan="2"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  <a:tabLst>
                          <a:tab pos="1250315" algn="l"/>
                        </a:tabLst>
                      </a:pPr>
                      <a:r>
                        <a:rPr dirty="0" sz="14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</a:t>
                      </a:r>
                      <a:r>
                        <a:rPr dirty="0" sz="1400" spc="-8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план</a:t>
                      </a:r>
                      <a:r>
                        <a:rPr dirty="0" sz="14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8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3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056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465,4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270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998,4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183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218,0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156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121,3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2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348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847,9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50" spc="3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326</a:t>
                      </a:r>
                      <a:r>
                        <a:rPr dirty="0" sz="1250" spc="15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712,5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6034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40913" y="10071979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96072" y="132891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161732" y="1575205"/>
            <a:ext cx="5942330" cy="177165"/>
          </a:xfrm>
          <a:custGeom>
            <a:avLst/>
            <a:gdLst/>
            <a:ahLst/>
            <a:cxnLst/>
            <a:rect l="l" t="t" r="r" b="b"/>
            <a:pathLst>
              <a:path w="5942330" h="177164">
                <a:moveTo>
                  <a:pt x="1868957" y="0"/>
                </a:moveTo>
                <a:lnTo>
                  <a:pt x="879729" y="0"/>
                </a:lnTo>
                <a:lnTo>
                  <a:pt x="0" y="0"/>
                </a:lnTo>
                <a:lnTo>
                  <a:pt x="0" y="176847"/>
                </a:lnTo>
                <a:lnTo>
                  <a:pt x="879729" y="176847"/>
                </a:lnTo>
                <a:lnTo>
                  <a:pt x="1868957" y="176847"/>
                </a:lnTo>
                <a:lnTo>
                  <a:pt x="1868957" y="0"/>
                </a:lnTo>
                <a:close/>
              </a:path>
              <a:path w="5942330" h="177164">
                <a:moveTo>
                  <a:pt x="3759581" y="0"/>
                </a:moveTo>
                <a:lnTo>
                  <a:pt x="2732138" y="0"/>
                </a:lnTo>
                <a:lnTo>
                  <a:pt x="1868970" y="0"/>
                </a:lnTo>
                <a:lnTo>
                  <a:pt x="1868970" y="176847"/>
                </a:lnTo>
                <a:lnTo>
                  <a:pt x="2732125" y="176847"/>
                </a:lnTo>
                <a:lnTo>
                  <a:pt x="3759581" y="176847"/>
                </a:lnTo>
                <a:lnTo>
                  <a:pt x="3759581" y="0"/>
                </a:lnTo>
                <a:close/>
              </a:path>
              <a:path w="5942330" h="177164">
                <a:moveTo>
                  <a:pt x="5941898" y="0"/>
                </a:moveTo>
                <a:lnTo>
                  <a:pt x="4912347" y="0"/>
                </a:lnTo>
                <a:lnTo>
                  <a:pt x="3759593" y="0"/>
                </a:lnTo>
                <a:lnTo>
                  <a:pt x="3759593" y="176847"/>
                </a:lnTo>
                <a:lnTo>
                  <a:pt x="4912334" y="176847"/>
                </a:lnTo>
                <a:lnTo>
                  <a:pt x="5941898" y="176847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61732" y="2527312"/>
            <a:ext cx="5942330" cy="177165"/>
          </a:xfrm>
          <a:custGeom>
            <a:avLst/>
            <a:gdLst/>
            <a:ahLst/>
            <a:cxnLst/>
            <a:rect l="l" t="t" r="r" b="b"/>
            <a:pathLst>
              <a:path w="5942330" h="177164">
                <a:moveTo>
                  <a:pt x="1868957" y="0"/>
                </a:moveTo>
                <a:lnTo>
                  <a:pt x="879729" y="0"/>
                </a:lnTo>
                <a:lnTo>
                  <a:pt x="0" y="0"/>
                </a:lnTo>
                <a:lnTo>
                  <a:pt x="0" y="176847"/>
                </a:lnTo>
                <a:lnTo>
                  <a:pt x="879729" y="176847"/>
                </a:lnTo>
                <a:lnTo>
                  <a:pt x="1868957" y="176847"/>
                </a:lnTo>
                <a:lnTo>
                  <a:pt x="1868957" y="0"/>
                </a:lnTo>
                <a:close/>
              </a:path>
              <a:path w="5942330" h="177164">
                <a:moveTo>
                  <a:pt x="5941898" y="0"/>
                </a:moveTo>
                <a:lnTo>
                  <a:pt x="5941898" y="0"/>
                </a:lnTo>
                <a:lnTo>
                  <a:pt x="1868970" y="0"/>
                </a:lnTo>
                <a:lnTo>
                  <a:pt x="1868970" y="176847"/>
                </a:lnTo>
                <a:lnTo>
                  <a:pt x="5941898" y="176847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61732" y="3430079"/>
            <a:ext cx="5942330" cy="177165"/>
          </a:xfrm>
          <a:custGeom>
            <a:avLst/>
            <a:gdLst/>
            <a:ahLst/>
            <a:cxnLst/>
            <a:rect l="l" t="t" r="r" b="b"/>
            <a:pathLst>
              <a:path w="5942330" h="177164">
                <a:moveTo>
                  <a:pt x="5941898" y="0"/>
                </a:moveTo>
                <a:lnTo>
                  <a:pt x="5941898" y="0"/>
                </a:lnTo>
                <a:lnTo>
                  <a:pt x="0" y="0"/>
                </a:lnTo>
                <a:lnTo>
                  <a:pt x="0" y="176847"/>
                </a:lnTo>
                <a:lnTo>
                  <a:pt x="5941898" y="176847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61732" y="4546205"/>
            <a:ext cx="5942330" cy="177165"/>
          </a:xfrm>
          <a:custGeom>
            <a:avLst/>
            <a:gdLst/>
            <a:ahLst/>
            <a:cxnLst/>
            <a:rect l="l" t="t" r="r" b="b"/>
            <a:pathLst>
              <a:path w="5942330" h="177164">
                <a:moveTo>
                  <a:pt x="5941898" y="0"/>
                </a:moveTo>
                <a:lnTo>
                  <a:pt x="5941898" y="0"/>
                </a:lnTo>
                <a:lnTo>
                  <a:pt x="0" y="0"/>
                </a:lnTo>
                <a:lnTo>
                  <a:pt x="0" y="176847"/>
                </a:lnTo>
                <a:lnTo>
                  <a:pt x="5941898" y="176847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61732" y="5486844"/>
            <a:ext cx="5942330" cy="177165"/>
          </a:xfrm>
          <a:custGeom>
            <a:avLst/>
            <a:gdLst/>
            <a:ahLst/>
            <a:cxnLst/>
            <a:rect l="l" t="t" r="r" b="b"/>
            <a:pathLst>
              <a:path w="5942330" h="177164">
                <a:moveTo>
                  <a:pt x="879729" y="0"/>
                </a:moveTo>
                <a:lnTo>
                  <a:pt x="0" y="0"/>
                </a:lnTo>
                <a:lnTo>
                  <a:pt x="0" y="176860"/>
                </a:lnTo>
                <a:lnTo>
                  <a:pt x="879729" y="176860"/>
                </a:lnTo>
                <a:lnTo>
                  <a:pt x="879729" y="0"/>
                </a:lnTo>
                <a:close/>
              </a:path>
              <a:path w="5942330" h="177164">
                <a:moveTo>
                  <a:pt x="5941898" y="0"/>
                </a:moveTo>
                <a:lnTo>
                  <a:pt x="5941898" y="0"/>
                </a:lnTo>
                <a:lnTo>
                  <a:pt x="879741" y="0"/>
                </a:lnTo>
                <a:lnTo>
                  <a:pt x="879741" y="176860"/>
                </a:lnTo>
                <a:lnTo>
                  <a:pt x="5941898" y="176860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61732" y="6640842"/>
            <a:ext cx="5942330" cy="210185"/>
          </a:xfrm>
          <a:custGeom>
            <a:avLst/>
            <a:gdLst/>
            <a:ahLst/>
            <a:cxnLst/>
            <a:rect l="l" t="t" r="r" b="b"/>
            <a:pathLst>
              <a:path w="5942330" h="210184">
                <a:moveTo>
                  <a:pt x="879729" y="0"/>
                </a:moveTo>
                <a:lnTo>
                  <a:pt x="0" y="0"/>
                </a:lnTo>
                <a:lnTo>
                  <a:pt x="0" y="210058"/>
                </a:lnTo>
                <a:lnTo>
                  <a:pt x="879729" y="210058"/>
                </a:lnTo>
                <a:lnTo>
                  <a:pt x="879729" y="0"/>
                </a:lnTo>
                <a:close/>
              </a:path>
              <a:path w="5942330" h="210184">
                <a:moveTo>
                  <a:pt x="5941898" y="0"/>
                </a:moveTo>
                <a:lnTo>
                  <a:pt x="5941898" y="0"/>
                </a:lnTo>
                <a:lnTo>
                  <a:pt x="879741" y="0"/>
                </a:lnTo>
                <a:lnTo>
                  <a:pt x="879741" y="210058"/>
                </a:lnTo>
                <a:lnTo>
                  <a:pt x="5941898" y="210058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61732" y="7626146"/>
            <a:ext cx="5942330" cy="223520"/>
          </a:xfrm>
          <a:custGeom>
            <a:avLst/>
            <a:gdLst/>
            <a:ahLst/>
            <a:cxnLst/>
            <a:rect l="l" t="t" r="r" b="b"/>
            <a:pathLst>
              <a:path w="5942330" h="223520">
                <a:moveTo>
                  <a:pt x="879729" y="0"/>
                </a:moveTo>
                <a:lnTo>
                  <a:pt x="0" y="0"/>
                </a:lnTo>
                <a:lnTo>
                  <a:pt x="0" y="223431"/>
                </a:lnTo>
                <a:lnTo>
                  <a:pt x="879729" y="223431"/>
                </a:lnTo>
                <a:lnTo>
                  <a:pt x="879729" y="0"/>
                </a:lnTo>
                <a:close/>
              </a:path>
              <a:path w="5942330" h="223520">
                <a:moveTo>
                  <a:pt x="5941898" y="0"/>
                </a:moveTo>
                <a:lnTo>
                  <a:pt x="5941898" y="0"/>
                </a:lnTo>
                <a:lnTo>
                  <a:pt x="879741" y="0"/>
                </a:lnTo>
                <a:lnTo>
                  <a:pt x="879741" y="223431"/>
                </a:lnTo>
                <a:lnTo>
                  <a:pt x="5941898" y="223431"/>
                </a:lnTo>
                <a:lnTo>
                  <a:pt x="59418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63332" y="8629992"/>
            <a:ext cx="5840730" cy="223520"/>
          </a:xfrm>
          <a:custGeom>
            <a:avLst/>
            <a:gdLst/>
            <a:ahLst/>
            <a:cxnLst/>
            <a:rect l="l" t="t" r="r" b="b"/>
            <a:pathLst>
              <a:path w="5840730" h="223520">
                <a:moveTo>
                  <a:pt x="160883" y="0"/>
                </a:moveTo>
                <a:lnTo>
                  <a:pt x="0" y="0"/>
                </a:lnTo>
                <a:lnTo>
                  <a:pt x="0" y="223418"/>
                </a:lnTo>
                <a:lnTo>
                  <a:pt x="160883" y="223418"/>
                </a:lnTo>
                <a:lnTo>
                  <a:pt x="160883" y="0"/>
                </a:lnTo>
                <a:close/>
              </a:path>
              <a:path w="5840730" h="223520">
                <a:moveTo>
                  <a:pt x="986409" y="0"/>
                </a:moveTo>
                <a:lnTo>
                  <a:pt x="160896" y="0"/>
                </a:lnTo>
                <a:lnTo>
                  <a:pt x="160896" y="223418"/>
                </a:lnTo>
                <a:lnTo>
                  <a:pt x="986409" y="223418"/>
                </a:lnTo>
                <a:lnTo>
                  <a:pt x="986409" y="0"/>
                </a:lnTo>
                <a:close/>
              </a:path>
              <a:path w="5840730" h="223520">
                <a:moveTo>
                  <a:pt x="1767357" y="0"/>
                </a:moveTo>
                <a:lnTo>
                  <a:pt x="986421" y="0"/>
                </a:lnTo>
                <a:lnTo>
                  <a:pt x="986421" y="223418"/>
                </a:lnTo>
                <a:lnTo>
                  <a:pt x="1767357" y="223418"/>
                </a:lnTo>
                <a:lnTo>
                  <a:pt x="1767357" y="0"/>
                </a:lnTo>
                <a:close/>
              </a:path>
              <a:path w="5840730" h="223520">
                <a:moveTo>
                  <a:pt x="5840298" y="0"/>
                </a:moveTo>
                <a:lnTo>
                  <a:pt x="5840298" y="0"/>
                </a:lnTo>
                <a:lnTo>
                  <a:pt x="1767370" y="0"/>
                </a:lnTo>
                <a:lnTo>
                  <a:pt x="1767370" y="223418"/>
                </a:lnTo>
                <a:lnTo>
                  <a:pt x="5840298" y="223418"/>
                </a:lnTo>
                <a:lnTo>
                  <a:pt x="584029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90840" y="9830561"/>
            <a:ext cx="5812790" cy="177165"/>
          </a:xfrm>
          <a:custGeom>
            <a:avLst/>
            <a:gdLst/>
            <a:ahLst/>
            <a:cxnLst/>
            <a:rect l="l" t="t" r="r" b="b"/>
            <a:pathLst>
              <a:path w="5812790" h="177165">
                <a:moveTo>
                  <a:pt x="958900" y="0"/>
                </a:moveTo>
                <a:lnTo>
                  <a:pt x="0" y="0"/>
                </a:lnTo>
                <a:lnTo>
                  <a:pt x="0" y="176860"/>
                </a:lnTo>
                <a:lnTo>
                  <a:pt x="958900" y="176860"/>
                </a:lnTo>
                <a:lnTo>
                  <a:pt x="958900" y="0"/>
                </a:lnTo>
                <a:close/>
              </a:path>
              <a:path w="5812790" h="177165">
                <a:moveTo>
                  <a:pt x="1739849" y="0"/>
                </a:moveTo>
                <a:lnTo>
                  <a:pt x="958913" y="0"/>
                </a:lnTo>
                <a:lnTo>
                  <a:pt x="958913" y="176860"/>
                </a:lnTo>
                <a:lnTo>
                  <a:pt x="1739849" y="176860"/>
                </a:lnTo>
                <a:lnTo>
                  <a:pt x="1739849" y="0"/>
                </a:lnTo>
                <a:close/>
              </a:path>
              <a:path w="5812790" h="177165">
                <a:moveTo>
                  <a:pt x="5812790" y="0"/>
                </a:moveTo>
                <a:lnTo>
                  <a:pt x="5812790" y="0"/>
                </a:lnTo>
                <a:lnTo>
                  <a:pt x="1739861" y="0"/>
                </a:lnTo>
                <a:lnTo>
                  <a:pt x="1739861" y="176860"/>
                </a:lnTo>
                <a:lnTo>
                  <a:pt x="5812790" y="176860"/>
                </a:lnTo>
                <a:lnTo>
                  <a:pt x="581279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833462" y="618071"/>
          <a:ext cx="6365240" cy="9381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545"/>
                <a:gridCol w="170815"/>
                <a:gridCol w="625475"/>
                <a:gridCol w="177800"/>
                <a:gridCol w="661035"/>
                <a:gridCol w="217169"/>
                <a:gridCol w="936625"/>
                <a:gridCol w="392429"/>
                <a:gridCol w="753110"/>
                <a:gridCol w="281939"/>
                <a:gridCol w="888364"/>
              </a:tblGrid>
              <a:tr h="635000">
                <a:tc gridSpan="11">
                  <a:txBody>
                    <a:bodyPr/>
                    <a:lstStyle/>
                    <a:p>
                      <a:pPr marL="74295">
                        <a:lnSpc>
                          <a:spcPts val="1550"/>
                        </a:lnSpc>
                      </a:pP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системы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жилищно-коммунального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хозяйства,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строительного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73430" marR="45085" indent="-742315">
                        <a:lnSpc>
                          <a:spcPct val="100000"/>
                        </a:lnSpc>
                      </a:pP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комплекса,</a:t>
                      </a:r>
                      <a:r>
                        <a:rPr dirty="0" sz="1400" spc="-3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землеустройства,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экологии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архитектуры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945">
                <a:tc>
                  <a:txBody>
                    <a:bodyPr/>
                    <a:lstStyle/>
                    <a:p>
                      <a:pPr marL="36322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399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2766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361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151,7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318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962,4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172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268,0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105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777,9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184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324,2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437,5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325">
                <a:tc gridSpan="11">
                  <a:txBody>
                    <a:bodyPr/>
                    <a:lstStyle/>
                    <a:p>
                      <a:pPr marL="760095" marR="186055" indent="-5657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Дорожное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хозяйство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транспортное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обслуживание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района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375">
                <a:tc>
                  <a:txBody>
                    <a:bodyPr/>
                    <a:lstStyle/>
                    <a:p>
                      <a:pPr marL="36322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0180" marR="1206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2766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130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944,9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186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850,8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145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304,3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105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548,6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144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658,4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138</a:t>
                      </a:r>
                      <a:r>
                        <a:rPr dirty="0" sz="1100" spc="-2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635,3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443230">
                <a:tc gridSpan="11">
                  <a:txBody>
                    <a:bodyPr/>
                    <a:lstStyle/>
                    <a:p>
                      <a:pPr marL="1953260" marR="344170" indent="-16217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торговли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9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2575">
                <a:tc>
                  <a:txBody>
                    <a:bodyPr/>
                    <a:lstStyle/>
                    <a:p>
                      <a:pPr marL="36322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620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2766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370" marR="1206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654685">
                <a:tc gridSpan="11">
                  <a:txBody>
                    <a:bodyPr/>
                    <a:lstStyle/>
                    <a:p>
                      <a:pPr algn="ctr" marL="247650" marR="213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рисков</a:t>
                      </a:r>
                      <a:r>
                        <a:rPr dirty="0" sz="1400" spc="-6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смягчение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последствий</a:t>
                      </a:r>
                      <a:r>
                        <a:rPr dirty="0" sz="1400" spc="-7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чрезвычайных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ситуаций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природного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техногенного</a:t>
                      </a:r>
                      <a:r>
                        <a:rPr dirty="0" sz="1400" spc="-6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характера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845">
                <a:tc>
                  <a:txBody>
                    <a:bodyPr/>
                    <a:lstStyle/>
                    <a:p>
                      <a:pPr marL="36322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1130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2766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001,8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483,1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576,8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620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040,0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579,0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181,6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3230">
                <a:tc gridSpan="11">
                  <a:txBody>
                    <a:bodyPr/>
                    <a:lstStyle/>
                    <a:p>
                      <a:pPr marL="1078230" marR="215900" indent="-8293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dirty="0" sz="1400" spc="-2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общественной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районе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>
                  <a:txBody>
                    <a:bodyPr/>
                    <a:lstStyle/>
                    <a:p>
                      <a:pPr marL="32766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113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2766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722,1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641,4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088,1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620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091,4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091,4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083,7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4685">
                <a:tc gridSpan="11">
                  <a:txBody>
                    <a:bodyPr/>
                    <a:lstStyle/>
                    <a:p>
                      <a:pPr algn="ctr" marL="214629" marR="1803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Укрепление</a:t>
                      </a:r>
                      <a:r>
                        <a:rPr dirty="0" sz="1400" spc="-3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единства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нации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1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этнокультурное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народов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 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945">
                <a:tc>
                  <a:txBody>
                    <a:bodyPr/>
                    <a:lstStyle/>
                    <a:p>
                      <a:pPr marL="32766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3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40,0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320,0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650,0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0"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650,0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630,0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325">
                <a:tc gridSpan="11">
                  <a:txBody>
                    <a:bodyPr/>
                    <a:lstStyle/>
                    <a:p>
                      <a:pPr marL="1078230" marR="132715" indent="-958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Комплексное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сельских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территорий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375">
                <a:tc>
                  <a:txBody>
                    <a:bodyPr/>
                    <a:lstStyle/>
                    <a:p>
                      <a:pPr marL="32766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85"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0142,2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684,5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787,2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257,9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257,9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325">
                <a:tc gridSpan="11">
                  <a:txBody>
                    <a:bodyPr/>
                    <a:lstStyle/>
                    <a:p>
                      <a:pPr marL="950594" marR="207645" indent="-3733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Использование</a:t>
                      </a:r>
                      <a:r>
                        <a:rPr dirty="0" sz="1400" spc="-6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400" spc="-1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охрана</a:t>
                      </a:r>
                      <a:r>
                        <a:rPr dirty="0" sz="1400" spc="-2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400" spc="-1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территории</a:t>
                      </a:r>
                      <a:r>
                        <a:rPr dirty="0" sz="1400" spc="-6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района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1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dirty="0" sz="1400" spc="-5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8455">
                <a:tc gridSpan="2">
                  <a:txBody>
                    <a:bodyPr/>
                    <a:lstStyle/>
                    <a:p>
                      <a:pPr marL="59055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969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85"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800,0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015,3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875,1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4685">
                <a:tc gridSpan="11">
                  <a:txBody>
                    <a:bodyPr/>
                    <a:lstStyle/>
                    <a:p>
                      <a:pPr algn="ctr" marL="250825" marR="266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Формирование</a:t>
                      </a:r>
                      <a:r>
                        <a:rPr dirty="0" sz="1400" spc="-3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законопослушного</a:t>
                      </a:r>
                      <a:r>
                        <a:rPr dirty="0" sz="1400" spc="-2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поведения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участников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дорожного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движения</a:t>
                      </a:r>
                      <a:r>
                        <a:rPr dirty="0" sz="1400" spc="-4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dirty="0" sz="1400" spc="-4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районе</a:t>
                      </a:r>
                      <a:r>
                        <a:rPr dirty="0" sz="1400" spc="-3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Мелеузовский</a:t>
                      </a:r>
                      <a:r>
                        <a:rPr dirty="0" sz="1400" spc="-5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район</a:t>
                      </a:r>
                      <a:r>
                        <a:rPr dirty="0" sz="1400" spc="-35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Республики Башкортостан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945">
                <a:tc>
                  <a:txBody>
                    <a:bodyPr/>
                    <a:lstStyle/>
                    <a:p>
                      <a:pPr marL="45720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969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утв.план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уточ.план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25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отчет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algn="ctr" marR="18478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48,0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48,0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32,6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539" y="7642859"/>
            <a:ext cx="733043" cy="63550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53063" y="667003"/>
            <a:ext cx="28333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483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9368" y="667003"/>
            <a:ext cx="21393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191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системы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53063" y="805727"/>
            <a:ext cx="5365115" cy="37973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ct val="65700"/>
              </a:lnSpc>
              <a:spcBef>
                <a:spcPts val="68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dirty="0" sz="14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района</a:t>
            </a:r>
            <a:r>
              <a:rPr dirty="0" sz="14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 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7897" y="1205704"/>
            <a:ext cx="58324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 indent="126364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2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обеспечение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качества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доступности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образования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воспитания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детей,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соответствующего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требованиям</a:t>
            </a:r>
            <a:r>
              <a:rPr dirty="0" sz="900" spc="-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инновационного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развития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экономики,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современным</a:t>
            </a:r>
            <a:r>
              <a:rPr dirty="0" sz="900" spc="-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потребностям</a:t>
            </a:r>
            <a:r>
              <a:rPr dirty="0" sz="900" spc="-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граждан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Мелеузовского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502" y="1905965"/>
            <a:ext cx="6085331" cy="3663696"/>
          </a:xfrm>
          <a:prstGeom prst="rect">
            <a:avLst/>
          </a:prstGeom>
        </p:spPr>
      </p:pic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918502" y="1905965"/>
          <a:ext cx="6162040" cy="366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220"/>
                <a:gridCol w="598170"/>
                <a:gridCol w="673100"/>
                <a:gridCol w="767079"/>
              </a:tblGrid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 marR="698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588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8255" marR="63373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муниципальная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дошкольного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455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367,8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455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367,8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100,0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8255">
                        <a:lnSpc>
                          <a:spcPts val="1040"/>
                        </a:lnSpc>
                        <a:spcBef>
                          <a:spcPts val="204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муниципальная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 общего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685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558,6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684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913,5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8255" marR="5010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услуг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образования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675,3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605,0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E9E6E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8255" marR="5016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отдыха,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оздоровления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дополнительной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занятости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детей,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подростков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учащейся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молодежи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429,9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329,6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</a:tr>
              <a:tr h="831215">
                <a:tc>
                  <a:txBody>
                    <a:bodyPr/>
                    <a:lstStyle/>
                    <a:p>
                      <a:pPr marL="8255" marR="406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культурно-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массовых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олимпиад,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конкурсов,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направленных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выявление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развитие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интеллектуальных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творческих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способностей,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способностей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занятиям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физической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культурой и спортом,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интереса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научной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(научно-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исследовательской)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деятельности,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творческой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деятельности,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физкультурно-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спортивной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деятельности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807,0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600,0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92,6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8255">
                        <a:lnSpc>
                          <a:spcPts val="1040"/>
                        </a:lnSpc>
                        <a:spcBef>
                          <a:spcPts val="204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Руководство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системой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132,7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437,6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96,5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FFFFFF"/>
                    </a:solidFill>
                  </a:tcPr>
                </a:tc>
              </a:tr>
              <a:tr h="419734">
                <a:tc>
                  <a:txBody>
                    <a:bodyPr/>
                    <a:lstStyle/>
                    <a:p>
                      <a:pPr marL="8255" marR="19939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муниципальная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предоставления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льгот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отдельным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категориям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семей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питание,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школьную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форму,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присмотр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уход,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проезд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112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679,6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112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146,5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solidFill>
                      <a:srgbClr val="E9E6E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8255" marR="2063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Осуществление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государственной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всех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семейного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устройства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детей,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опекой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попечительстовм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переданным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полномочиям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47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001,2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46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493,4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98,9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8255">
                        <a:lnSpc>
                          <a:spcPts val="1040"/>
                        </a:lnSpc>
                        <a:spcBef>
                          <a:spcPts val="204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антитеррористической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защищенности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учреждений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образования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563,5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563,5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100,0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8255" marR="4953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Региональный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проект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"Патриотическое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граждан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Федерации"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602,0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602,0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100,0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926237" y="5559083"/>
            <a:ext cx="6080125" cy="257683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25400" marR="23495" indent="488950">
              <a:lnSpc>
                <a:spcPct val="100000"/>
              </a:lnSpc>
              <a:spcBef>
                <a:spcPts val="270"/>
              </a:spcBef>
            </a:pPr>
            <a:r>
              <a:rPr dirty="0" sz="900">
                <a:latin typeface="Arial"/>
                <a:cs typeface="Arial"/>
              </a:rPr>
              <a:t>Отрасль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«Образование»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представлена сетью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51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бюджетных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автономных </a:t>
            </a:r>
            <a:r>
              <a:rPr dirty="0" sz="900">
                <a:latin typeface="Arial"/>
                <a:cs typeface="Arial"/>
              </a:rPr>
              <a:t>образовательных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учреждений,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том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24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дошкольных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образовательных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учреждений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количеством </a:t>
            </a:r>
            <a:r>
              <a:rPr dirty="0" sz="900">
                <a:latin typeface="Arial"/>
                <a:cs typeface="Arial"/>
              </a:rPr>
              <a:t>воспитанников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913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человек,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общеобразовательных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учреждений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количеством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обучающихся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760 </a:t>
            </a:r>
            <a:r>
              <a:rPr dirty="0" sz="900">
                <a:latin typeface="Arial"/>
                <a:cs typeface="Arial"/>
              </a:rPr>
              <a:t>человек,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дополнительного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образования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 количеством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обучающихся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897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МАУ </a:t>
            </a:r>
            <a:r>
              <a:rPr dirty="0" sz="900" spc="-10">
                <a:latin typeface="Arial"/>
                <a:cs typeface="Arial"/>
              </a:rPr>
              <a:t>Детский </a:t>
            </a:r>
            <a:r>
              <a:rPr dirty="0" sz="900">
                <a:latin typeface="Arial"/>
                <a:cs typeface="Arial"/>
              </a:rPr>
              <a:t>Оздоровительный</a:t>
            </a:r>
            <a:r>
              <a:rPr dirty="0" sz="900" spc="2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Лагерь</a:t>
            </a:r>
            <a:r>
              <a:rPr dirty="0" sz="900" spc="2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«Спартаковец».</a:t>
            </a:r>
            <a:r>
              <a:rPr dirty="0" sz="900" spc="28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2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работающих</a:t>
            </a:r>
            <a:r>
              <a:rPr dirty="0" sz="900" spc="2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бюджетных</a:t>
            </a:r>
            <a:r>
              <a:rPr dirty="0" sz="900" spc="2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75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автономных </a:t>
            </a:r>
            <a:r>
              <a:rPr dirty="0" sz="900">
                <a:latin typeface="Arial"/>
                <a:cs typeface="Arial"/>
              </a:rPr>
              <a:t>муниципальных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учреждениях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образования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797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чел.</a:t>
            </a:r>
            <a:endParaRPr sz="900">
              <a:latin typeface="Arial"/>
              <a:cs typeface="Arial"/>
            </a:endParaRPr>
          </a:p>
          <a:p>
            <a:pPr algn="just" marL="25400" marR="24765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образовательных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учреждениях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успешно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реализуются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региональных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проекта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национального </a:t>
            </a:r>
            <a:r>
              <a:rPr dirty="0" sz="900">
                <a:latin typeface="Arial"/>
                <a:cs typeface="Arial"/>
              </a:rPr>
              <a:t>проекта</a:t>
            </a:r>
            <a:r>
              <a:rPr dirty="0" sz="900" spc="3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«Образование»: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«Современная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школа»;</a:t>
            </a:r>
            <a:r>
              <a:rPr dirty="0" sz="900" spc="3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«Успех</a:t>
            </a:r>
            <a:r>
              <a:rPr dirty="0" sz="900" spc="3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каждого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ребенка»;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«Цифровая</a:t>
            </a:r>
            <a:r>
              <a:rPr dirty="0" sz="900" spc="3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образовательная среда».</a:t>
            </a:r>
            <a:endParaRPr sz="900">
              <a:latin typeface="Arial"/>
              <a:cs typeface="Arial"/>
            </a:endParaRPr>
          </a:p>
          <a:p>
            <a:pPr algn="just" marL="25400" marR="2413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13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школах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открыты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центры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образования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«Точка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роста».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данных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школах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средства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из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капитальный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кабинетов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соответствии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фирменным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брендом </a:t>
            </a:r>
            <a:r>
              <a:rPr dirty="0" sz="900">
                <a:latin typeface="Arial"/>
                <a:cs typeface="Arial"/>
              </a:rPr>
              <a:t>Точка роста,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закуплена новая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современная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мебель.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Arial"/>
              <a:cs typeface="Arial"/>
            </a:endParaRPr>
          </a:p>
          <a:p>
            <a:pPr algn="ctr" marL="833119" marR="5080">
              <a:lnSpc>
                <a:spcPct val="100000"/>
              </a:lnSpc>
            </a:pP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Достижения</a:t>
            </a:r>
            <a:r>
              <a:rPr dirty="0" sz="95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показателей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средней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заработной</a:t>
            </a:r>
            <a:r>
              <a:rPr dirty="0" sz="95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платы</a:t>
            </a:r>
            <a:r>
              <a:rPr dirty="0" sz="95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отдельных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категорий</a:t>
            </a:r>
            <a:r>
              <a:rPr dirty="0" sz="95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работников бюджетной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 сферы</a:t>
            </a:r>
            <a:r>
              <a:rPr dirty="0" sz="95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по</a:t>
            </a:r>
            <a:r>
              <a:rPr dirty="0" sz="95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указу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президента Российской</a:t>
            </a:r>
            <a:r>
              <a:rPr dirty="0" sz="950" spc="-4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Федерации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от</a:t>
            </a:r>
            <a:r>
              <a:rPr dirty="0" sz="95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7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мая</a:t>
            </a:r>
            <a:r>
              <a:rPr dirty="0" sz="95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2012</a:t>
            </a:r>
            <a:r>
              <a:rPr dirty="0" sz="95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года</a:t>
            </a:r>
            <a:endParaRPr sz="950">
              <a:latin typeface="Arial"/>
              <a:cs typeface="Arial"/>
            </a:endParaRPr>
          </a:p>
          <a:p>
            <a:pPr algn="ctr" marL="820419">
              <a:lnSpc>
                <a:spcPct val="100000"/>
              </a:lnSpc>
            </a:pP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№597</a:t>
            </a:r>
            <a:r>
              <a:rPr dirty="0" sz="95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«О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мероприятиях</a:t>
            </a:r>
            <a:r>
              <a:rPr dirty="0" sz="95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по</a:t>
            </a:r>
            <a:r>
              <a:rPr dirty="0" sz="95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реализации</a:t>
            </a:r>
            <a:r>
              <a:rPr dirty="0" sz="95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государственной</a:t>
            </a:r>
            <a:r>
              <a:rPr dirty="0" sz="95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социальной</a:t>
            </a:r>
            <a:r>
              <a:rPr dirty="0" sz="950" spc="-3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F4E79"/>
                </a:solidFill>
                <a:latin typeface="Arial"/>
                <a:cs typeface="Arial"/>
              </a:rPr>
              <a:t>политики»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989531" y="8296498"/>
          <a:ext cx="1920239" cy="149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35"/>
                <a:gridCol w="610235"/>
                <a:gridCol w="610234"/>
              </a:tblGrid>
              <a:tr h="852805">
                <a:tc gridSpan="3">
                  <a:txBody>
                    <a:bodyPr/>
                    <a:lstStyle/>
                    <a:p>
                      <a:pPr algn="ctr" marL="225425" marR="217170" indent="-25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Средняя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заработная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плата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педагогических</a:t>
                      </a:r>
                      <a:r>
                        <a:rPr dirty="0" sz="1000" spc="-1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работников дошкольных</a:t>
                      </a:r>
                      <a:r>
                        <a:rPr dirty="0" sz="1000" spc="-1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образовательных учреждений,</a:t>
                      </a:r>
                      <a:r>
                        <a:rPr dirty="0" sz="1000" spc="-6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рублей</a:t>
                      </a:r>
                      <a:endParaRPr sz="1000">
                        <a:latin typeface="Bad Script"/>
                        <a:cs typeface="Bad Script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956,7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370,6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159,1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3036773" y="8296860"/>
          <a:ext cx="1981200" cy="149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555"/>
                <a:gridCol w="630555"/>
                <a:gridCol w="630554"/>
              </a:tblGrid>
              <a:tr h="853440">
                <a:tc gridSpan="3">
                  <a:txBody>
                    <a:bodyPr/>
                    <a:lstStyle/>
                    <a:p>
                      <a:pPr algn="ctr" marL="260985" marR="252095" indent="-19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Средняя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заработная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плата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педагогических</a:t>
                      </a:r>
                      <a:r>
                        <a:rPr dirty="0" sz="1000" spc="-1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работников образовательных</a:t>
                      </a:r>
                      <a:r>
                        <a:rPr dirty="0" sz="1000" spc="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учреждений, рублей</a:t>
                      </a:r>
                      <a:endParaRPr sz="1000">
                        <a:latin typeface="Bad Script"/>
                        <a:cs typeface="Bad Script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2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595,4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927,8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42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605,6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5195225" y="8287790"/>
          <a:ext cx="1912620" cy="149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695"/>
                <a:gridCol w="607695"/>
                <a:gridCol w="607695"/>
              </a:tblGrid>
              <a:tr h="852805">
                <a:tc gridSpan="3">
                  <a:txBody>
                    <a:bodyPr/>
                    <a:lstStyle/>
                    <a:p>
                      <a:pPr algn="ctr" marL="228600" marR="224790" indent="25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Средняя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9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заработная</a:t>
                      </a:r>
                      <a:r>
                        <a:rPr dirty="0" sz="900" spc="-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плата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педагогических</a:t>
                      </a:r>
                      <a:r>
                        <a:rPr dirty="0" sz="1000" spc="-1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работников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учреждений</a:t>
                      </a:r>
                      <a:r>
                        <a:rPr dirty="0" sz="1000" spc="-5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дополнительного образования,</a:t>
                      </a:r>
                      <a:r>
                        <a:rPr dirty="0" sz="1000" spc="-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рублей</a:t>
                      </a:r>
                      <a:endParaRPr sz="1000">
                        <a:latin typeface="Bad Script"/>
                        <a:cs typeface="Bad Script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88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 spc="-2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402,2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570,3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303,4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500" y="678181"/>
            <a:ext cx="553211" cy="4480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39625" y="10014546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26519" y="181672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655" y="3552342"/>
            <a:ext cx="6099038" cy="1752600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63600" y="3552342"/>
          <a:ext cx="6229350" cy="1751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6695"/>
                <a:gridCol w="631825"/>
                <a:gridCol w="675639"/>
                <a:gridCol w="809625"/>
              </a:tblGrid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 marL="3175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9652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22225" marR="609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составления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исполнения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Мелеузовский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Башкортостан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очередной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финансовый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год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на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плановый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период,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отчетности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исполнении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бюджета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муниципального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447,0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216,4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E9E6EF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22225" marR="2863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Осуществление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финансовой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бюджетов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поселений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муниципального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Башкортостан,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направленных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их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сбалансированности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уровня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бюджетной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обеспеченности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111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573,0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111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573,0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100,0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2225">
                        <a:lnSpc>
                          <a:spcPts val="1040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централизации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бухгалтерского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учета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503,0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333,9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99,6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941501" y="5374712"/>
            <a:ext cx="1189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38443" y="618548"/>
            <a:ext cx="53917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1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1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«Управление</a:t>
            </a:r>
            <a:r>
              <a:rPr dirty="0" sz="1400" spc="1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муниципальными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62785" y="757272"/>
            <a:ext cx="6166485" cy="272732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788035" marR="5080">
              <a:lnSpc>
                <a:spcPct val="65700"/>
              </a:lnSpc>
              <a:spcBef>
                <a:spcPts val="68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финансами</a:t>
            </a:r>
            <a:r>
              <a:rPr dirty="0" sz="1400" spc="4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spc="4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муниципальным</a:t>
            </a:r>
            <a:r>
              <a:rPr dirty="0" sz="1400" spc="4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долгом</a:t>
            </a:r>
            <a:r>
              <a:rPr dirty="0" sz="1400" spc="4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spc="459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u="sng" sz="900" b="1" i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algn="just" marL="12700" marR="33655" indent="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обеспечить</a:t>
            </a:r>
            <a:r>
              <a:rPr dirty="0" sz="900" spc="150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темп</a:t>
            </a:r>
            <a:r>
              <a:rPr dirty="0" sz="900" spc="155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роста</a:t>
            </a:r>
            <a:r>
              <a:rPr dirty="0" sz="900" spc="150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налоговых</a:t>
            </a:r>
            <a:r>
              <a:rPr dirty="0" sz="900" spc="155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900" spc="150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неналоговых</a:t>
            </a:r>
            <a:r>
              <a:rPr dirty="0" sz="900" spc="155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доходов</a:t>
            </a:r>
            <a:r>
              <a:rPr dirty="0" sz="900" spc="150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консолидированного</a:t>
            </a:r>
            <a:r>
              <a:rPr dirty="0" sz="900" spc="155" b="1" i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бюджета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1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района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Мелеузовский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районРБ</a:t>
            </a:r>
            <a:r>
              <a:rPr dirty="0" sz="900" spc="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до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2027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года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dirty="0" sz="900" spc="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размерах,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определенных</a:t>
            </a:r>
            <a:r>
              <a:rPr dirty="0" sz="900" spc="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Соглашением</a:t>
            </a:r>
            <a:r>
              <a:rPr dirty="0" sz="900" spc="1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50" b="1" i="1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 Министерством</a:t>
            </a:r>
            <a:r>
              <a:rPr dirty="0" sz="900" spc="114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финансов</a:t>
            </a:r>
            <a:r>
              <a:rPr dirty="0" sz="900" spc="1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13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Башкортостан</a:t>
            </a:r>
            <a:r>
              <a:rPr dirty="0" sz="900" spc="1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dirty="0" sz="900" spc="14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предоставлении</a:t>
            </a:r>
            <a:r>
              <a:rPr dirty="0" sz="900" spc="13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дотации</a:t>
            </a:r>
            <a:r>
              <a:rPr dirty="0" sz="900" spc="13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dirty="0" sz="900" spc="14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выравнивание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бюджетной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обеспеченности</a:t>
            </a:r>
            <a:r>
              <a:rPr dirty="0" sz="900" spc="6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муниципальных</a:t>
            </a:r>
            <a:r>
              <a:rPr dirty="0" sz="900" spc="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районов</a:t>
            </a:r>
            <a:r>
              <a:rPr dirty="0" sz="900" spc="6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(городских</a:t>
            </a:r>
            <a:r>
              <a:rPr dirty="0" sz="900" spc="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округов)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6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Башкортостан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из</a:t>
            </a:r>
            <a:r>
              <a:rPr dirty="0" sz="900" spc="4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бюджета</a:t>
            </a:r>
            <a:r>
              <a:rPr dirty="0" sz="900" spc="4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4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Башкортостан</a:t>
            </a:r>
            <a:r>
              <a:rPr dirty="0" sz="900" spc="459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бюджету</a:t>
            </a:r>
            <a:r>
              <a:rPr dirty="0" sz="900" spc="4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4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района</a:t>
            </a:r>
            <a:r>
              <a:rPr dirty="0" sz="900" spc="4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Мелеузовский</a:t>
            </a:r>
            <a:r>
              <a:rPr dirty="0" sz="900" spc="47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район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Башкортостан;</a:t>
            </a:r>
            <a:endParaRPr sz="900">
              <a:latin typeface="Arial"/>
              <a:cs typeface="Arial"/>
            </a:endParaRPr>
          </a:p>
          <a:p>
            <a:pPr algn="just" lvl="1" marL="12700" marR="37465" indent="144780">
              <a:lnSpc>
                <a:spcPct val="100000"/>
              </a:lnSpc>
              <a:buChar char="-"/>
              <a:tabLst>
                <a:tab pos="157480" algn="l"/>
              </a:tabLst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обеспечить</a:t>
            </a:r>
            <a:r>
              <a:rPr dirty="0" sz="900" spc="5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качество</a:t>
            </a:r>
            <a:r>
              <a:rPr dirty="0" sz="900" spc="6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управления</a:t>
            </a:r>
            <a:r>
              <a:rPr dirty="0" sz="900" spc="7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муниципальными</a:t>
            </a:r>
            <a:r>
              <a:rPr dirty="0" sz="900" spc="7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финансами</a:t>
            </a:r>
            <a:r>
              <a:rPr dirty="0" sz="900" spc="6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уровне</a:t>
            </a:r>
            <a:r>
              <a:rPr dirty="0" sz="900" spc="6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не</a:t>
            </a:r>
            <a:r>
              <a:rPr dirty="0" sz="900" spc="7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ниже</a:t>
            </a:r>
            <a:r>
              <a:rPr dirty="0" sz="900" spc="6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надлежащего</a:t>
            </a:r>
            <a:r>
              <a:rPr dirty="0" sz="900" spc="7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25" b="1" i="1">
                <a:solidFill>
                  <a:srgbClr val="1F4E79"/>
                </a:solidFill>
                <a:latin typeface="Arial"/>
                <a:cs typeface="Arial"/>
              </a:rPr>
              <a:t>(по</a:t>
            </a:r>
            <a:r>
              <a:rPr dirty="0" sz="900" spc="-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оценке</a:t>
            </a:r>
            <a:r>
              <a:rPr dirty="0" sz="900" spc="-4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Министерства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финансов</a:t>
            </a:r>
            <a:r>
              <a:rPr dirty="0" sz="900" spc="-3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-4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Башкортостан);</a:t>
            </a:r>
            <a:endParaRPr sz="900">
              <a:latin typeface="Arial"/>
              <a:cs typeface="Arial"/>
            </a:endParaRPr>
          </a:p>
          <a:p>
            <a:pPr algn="just" lvl="1" marL="12700" marR="34290" indent="144780">
              <a:lnSpc>
                <a:spcPct val="100000"/>
              </a:lnSpc>
              <a:buChar char="-"/>
              <a:tabLst>
                <a:tab pos="157480" algn="l"/>
              </a:tabLst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содействовать</a:t>
            </a:r>
            <a:r>
              <a:rPr dirty="0" sz="900" spc="4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сбалансированности</a:t>
            </a:r>
            <a:r>
              <a:rPr dirty="0" sz="900" spc="5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900" spc="5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устойчивости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бюджетов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поселений,</a:t>
            </a:r>
            <a:r>
              <a:rPr dirty="0" sz="900" spc="6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повышению</a:t>
            </a:r>
            <a:r>
              <a:rPr dirty="0" sz="900" spc="5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качества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900" spc="8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прозрачности</a:t>
            </a:r>
            <a:r>
              <a:rPr dirty="0" sz="900" spc="8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управления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средствами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бюджетов</a:t>
            </a:r>
            <a:r>
              <a:rPr dirty="0" sz="900" spc="9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поселений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района</a:t>
            </a:r>
            <a:r>
              <a:rPr dirty="0" sz="900" spc="10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Мелеузовский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Башкортостан;</a:t>
            </a:r>
            <a:endParaRPr sz="900">
              <a:latin typeface="Arial"/>
              <a:cs typeface="Arial"/>
            </a:endParaRPr>
          </a:p>
          <a:p>
            <a:pPr algn="just" lvl="1" marL="12700" marR="34290" indent="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обеспечить</a:t>
            </a:r>
            <a:r>
              <a:rPr dirty="0" sz="900" spc="19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организацию</a:t>
            </a:r>
            <a:r>
              <a:rPr dirty="0" sz="900" spc="2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900" spc="20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осуществление</a:t>
            </a:r>
            <a:r>
              <a:rPr dirty="0" sz="900" spc="18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контроля</a:t>
            </a:r>
            <a:r>
              <a:rPr dirty="0" sz="900" spc="1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dirty="0" sz="900" spc="1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финансово-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бюджетной</a:t>
            </a:r>
            <a:r>
              <a:rPr dirty="0" sz="900" spc="1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сфере</a:t>
            </a:r>
            <a:r>
              <a:rPr dirty="0" sz="900" spc="1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900" spc="20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dirty="0" sz="900" spc="1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сфере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закупок;</a:t>
            </a:r>
            <a:endParaRPr sz="900">
              <a:latin typeface="Arial"/>
              <a:cs typeface="Arial"/>
            </a:endParaRPr>
          </a:p>
          <a:p>
            <a:pPr algn="just" lvl="1" marL="12700" marR="34290" indent="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обеспечить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уровень</a:t>
            </a:r>
            <a:r>
              <a:rPr dirty="0" sz="900" spc="10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долговой</a:t>
            </a:r>
            <a:r>
              <a:rPr dirty="0" sz="900" spc="9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нагрузки</a:t>
            </a:r>
            <a:r>
              <a:rPr dirty="0" sz="900" spc="10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dirty="0" sz="900" spc="9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пределах</a:t>
            </a:r>
            <a:r>
              <a:rPr dirty="0" sz="900" spc="1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10%</a:t>
            </a:r>
            <a:r>
              <a:rPr dirty="0" sz="900" spc="114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доходов</a:t>
            </a:r>
            <a:r>
              <a:rPr dirty="0" sz="900" spc="10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бюджета</a:t>
            </a:r>
            <a:r>
              <a:rPr dirty="0" sz="900" spc="1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10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района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Мелеузовский</a:t>
            </a:r>
            <a:r>
              <a:rPr dirty="0" sz="900" spc="-4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район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Республики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Башкортостан</a:t>
            </a:r>
            <a:r>
              <a:rPr dirty="0" sz="900" spc="-6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без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учета</a:t>
            </a:r>
            <a:r>
              <a:rPr dirty="0" sz="900" spc="-2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безвозмездных</a:t>
            </a:r>
            <a:r>
              <a:rPr dirty="0" sz="900" spc="-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поступлений;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повысить</a:t>
            </a:r>
            <a:r>
              <a:rPr dirty="0" sz="900" spc="-15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прозрачность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и качество</a:t>
            </a:r>
            <a:r>
              <a:rPr dirty="0" sz="900" spc="-2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процедур</a:t>
            </a:r>
            <a:r>
              <a:rPr dirty="0" sz="900" spc="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F4E79"/>
                </a:solidFill>
                <a:latin typeface="Arial"/>
                <a:cs typeface="Arial"/>
              </a:rPr>
              <a:t>бюджетного</a:t>
            </a:r>
            <a:r>
              <a:rPr dirty="0" sz="900" spc="1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(бухгалтерского)</a:t>
            </a:r>
            <a:r>
              <a:rPr dirty="0" sz="900" spc="-30" b="1" i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1F4E79"/>
                </a:solidFill>
                <a:latin typeface="Arial"/>
                <a:cs typeface="Arial"/>
              </a:rPr>
              <a:t>учета.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04" y="8780551"/>
            <a:ext cx="6152383" cy="1188719"/>
          </a:xfrm>
          <a:prstGeom prst="rect">
            <a:avLst/>
          </a:prstGeom>
        </p:spPr>
      </p:pic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863600" y="8780551"/>
          <a:ext cx="6229350" cy="118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0504"/>
                <a:gridCol w="655954"/>
                <a:gridCol w="608964"/>
                <a:gridCol w="847725"/>
              </a:tblGrid>
              <a:tr h="175895">
                <a:tc gridSpan="4">
                  <a:txBody>
                    <a:bodyPr/>
                    <a:lstStyle/>
                    <a:p>
                      <a:pPr algn="r" marR="79184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815">
                <a:tc>
                  <a:txBody>
                    <a:bodyPr/>
                    <a:lstStyle/>
                    <a:p>
                      <a:pPr algn="ctr" marL="3619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952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 marR="5518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различных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досуга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для молодежи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861,0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822,5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952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физкультурно-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спортивной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направленности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910,0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46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668,0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97,4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9525" marR="1384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сферах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культуры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массового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спорта,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том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сферах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адаптивной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культуры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спорта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860,0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860,0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1707389" y="7058992"/>
            <a:ext cx="52800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4500" algn="l"/>
                <a:tab pos="2958465" algn="l"/>
                <a:tab pos="415925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молодежной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82691" y="7197716"/>
            <a:ext cx="6106160" cy="56896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837565" marR="5080" indent="-635">
              <a:lnSpc>
                <a:spcPct val="65700"/>
              </a:lnSpc>
              <a:spcBef>
                <a:spcPts val="680"/>
              </a:spcBef>
              <a:tabLst>
                <a:tab pos="1900555" algn="l"/>
                <a:tab pos="3277235" algn="l"/>
                <a:tab pos="3571240" algn="l"/>
                <a:tab pos="4360545" algn="l"/>
                <a:tab pos="465455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политики,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физкультуры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спорта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2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1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программы: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2539" y="7741040"/>
            <a:ext cx="608139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203200">
              <a:lnSpc>
                <a:spcPct val="100000"/>
              </a:lnSpc>
              <a:spcBef>
                <a:spcPts val="100"/>
              </a:spcBef>
              <a:buChar char="-"/>
              <a:tabLst>
                <a:tab pos="215900" algn="l"/>
                <a:tab pos="2165985" algn="l"/>
                <a:tab pos="3296920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создать</a:t>
            </a:r>
            <a:r>
              <a:rPr dirty="0" sz="900" spc="28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условия</a:t>
            </a:r>
            <a:r>
              <a:rPr dirty="0" sz="900" spc="29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290" b="1" i="1">
                <a:solidFill>
                  <a:srgbClr val="003179"/>
                </a:solidFill>
                <a:latin typeface="Arial"/>
                <a:cs typeface="Arial"/>
              </a:rPr>
              <a:t> 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включения</a:t>
            </a:r>
            <a:r>
              <a:rPr dirty="0" sz="900" spc="29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молодежи</a:t>
            </a:r>
            <a:r>
              <a:rPr dirty="0" sz="900" spc="29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28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процессы</a:t>
            </a:r>
            <a:r>
              <a:rPr dirty="0" sz="900" spc="285" b="1" i="1">
                <a:solidFill>
                  <a:srgbClr val="003179"/>
                </a:solidFill>
                <a:latin typeface="Arial"/>
                <a:cs typeface="Arial"/>
              </a:rPr>
              <a:t> 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социально</a:t>
            </a:r>
            <a:r>
              <a:rPr dirty="0" sz="900" spc="29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экономической,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общественно-политической,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	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культурной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	жизни</a:t>
            </a:r>
            <a:r>
              <a:rPr dirty="0" sz="900" spc="3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480" b="1" i="1">
                <a:solidFill>
                  <a:srgbClr val="003179"/>
                </a:solidFill>
                <a:latin typeface="Arial"/>
                <a:cs typeface="Arial"/>
              </a:rPr>
              <a:t> 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образования</a:t>
            </a:r>
            <a:r>
              <a:rPr dirty="0" sz="900" spc="480" b="1" i="1">
                <a:solidFill>
                  <a:srgbClr val="003179"/>
                </a:solidFill>
                <a:latin typeface="Arial"/>
                <a:cs typeface="Arial"/>
              </a:rPr>
              <a:t>   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 гражданского</a:t>
            </a:r>
            <a:r>
              <a:rPr dirty="0" sz="900" spc="4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общества</a:t>
            </a:r>
            <a:r>
              <a:rPr dirty="0" sz="900" spc="4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целом;</a:t>
            </a:r>
            <a:endParaRPr sz="900">
              <a:latin typeface="Arial"/>
              <a:cs typeface="Arial"/>
            </a:endParaRPr>
          </a:p>
          <a:p>
            <a:pPr algn="just" marL="12700" marR="5080" indent="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создать</a:t>
            </a:r>
            <a:r>
              <a:rPr dirty="0" sz="900" spc="8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условия</a:t>
            </a:r>
            <a:r>
              <a:rPr dirty="0" sz="900" spc="8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8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укрепления</a:t>
            </a:r>
            <a:r>
              <a:rPr dirty="0" sz="900" spc="8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здоровья</a:t>
            </a:r>
            <a:r>
              <a:rPr dirty="0" sz="900" spc="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населения</a:t>
            </a:r>
            <a:r>
              <a:rPr dirty="0" sz="900" spc="8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путем</a:t>
            </a:r>
            <a:r>
              <a:rPr dirty="0" sz="900" spc="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развития</a:t>
            </a:r>
            <a:r>
              <a:rPr dirty="0" sz="900" spc="8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инфраструктуры</a:t>
            </a:r>
            <a:r>
              <a:rPr dirty="0" sz="900" spc="8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спорта,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популяризации</a:t>
            </a:r>
            <a:r>
              <a:rPr dirty="0" sz="900" spc="1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массового</a:t>
            </a:r>
            <a:r>
              <a:rPr dirty="0" sz="900" spc="1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спорта,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приобщения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различных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слоев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населения</a:t>
            </a:r>
            <a:r>
              <a:rPr dirty="0" sz="900" spc="9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регулярным</a:t>
            </a:r>
            <a:r>
              <a:rPr dirty="0" sz="900" spc="10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занятиям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физической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культурой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31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спортом,</a:t>
            </a:r>
            <a:r>
              <a:rPr dirty="0" sz="900" spc="32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повышение</a:t>
            </a:r>
            <a:r>
              <a:rPr dirty="0" sz="900" spc="31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конкурентоспособности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спортсменов</a:t>
            </a:r>
            <a:r>
              <a:rPr dirty="0" sz="900" spc="31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на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соревнованиях</a:t>
            </a:r>
            <a:r>
              <a:rPr dirty="0" sz="900" spc="-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различного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уровня.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452" y="600455"/>
            <a:ext cx="602856" cy="48310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067" y="7106411"/>
            <a:ext cx="691895" cy="50139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95029" y="5642395"/>
            <a:ext cx="598995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Финансового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управления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была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направлена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выработку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реализацию </a:t>
            </a:r>
            <a:r>
              <a:rPr dirty="0" sz="900">
                <a:latin typeface="Arial"/>
                <a:cs typeface="Arial"/>
              </a:rPr>
              <a:t>муниципальной</a:t>
            </a:r>
            <a:r>
              <a:rPr dirty="0" sz="900" spc="3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финансовой</a:t>
            </a:r>
            <a:r>
              <a:rPr dirty="0" sz="900" spc="3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политики,</a:t>
            </a:r>
            <a:r>
              <a:rPr dirty="0" sz="900" spc="38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необходимой</a:t>
            </a:r>
            <a:r>
              <a:rPr dirty="0" sz="900" spc="38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для</a:t>
            </a:r>
            <a:r>
              <a:rPr dirty="0" sz="900" spc="3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устойчивого</a:t>
            </a:r>
            <a:r>
              <a:rPr dirty="0" sz="900" spc="38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развития</a:t>
            </a:r>
            <a:r>
              <a:rPr dirty="0" sz="900" spc="3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экономики</a:t>
            </a:r>
            <a:r>
              <a:rPr dirty="0" sz="900" spc="380">
                <a:latin typeface="Arial"/>
                <a:cs typeface="Arial"/>
              </a:rPr>
              <a:t> 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функционирования</a:t>
            </a:r>
            <a:r>
              <a:rPr dirty="0" sz="900" spc="2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финансовой</a:t>
            </a:r>
            <a:r>
              <a:rPr dirty="0" sz="900" spc="22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системы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225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Республики Башкортостан.</a:t>
            </a:r>
            <a:endParaRPr sz="900">
              <a:latin typeface="Arial"/>
              <a:cs typeface="Arial"/>
            </a:endParaRPr>
          </a:p>
          <a:p>
            <a:pPr algn="just" marL="12700" marR="571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всем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целевым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индикаторам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показателям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программы</a:t>
            </a:r>
            <a:r>
              <a:rPr dirty="0" sz="900" spc="3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плановые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значения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достигнуты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или </a:t>
            </a:r>
            <a:r>
              <a:rPr dirty="0" sz="900" spc="-10">
                <a:latin typeface="Arial"/>
                <a:cs typeface="Arial"/>
              </a:rPr>
              <a:t>перевыполнены.</a:t>
            </a:r>
            <a:endParaRPr sz="900">
              <a:latin typeface="Arial"/>
              <a:cs typeface="Arial"/>
            </a:endParaRPr>
          </a:p>
          <a:p>
            <a:pPr algn="just" marL="12700" marR="5080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4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результатам</a:t>
            </a:r>
            <a:r>
              <a:rPr dirty="0" sz="900" spc="14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итогового</a:t>
            </a:r>
            <a:r>
              <a:rPr dirty="0" sz="900" spc="1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рейтинга,</a:t>
            </a:r>
            <a:r>
              <a:rPr dirty="0" sz="900" spc="1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сформированного</a:t>
            </a:r>
            <a:r>
              <a:rPr dirty="0" sz="900" spc="14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Министерством</a:t>
            </a:r>
            <a:r>
              <a:rPr dirty="0" sz="900" spc="1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финансов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Республики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основе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ранжирования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комплексной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оценки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работы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администраций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районов </a:t>
            </a:r>
            <a:r>
              <a:rPr dirty="0" sz="900">
                <a:latin typeface="Arial"/>
                <a:cs typeface="Arial"/>
              </a:rPr>
              <a:t>или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городских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округов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показателям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доходов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местных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бюджетов,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занимает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место </a:t>
            </a:r>
            <a:r>
              <a:rPr dirty="0" sz="900">
                <a:latin typeface="Arial"/>
                <a:cs typeface="Arial"/>
              </a:rPr>
              <a:t>среди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 районов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итогам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 мес.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2023г.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65031" y="10014546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841" y="5851334"/>
            <a:ext cx="6251443" cy="1059179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54836" y="5851334"/>
          <a:ext cx="6327775" cy="105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3529"/>
                <a:gridCol w="643254"/>
                <a:gridCol w="708660"/>
                <a:gridCol w="786129"/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marL="27940">
                        <a:lnSpc>
                          <a:spcPts val="111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3035">
                        <a:lnSpc>
                          <a:spcPts val="111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11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ts val="111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905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9525" marR="1930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Оказание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муниципальной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социально-ориентированным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некоммерческим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организациям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для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национальных,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государственных,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муниципальных</a:t>
                      </a:r>
                      <a:r>
                        <a:rPr dirty="0" sz="9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общественно-политических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отношений,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общественно-полезных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(значимых)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мероприятий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49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16,0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161,0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784" y="4660391"/>
            <a:ext cx="623315" cy="50139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702290" y="4551060"/>
            <a:ext cx="5286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4814" algn="l"/>
                <a:tab pos="2917190" algn="l"/>
                <a:tab pos="425386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«Поддержка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социально-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02468" y="4689783"/>
            <a:ext cx="52876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9450" algn="l"/>
                <a:tab pos="3724910" algn="l"/>
                <a:tab pos="516509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ориентированных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некоммерческих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организаций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02468" y="4829933"/>
            <a:ext cx="5286375" cy="37973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ct val="65700"/>
              </a:lnSpc>
              <a:spcBef>
                <a:spcPts val="68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spc="2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229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2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2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 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96922" y="5217314"/>
            <a:ext cx="6118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algn="just" marL="12700" marR="5080" indent="159385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9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развитие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механизмов</a:t>
            </a:r>
            <a:r>
              <a:rPr dirty="0" sz="900" spc="3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поддержки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социально</a:t>
            </a:r>
            <a:r>
              <a:rPr dirty="0" sz="900" spc="29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ориентированных</a:t>
            </a:r>
            <a:r>
              <a:rPr dirty="0" sz="900" spc="3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некоммерческих</a:t>
            </a:r>
            <a:r>
              <a:rPr dirty="0" sz="900" spc="3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организаций,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формирование</a:t>
            </a:r>
            <a:r>
              <a:rPr dirty="0" sz="900" spc="4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организованных,</a:t>
            </a:r>
            <a:r>
              <a:rPr dirty="0" sz="900" spc="4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правовых</a:t>
            </a:r>
            <a:r>
              <a:rPr dirty="0" sz="900" spc="45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финансовых</a:t>
            </a:r>
            <a:r>
              <a:rPr dirty="0" sz="900" spc="4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4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социально-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экономических</a:t>
            </a:r>
            <a:r>
              <a:rPr dirty="0" sz="900" spc="4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условий</a:t>
            </a:r>
            <a:r>
              <a:rPr dirty="0" sz="900" spc="4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для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деятельности социально</a:t>
            </a:r>
            <a:r>
              <a:rPr dirty="0" sz="900" spc="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ориентированных некоммерческих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 организаций</a:t>
            </a:r>
            <a:r>
              <a:rPr dirty="0" sz="900" spc="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00317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8288" y="6817079"/>
            <a:ext cx="6167120" cy="210693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1060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marL="12700" marR="7620" indent="18542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функционируют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социально-ориентированные </a:t>
            </a:r>
            <a:r>
              <a:rPr dirty="0" sz="900">
                <a:latin typeface="Arial"/>
                <a:cs typeface="Arial"/>
              </a:rPr>
              <a:t>некоммерческие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организации:</a:t>
            </a:r>
            <a:endParaRPr sz="900">
              <a:latin typeface="Arial"/>
              <a:cs typeface="Arial"/>
            </a:endParaRPr>
          </a:p>
          <a:p>
            <a:pPr marL="12700" marR="7620" indent="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900">
                <a:latin typeface="Arial"/>
                <a:cs typeface="Arial"/>
              </a:rPr>
              <a:t>Региональное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отделение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Общероссийской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общественной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организации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инвалидов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«Всероссийское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общество </a:t>
            </a:r>
            <a:r>
              <a:rPr dirty="0" sz="900">
                <a:latin typeface="Arial"/>
                <a:cs typeface="Arial"/>
              </a:rPr>
              <a:t>глухих» по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Республике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Башкортостан;</a:t>
            </a:r>
            <a:endParaRPr sz="900">
              <a:latin typeface="Arial"/>
              <a:cs typeface="Arial"/>
            </a:endParaRPr>
          </a:p>
          <a:p>
            <a:pPr marL="12700" marR="5715" indent="268605">
              <a:lnSpc>
                <a:spcPct val="100000"/>
              </a:lnSpc>
              <a:buChar char="-"/>
              <a:tabLst>
                <a:tab pos="281305" algn="l"/>
              </a:tabLst>
            </a:pPr>
            <a:r>
              <a:rPr dirty="0" sz="900">
                <a:latin typeface="Arial"/>
                <a:cs typeface="Arial"/>
              </a:rPr>
              <a:t>Мелеузовская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городская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районная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Башкирской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республиканской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общественной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организации </a:t>
            </a:r>
            <a:r>
              <a:rPr dirty="0" sz="900">
                <a:latin typeface="Arial"/>
                <a:cs typeface="Arial"/>
              </a:rPr>
              <a:t>ветеранов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(пенсионеров)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войны,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труда,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Вооруженных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сил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правоохранительных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органов;</a:t>
            </a:r>
            <a:endParaRPr sz="900">
              <a:latin typeface="Arial"/>
              <a:cs typeface="Arial"/>
            </a:endParaRPr>
          </a:p>
          <a:p>
            <a:pPr marL="281305" indent="-82550">
              <a:lnSpc>
                <a:spcPct val="100000"/>
              </a:lnSpc>
              <a:buChar char="-"/>
              <a:tabLst>
                <a:tab pos="281305" algn="l"/>
              </a:tabLst>
            </a:pPr>
            <a:r>
              <a:rPr dirty="0" sz="900">
                <a:latin typeface="Arial"/>
                <a:cs typeface="Arial"/>
              </a:rPr>
              <a:t>Мелеузовская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городская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районная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Башкирской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республиканской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общественной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организации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«Всероссийское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инвалидов»</a:t>
            </a:r>
            <a:endParaRPr sz="90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Большое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внимание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уделяется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ветеранам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войны,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труда 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инвалидам.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участников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ВОВ: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человек..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вдов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31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человек..,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труженики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тыла – 113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человек.</a:t>
            </a:r>
            <a:endParaRPr sz="900">
              <a:latin typeface="Arial"/>
              <a:cs typeface="Arial"/>
            </a:endParaRPr>
          </a:p>
          <a:p>
            <a:pPr marL="12700" marR="5080" indent="217804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некоммерческими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организациями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проведено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культурно-</a:t>
            </a:r>
            <a:r>
              <a:rPr dirty="0" sz="900">
                <a:latin typeface="Arial"/>
                <a:cs typeface="Arial"/>
              </a:rPr>
              <a:t>массовых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мероприятий,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посвященных </a:t>
            </a:r>
            <a:r>
              <a:rPr dirty="0" sz="900">
                <a:latin typeface="Arial"/>
                <a:cs typeface="Arial"/>
              </a:rPr>
              <a:t>праздничным дням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памятным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датам: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888731" y="9016850"/>
          <a:ext cx="6313170" cy="996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795"/>
                <a:gridCol w="788034"/>
                <a:gridCol w="1242060"/>
                <a:gridCol w="1255394"/>
                <a:gridCol w="1024254"/>
              </a:tblGrid>
              <a:tr h="429895">
                <a:tc>
                  <a:txBody>
                    <a:bodyPr/>
                    <a:lstStyle/>
                    <a:p>
                      <a:pPr marL="31877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045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измерения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Плановое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значение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Достигнутые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значение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Процент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выполнения,%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445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dirty="0" sz="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проведенных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005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6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60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85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0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141,7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445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граждан,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принявших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005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участие в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мероприятиях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0">
                          <a:latin typeface="Times New Roman"/>
                          <a:cs typeface="Times New Roman"/>
                        </a:rPr>
                        <a:t>4660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0">
                          <a:latin typeface="Times New Roman"/>
                          <a:cs typeface="Times New Roman"/>
                        </a:rPr>
                        <a:t>5164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0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110,8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930412" y="26923"/>
            <a:ext cx="6245860" cy="451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24330" marR="1067435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370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3335" marR="7620" indent="457200">
              <a:lnSpc>
                <a:spcPct val="100000"/>
              </a:lnSpc>
              <a:spcBef>
                <a:spcPts val="520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муниципальном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функционируют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ДЮСШ,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СШ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ЦРС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«Мелеуз», </a:t>
            </a: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КСК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«Тулпар»,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спортивная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«Дворец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спорта».</a:t>
            </a:r>
            <a:endParaRPr sz="900">
              <a:latin typeface="Arial"/>
              <a:cs typeface="Arial"/>
            </a:endParaRPr>
          </a:p>
          <a:p>
            <a:pPr algn="just" marL="12700" marR="762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работают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172</a:t>
            </a:r>
            <a:r>
              <a:rPr dirty="0" sz="900" spc="4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штатных</a:t>
            </a:r>
            <a:r>
              <a:rPr dirty="0" sz="900" spc="4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работников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физической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культуры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спорта,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4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высшим </a:t>
            </a:r>
            <a:r>
              <a:rPr dirty="0" sz="900">
                <a:latin typeface="Arial"/>
                <a:cs typeface="Arial"/>
              </a:rPr>
              <a:t>специальным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образованием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87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чел.,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специальным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85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чел.</a:t>
            </a:r>
            <a:endParaRPr sz="900">
              <a:latin typeface="Arial"/>
              <a:cs typeface="Arial"/>
            </a:endParaRPr>
          </a:p>
          <a:p>
            <a:pPr algn="just" marL="12700" marR="571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Мелеузовского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проведено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республиканских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соревнований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таким </a:t>
            </a:r>
            <a:r>
              <a:rPr dirty="0" sz="900">
                <a:latin typeface="Arial"/>
                <a:cs typeface="Arial"/>
              </a:rPr>
              <a:t>видам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спорта,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как: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бокс,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легкая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атлетика,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Белая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река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автоспорту,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спортивный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туризм,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велоспорт,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конный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спорт, </a:t>
            </a:r>
            <a:r>
              <a:rPr dirty="0" sz="900">
                <a:latin typeface="Arial"/>
                <a:cs typeface="Arial"/>
              </a:rPr>
              <a:t>гиревой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спорт,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волейбол.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Ежегодно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проводится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Спартакиада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среди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детей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14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лет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молодежная </a:t>
            </a:r>
            <a:r>
              <a:rPr dirty="0" sz="900">
                <a:latin typeface="Arial"/>
                <a:cs typeface="Arial"/>
              </a:rPr>
              <a:t>Спартакиада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среди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поселений.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Проведены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соревнования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футболу,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волейболу,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семейным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стартам.</a:t>
            </a:r>
            <a:endParaRPr sz="900">
              <a:latin typeface="Arial"/>
              <a:cs typeface="Arial"/>
            </a:endParaRPr>
          </a:p>
          <a:p>
            <a:pPr algn="just" marL="13335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Подведомственное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учреждение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сектора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делам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молодежи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МБУ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детский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подростковый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«Темп» </a:t>
            </a:r>
            <a:r>
              <a:rPr dirty="0" sz="900">
                <a:latin typeface="Arial"/>
                <a:cs typeface="Arial"/>
              </a:rPr>
              <a:t>включает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себя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подростковых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клубов: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детский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подростковый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спортивный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«Агидель»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(секция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боксу, </a:t>
            </a:r>
            <a:r>
              <a:rPr dirty="0" sz="900">
                <a:latin typeface="Arial"/>
                <a:cs typeface="Arial"/>
              </a:rPr>
              <a:t>кружок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"Кругозорчики"),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детский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подростковый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спортивный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«Спартаковец»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(современные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танцы,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каратэ) </a:t>
            </a:r>
            <a:r>
              <a:rPr dirty="0" sz="900">
                <a:latin typeface="Arial"/>
                <a:cs typeface="Arial"/>
              </a:rPr>
              <a:t>детский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подростковый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спортивный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«Чайка»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(каратэ,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кружок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"Эбру"),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шахматно-</a:t>
            </a:r>
            <a:r>
              <a:rPr dirty="0" sz="900">
                <a:latin typeface="Arial"/>
                <a:cs typeface="Arial"/>
              </a:rPr>
              <a:t>шашечный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«Дебют» </a:t>
            </a:r>
            <a:r>
              <a:rPr dirty="0" sz="900">
                <a:latin typeface="Arial"/>
                <a:cs typeface="Arial"/>
              </a:rPr>
              <a:t>(шашки,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шахматы),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атлетический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«Вита»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(паурлифтинг,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ОФП).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Наполняемость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клубов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100%,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что </a:t>
            </a:r>
            <a:r>
              <a:rPr dirty="0" sz="900">
                <a:latin typeface="Arial"/>
                <a:cs typeface="Arial"/>
              </a:rPr>
              <a:t>соответствует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занимаемой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площади.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постоянной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основе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клубах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занимается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925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воспитанников,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них </a:t>
            </a:r>
            <a:r>
              <a:rPr dirty="0" sz="900">
                <a:latin typeface="Arial"/>
                <a:cs typeface="Arial"/>
              </a:rPr>
              <a:t>состоящих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учете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КДНиЗП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ОДН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человек,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находящихся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ТЖС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165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человек.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центре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функционирует </a:t>
            </a:r>
            <a:r>
              <a:rPr dirty="0" sz="900">
                <a:latin typeface="Arial"/>
                <a:cs typeface="Arial"/>
              </a:rPr>
              <a:t>волонтёрское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движение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"Новое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поколение",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где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постоянной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основе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занимаются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волонтерской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деятельностью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65 </a:t>
            </a:r>
            <a:r>
              <a:rPr dirty="0" sz="900" spc="-10">
                <a:latin typeface="Arial"/>
                <a:cs typeface="Arial"/>
              </a:rPr>
              <a:t>добровольцев.</a:t>
            </a:r>
            <a:endParaRPr sz="900">
              <a:latin typeface="Arial"/>
              <a:cs typeface="Arial"/>
            </a:endParaRPr>
          </a:p>
          <a:p>
            <a:pPr algn="just" marL="470534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16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поселениях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традиционно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проводятся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такие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мероприятия,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как: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«Село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выбирает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спорт»,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«Чемпионы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нашего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села»,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праздники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села,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экологические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патриотические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акции,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игровые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программы.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рамках </a:t>
            </a:r>
            <a:r>
              <a:rPr dirty="0" sz="900">
                <a:latin typeface="Arial"/>
                <a:cs typeface="Arial"/>
              </a:rPr>
              <a:t>ежегодной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спартакиады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поселений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2022-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учебном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проходили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соревнования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11 </a:t>
            </a:r>
            <a:r>
              <a:rPr dirty="0" sz="900" spc="-10">
                <a:latin typeface="Arial"/>
                <a:cs typeface="Arial"/>
              </a:rPr>
              <a:t>видам </a:t>
            </a:r>
            <a:r>
              <a:rPr dirty="0" sz="900">
                <a:latin typeface="Arial"/>
                <a:cs typeface="Arial"/>
              </a:rPr>
              <a:t>спорта.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2023-</a:t>
            </a:r>
            <a:r>
              <a:rPr dirty="0" sz="900">
                <a:latin typeface="Arial"/>
                <a:cs typeface="Arial"/>
              </a:rPr>
              <a:t>2024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учебном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же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проводится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данная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спартакиада,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которая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позволяет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сельской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молодежи </a:t>
            </a:r>
            <a:r>
              <a:rPr dirty="0" sz="900">
                <a:latin typeface="Arial"/>
                <a:cs typeface="Arial"/>
              </a:rPr>
              <a:t>соревноваться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между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собой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тоже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время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сближать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друг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друга,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занимаясь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спортом.</a:t>
            </a:r>
            <a:endParaRPr sz="9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При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ДПЦ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«Темп»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функционирует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служба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социально-</a:t>
            </a:r>
            <a:r>
              <a:rPr dirty="0" sz="900">
                <a:latin typeface="Arial"/>
                <a:cs typeface="Arial"/>
              </a:rPr>
              <a:t>психологической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помощи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семье,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детям,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молодёжи</a:t>
            </a:r>
            <a:endParaRPr sz="9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«Доверие»,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педагоги-</a:t>
            </a:r>
            <a:r>
              <a:rPr dirty="0" sz="900">
                <a:latin typeface="Arial"/>
                <a:cs typeface="Arial"/>
              </a:rPr>
              <a:t>психологи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которой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проводят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психологические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тренинги,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социально-</a:t>
            </a:r>
            <a:r>
              <a:rPr dirty="0" sz="900">
                <a:latin typeface="Arial"/>
                <a:cs typeface="Arial"/>
              </a:rPr>
              <a:t>ролевые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игры,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лекции, </a:t>
            </a:r>
            <a:r>
              <a:rPr dirty="0" sz="900">
                <a:latin typeface="Arial"/>
                <a:cs typeface="Arial"/>
              </a:rPr>
              <a:t>беседы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консультации.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отчётный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период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общий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охват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молодежи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возрасте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14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35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лет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составил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066 </a:t>
            </a:r>
            <a:r>
              <a:rPr dirty="0" sz="900">
                <a:latin typeface="Arial"/>
                <a:cs typeface="Arial"/>
              </a:rPr>
              <a:t>человек.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 постоянной основе действует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«Телефон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доверия» </a:t>
            </a:r>
            <a:r>
              <a:rPr dirty="0" sz="900" spc="-10">
                <a:latin typeface="Arial"/>
                <a:cs typeface="Arial"/>
              </a:rPr>
              <a:t>(3-</a:t>
            </a:r>
            <a:r>
              <a:rPr dirty="0" sz="900">
                <a:latin typeface="Arial"/>
                <a:cs typeface="Arial"/>
              </a:rPr>
              <a:t>56-50; 3-</a:t>
            </a:r>
            <a:r>
              <a:rPr dirty="0" sz="900" spc="-10">
                <a:latin typeface="Arial"/>
                <a:cs typeface="Arial"/>
              </a:rPr>
              <a:t>56-</a:t>
            </a:r>
            <a:r>
              <a:rPr dirty="0" sz="900">
                <a:latin typeface="Arial"/>
                <a:cs typeface="Arial"/>
              </a:rPr>
              <a:t>66),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где оказывается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психологическая </a:t>
            </a:r>
            <a:r>
              <a:rPr dirty="0" sz="900">
                <a:latin typeface="Arial"/>
                <a:cs typeface="Arial"/>
              </a:rPr>
              <a:t>помощь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дистанционно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всем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жителям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города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что очень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удобно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же для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сельской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местности.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65031" y="10014546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34519" y="712829"/>
            <a:ext cx="53346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поддержка</a:t>
            </a:r>
            <a:r>
              <a:rPr dirty="0" sz="14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малого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34519" y="851552"/>
            <a:ext cx="5334635" cy="37973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ct val="65700"/>
              </a:lnSpc>
              <a:spcBef>
                <a:spcPts val="680"/>
              </a:spcBef>
              <a:tabLst>
                <a:tab pos="335280" algn="l"/>
                <a:tab pos="1351915" algn="l"/>
                <a:tab pos="3561715" algn="l"/>
                <a:tab pos="3884929" algn="l"/>
              </a:tabLst>
            </a:pP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среднего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предпринимательства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93853" y="1376722"/>
            <a:ext cx="60121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 indent="126364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формирование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благоприятных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условий,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способствующих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эффективной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предприни-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мательской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деятельности.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27" y="662940"/>
            <a:ext cx="643115" cy="62331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518" y="1939087"/>
            <a:ext cx="6099044" cy="758951"/>
          </a:xfrm>
          <a:prstGeom prst="rect">
            <a:avLst/>
          </a:prstGeom>
        </p:spPr>
      </p:pic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873645" y="1939087"/>
          <a:ext cx="6282690" cy="756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3035"/>
                <a:gridCol w="735964"/>
                <a:gridCol w="676275"/>
                <a:gridCol w="831214"/>
              </a:tblGrid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 marL="16891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874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11811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3975" marR="2501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Расширение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доступа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субъектов малого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финансовой</a:t>
                      </a:r>
                      <a:r>
                        <a:rPr dirty="0" sz="9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поддержке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599,2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599,2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897042" y="2732709"/>
            <a:ext cx="6169660" cy="3872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5080" indent="185420">
              <a:lnSpc>
                <a:spcPct val="114999"/>
              </a:lnSpc>
              <a:spcBef>
                <a:spcPts val="1060"/>
              </a:spcBef>
            </a:pP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3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итогам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3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3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занятых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сфере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предпринимательства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составила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15344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человека. </a:t>
            </a:r>
            <a:r>
              <a:rPr dirty="0" sz="900">
                <a:latin typeface="Arial"/>
                <a:cs typeface="Arial"/>
              </a:rPr>
              <a:t>Наибольшая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работников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наблюдается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сфере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розничной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оптовой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торговли,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также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сфере </a:t>
            </a:r>
            <a:r>
              <a:rPr dirty="0" sz="900">
                <a:latin typeface="Arial"/>
                <a:cs typeface="Arial"/>
              </a:rPr>
              <a:t>оказания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услуг.</a:t>
            </a:r>
            <a:endParaRPr sz="900">
              <a:latin typeface="Arial"/>
              <a:cs typeface="Arial"/>
            </a:endParaRPr>
          </a:p>
          <a:p>
            <a:pPr algn="just" marL="12700" indent="186055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Arial"/>
                <a:cs typeface="Arial"/>
              </a:rPr>
              <a:t>Наибольшее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число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субъектов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малого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среднего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предпринимательства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сосредоточено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сфере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торговли,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предоставлении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населению,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сельском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хозяйстве,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строительстве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производстве.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Источником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информации </a:t>
            </a:r>
            <a:r>
              <a:rPr dirty="0" sz="900">
                <a:latin typeface="Arial"/>
                <a:cs typeface="Arial"/>
              </a:rPr>
              <a:t>для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формирования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прогноза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показателей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субъектов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малого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среднего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предпринимательства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является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Единый </a:t>
            </a:r>
            <a:r>
              <a:rPr dirty="0" sz="900">
                <a:latin typeface="Arial"/>
                <a:cs typeface="Arial"/>
              </a:rPr>
              <a:t>реестр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субъектов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малого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среднего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предпринимательства,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который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ведется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Федеральной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налоговой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службой.</a:t>
            </a:r>
            <a:endParaRPr sz="900">
              <a:latin typeface="Arial"/>
              <a:cs typeface="Arial"/>
            </a:endParaRPr>
          </a:p>
          <a:p>
            <a:pPr algn="just" marL="12700" marR="5715" indent="185420">
              <a:lnSpc>
                <a:spcPts val="1250"/>
              </a:lnSpc>
              <a:spcBef>
                <a:spcPts val="55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муниципальном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состоянию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01.01.2024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года </a:t>
            </a:r>
            <a:r>
              <a:rPr dirty="0" sz="900">
                <a:latin typeface="Arial"/>
                <a:cs typeface="Arial"/>
              </a:rPr>
              <a:t>суммарное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количество субъектов малого 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среднего предпринимательства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составило 2046 единиц (в том числе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5"/>
              </a:spcBef>
            </a:pPr>
            <a:r>
              <a:rPr dirty="0" sz="900">
                <a:latin typeface="Arial"/>
                <a:cs typeface="Arial"/>
              </a:rPr>
              <a:t>средних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предприятий,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40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малых,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437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микро,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1561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индивидуальный</a:t>
            </a:r>
            <a:r>
              <a:rPr dirty="0" sz="900" spc="-10">
                <a:latin typeface="Arial"/>
                <a:cs typeface="Arial"/>
              </a:rPr>
              <a:t> предприниматель).</a:t>
            </a:r>
            <a:endParaRPr sz="900">
              <a:latin typeface="Arial"/>
              <a:cs typeface="Arial"/>
            </a:endParaRPr>
          </a:p>
          <a:p>
            <a:pPr algn="just" marL="12700" marR="5080" indent="186055">
              <a:lnSpc>
                <a:spcPct val="114999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них: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сельское,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лесное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хозяйство,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охота,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рыболовство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рыбоводство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139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(6,8%);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добыча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полезных </a:t>
            </a:r>
            <a:r>
              <a:rPr dirty="0" sz="900">
                <a:latin typeface="Arial"/>
                <a:cs typeface="Arial"/>
              </a:rPr>
              <a:t>ископаемых</a:t>
            </a:r>
            <a:r>
              <a:rPr dirty="0" sz="900" spc="43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(0,1%);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обрабатывающие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производства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157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(7,7%);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полиграфическая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копирование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носителей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информации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(0,3%);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обеспечение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электрической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энергией,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газом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паром, </a:t>
            </a:r>
            <a:r>
              <a:rPr dirty="0" sz="900">
                <a:latin typeface="Arial"/>
                <a:cs typeface="Arial"/>
              </a:rPr>
              <a:t>кондиционирование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воздуха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(0,05%);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водоснабжение,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водоотведение,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организация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сбора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утилизация </a:t>
            </a:r>
            <a:r>
              <a:rPr dirty="0" sz="900">
                <a:latin typeface="Arial"/>
                <a:cs typeface="Arial"/>
              </a:rPr>
              <a:t>отходов,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ликвидации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загрязнений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16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(0,8%);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строительство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зданий,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сооружений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187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(9,1%); </a:t>
            </a:r>
            <a:r>
              <a:rPr dirty="0" sz="900">
                <a:latin typeface="Arial"/>
                <a:cs typeface="Arial"/>
              </a:rPr>
              <a:t>торговля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оптовая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розничная,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автотранспортных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мотоциклов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839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(41%);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в</a:t>
            </a:r>
            <a:r>
              <a:rPr dirty="0" sz="900">
                <a:latin typeface="Arial"/>
                <a:cs typeface="Arial"/>
              </a:rPr>
              <a:t> области и права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 бухучета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26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(1,3%);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области финансовых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области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страхования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13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(0,6%);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области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информации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связи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(0,7%);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разработка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компьютерного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программного</a:t>
            </a:r>
            <a:endParaRPr sz="900">
              <a:latin typeface="Arial"/>
              <a:cs typeface="Arial"/>
            </a:endParaRPr>
          </a:p>
          <a:p>
            <a:pPr algn="just" marL="12700" marR="5715">
              <a:lnSpc>
                <a:spcPct val="114799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обеспечения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области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информационных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технологий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36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(1,8%)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деятельность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операциям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с</a:t>
            </a:r>
            <a:r>
              <a:rPr dirty="0" sz="900">
                <a:latin typeface="Arial"/>
                <a:cs typeface="Arial"/>
              </a:rPr>
              <a:t> недвижимым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имуществом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76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(3,7%);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предоставление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прочих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видов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527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(25,7%).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итогам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года </a:t>
            </a:r>
            <a:r>
              <a:rPr dirty="0" sz="900">
                <a:latin typeface="Arial"/>
                <a:cs typeface="Arial"/>
              </a:rPr>
              <a:t>число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субъектов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малого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среднего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предпринимательства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расчете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населения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составило </a:t>
            </a:r>
            <a:r>
              <a:rPr dirty="0" sz="900">
                <a:latin typeface="Arial"/>
                <a:cs typeface="Arial"/>
              </a:rPr>
              <a:t>257,06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единиц,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что на 105,82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% выше уровня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прошлого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года.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58597" y="6701862"/>
            <a:ext cx="55683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spc="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сельского</a:t>
            </a:r>
            <a:r>
              <a:rPr dirty="0" sz="1400" spc="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хозяйства</a:t>
            </a:r>
            <a:r>
              <a:rPr dirty="0" sz="1400" spc="8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0560" y="6840586"/>
            <a:ext cx="6158230" cy="714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00710">
              <a:lnSpc>
                <a:spcPts val="1390"/>
              </a:lnSpc>
              <a:spcBef>
                <a:spcPts val="105"/>
              </a:spcBef>
              <a:tabLst>
                <a:tab pos="2103120" algn="l"/>
                <a:tab pos="2942590" algn="l"/>
                <a:tab pos="514159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регулирование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рынков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сельскохозяйственной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продукции,</a:t>
            </a:r>
            <a:endParaRPr sz="1400">
              <a:latin typeface="Arial"/>
              <a:cs typeface="Arial"/>
            </a:endParaRPr>
          </a:p>
          <a:p>
            <a:pPr marL="600075" marR="5080">
              <a:lnSpc>
                <a:spcPct val="65700"/>
              </a:lnSpc>
              <a:spcBef>
                <a:spcPts val="285"/>
              </a:spcBef>
              <a:tabLst>
                <a:tab pos="1414145" algn="l"/>
                <a:tab pos="1762760" algn="l"/>
                <a:tab pos="3484879" algn="l"/>
                <a:tab pos="3835400" algn="l"/>
                <a:tab pos="551497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сырья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продовольствия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районе 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0560" y="7529366"/>
            <a:ext cx="60407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  <a:tabLst>
                <a:tab pos="344805" algn="l"/>
              </a:tabLst>
            </a:pP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	обеспечить</a:t>
            </a:r>
            <a:r>
              <a:rPr dirty="0" sz="900" spc="3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устойчивое</a:t>
            </a:r>
            <a:r>
              <a:rPr dirty="0" sz="900" spc="3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развитие</a:t>
            </a:r>
            <a:r>
              <a:rPr dirty="0" sz="900" spc="3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агропромышленного</a:t>
            </a:r>
            <a:r>
              <a:rPr dirty="0" sz="900" spc="3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комплекса</a:t>
            </a:r>
            <a:r>
              <a:rPr dirty="0" sz="900" spc="3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3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Мелеузовский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Башкортостан;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эпизоотическую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безопасность.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" y="6822947"/>
            <a:ext cx="530351" cy="56083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651" y="8033054"/>
            <a:ext cx="6205722" cy="1825752"/>
          </a:xfrm>
          <a:prstGeom prst="rect">
            <a:avLst/>
          </a:prstGeom>
        </p:spPr>
      </p:pic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873645" y="8033054"/>
          <a:ext cx="6282690" cy="182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8450"/>
                <a:gridCol w="713104"/>
                <a:gridCol w="580389"/>
                <a:gridCol w="805179"/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ctr" marL="2540">
                        <a:lnSpc>
                          <a:spcPts val="114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14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14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14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3429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9525" marR="2743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подотрасли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растениеводства,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переработки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реализации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продукции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растениеводства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8699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534,3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4381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533,0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254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890" marR="4914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направленных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популяризацию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сельскохозяйственного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районе,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поощрение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передовиков,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достигших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наилучших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результатов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8699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065,7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4381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065,7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254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8890" marR="170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Информационно-консультационное</a:t>
                      </a:r>
                      <a:r>
                        <a:rPr dirty="0" sz="9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обслуживание</a:t>
                      </a:r>
                      <a:r>
                        <a:rPr dirty="0" sz="9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сельхозтовапроизводителей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всех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собственности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8699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162,0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4381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162,0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254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E9E6EF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9525" marR="3251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Создание условий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для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благоприятной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ветеринарно-санитарной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обстановки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сельском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хозяйстве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8699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018,0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4381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743,5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254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86,4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563" y="2410968"/>
            <a:ext cx="672083" cy="7178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1011" y="2444495"/>
            <a:ext cx="888491" cy="5928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29461" y="3510533"/>
            <a:ext cx="5836920" cy="740410"/>
          </a:xfrm>
          <a:custGeom>
            <a:avLst/>
            <a:gdLst/>
            <a:ahLst/>
            <a:cxnLst/>
            <a:rect l="l" t="t" r="r" b="b"/>
            <a:pathLst>
              <a:path w="5836920" h="740410">
                <a:moveTo>
                  <a:pt x="0" y="0"/>
                </a:moveTo>
                <a:lnTo>
                  <a:pt x="5836920" y="0"/>
                </a:lnTo>
                <a:lnTo>
                  <a:pt x="5836920" y="601306"/>
                </a:lnTo>
                <a:lnTo>
                  <a:pt x="5763960" y="601355"/>
                </a:lnTo>
                <a:lnTo>
                  <a:pt x="5692216" y="601498"/>
                </a:lnTo>
                <a:lnTo>
                  <a:pt x="5621667" y="601734"/>
                </a:lnTo>
                <a:lnTo>
                  <a:pt x="5552292" y="602061"/>
                </a:lnTo>
                <a:lnTo>
                  <a:pt x="5484070" y="602476"/>
                </a:lnTo>
                <a:lnTo>
                  <a:pt x="5416981" y="602978"/>
                </a:lnTo>
                <a:lnTo>
                  <a:pt x="5351005" y="603565"/>
                </a:lnTo>
                <a:lnTo>
                  <a:pt x="5286119" y="604234"/>
                </a:lnTo>
                <a:lnTo>
                  <a:pt x="5222303" y="604983"/>
                </a:lnTo>
                <a:lnTo>
                  <a:pt x="5159537" y="605811"/>
                </a:lnTo>
                <a:lnTo>
                  <a:pt x="5097800" y="606715"/>
                </a:lnTo>
                <a:lnTo>
                  <a:pt x="5037070" y="607692"/>
                </a:lnTo>
                <a:lnTo>
                  <a:pt x="4977328" y="608742"/>
                </a:lnTo>
                <a:lnTo>
                  <a:pt x="4918552" y="609861"/>
                </a:lnTo>
                <a:lnTo>
                  <a:pt x="4860722" y="611049"/>
                </a:lnTo>
                <a:lnTo>
                  <a:pt x="4803816" y="612302"/>
                </a:lnTo>
                <a:lnTo>
                  <a:pt x="4747815" y="613618"/>
                </a:lnTo>
                <a:lnTo>
                  <a:pt x="4692697" y="614996"/>
                </a:lnTo>
                <a:lnTo>
                  <a:pt x="4638441" y="616433"/>
                </a:lnTo>
                <a:lnTo>
                  <a:pt x="4585027" y="617928"/>
                </a:lnTo>
                <a:lnTo>
                  <a:pt x="4532434" y="619477"/>
                </a:lnTo>
                <a:lnTo>
                  <a:pt x="4480641" y="621080"/>
                </a:lnTo>
                <a:lnTo>
                  <a:pt x="4429627" y="622734"/>
                </a:lnTo>
                <a:lnTo>
                  <a:pt x="4379372" y="624437"/>
                </a:lnTo>
                <a:lnTo>
                  <a:pt x="4329855" y="626186"/>
                </a:lnTo>
                <a:lnTo>
                  <a:pt x="4281054" y="627980"/>
                </a:lnTo>
                <a:lnTo>
                  <a:pt x="4232950" y="629817"/>
                </a:lnTo>
                <a:lnTo>
                  <a:pt x="4185521" y="631694"/>
                </a:lnTo>
                <a:lnTo>
                  <a:pt x="4138747" y="633610"/>
                </a:lnTo>
                <a:lnTo>
                  <a:pt x="4092607" y="635562"/>
                </a:lnTo>
                <a:lnTo>
                  <a:pt x="4047080" y="637548"/>
                </a:lnTo>
                <a:lnTo>
                  <a:pt x="4002145" y="639566"/>
                </a:lnTo>
                <a:lnTo>
                  <a:pt x="3957782" y="641615"/>
                </a:lnTo>
                <a:lnTo>
                  <a:pt x="3913969" y="643691"/>
                </a:lnTo>
                <a:lnTo>
                  <a:pt x="3870687" y="645793"/>
                </a:lnTo>
                <a:lnTo>
                  <a:pt x="3827913" y="647919"/>
                </a:lnTo>
                <a:lnTo>
                  <a:pt x="3785628" y="650067"/>
                </a:lnTo>
                <a:lnTo>
                  <a:pt x="3743810" y="652234"/>
                </a:lnTo>
                <a:lnTo>
                  <a:pt x="3702440" y="654418"/>
                </a:lnTo>
                <a:lnTo>
                  <a:pt x="3661495" y="656618"/>
                </a:lnTo>
                <a:lnTo>
                  <a:pt x="3620956" y="658832"/>
                </a:lnTo>
                <a:lnTo>
                  <a:pt x="3580801" y="661056"/>
                </a:lnTo>
                <a:lnTo>
                  <a:pt x="3541010" y="663290"/>
                </a:lnTo>
                <a:lnTo>
                  <a:pt x="3501561" y="665530"/>
                </a:lnTo>
                <a:lnTo>
                  <a:pt x="3462435" y="667775"/>
                </a:lnTo>
                <a:lnTo>
                  <a:pt x="3423610" y="670024"/>
                </a:lnTo>
                <a:lnTo>
                  <a:pt x="3385066" y="672272"/>
                </a:lnTo>
                <a:lnTo>
                  <a:pt x="3346781" y="674520"/>
                </a:lnTo>
                <a:lnTo>
                  <a:pt x="3308736" y="676764"/>
                </a:lnTo>
                <a:lnTo>
                  <a:pt x="3233279" y="681233"/>
                </a:lnTo>
                <a:lnTo>
                  <a:pt x="3195826" y="683454"/>
                </a:lnTo>
                <a:lnTo>
                  <a:pt x="3158528" y="685663"/>
                </a:lnTo>
                <a:lnTo>
                  <a:pt x="3084318" y="690037"/>
                </a:lnTo>
                <a:lnTo>
                  <a:pt x="3010482" y="694339"/>
                </a:lnTo>
                <a:lnTo>
                  <a:pt x="2936854" y="698551"/>
                </a:lnTo>
                <a:lnTo>
                  <a:pt x="2863267" y="702658"/>
                </a:lnTo>
                <a:lnTo>
                  <a:pt x="2789555" y="706641"/>
                </a:lnTo>
                <a:lnTo>
                  <a:pt x="2715553" y="710484"/>
                </a:lnTo>
                <a:lnTo>
                  <a:pt x="2641093" y="714172"/>
                </a:lnTo>
                <a:lnTo>
                  <a:pt x="2566010" y="717686"/>
                </a:lnTo>
                <a:lnTo>
                  <a:pt x="2490138" y="721010"/>
                </a:lnTo>
                <a:lnTo>
                  <a:pt x="2451853" y="722596"/>
                </a:lnTo>
                <a:lnTo>
                  <a:pt x="2413309" y="724128"/>
                </a:lnTo>
                <a:lnTo>
                  <a:pt x="2374484" y="725604"/>
                </a:lnTo>
                <a:lnTo>
                  <a:pt x="2335358" y="727022"/>
                </a:lnTo>
                <a:lnTo>
                  <a:pt x="2295909" y="728380"/>
                </a:lnTo>
                <a:lnTo>
                  <a:pt x="2256118" y="729675"/>
                </a:lnTo>
                <a:lnTo>
                  <a:pt x="2215963" y="730907"/>
                </a:lnTo>
                <a:lnTo>
                  <a:pt x="2175424" y="732072"/>
                </a:lnTo>
                <a:lnTo>
                  <a:pt x="2134479" y="733169"/>
                </a:lnTo>
                <a:lnTo>
                  <a:pt x="2093109" y="734196"/>
                </a:lnTo>
                <a:lnTo>
                  <a:pt x="2051291" y="735149"/>
                </a:lnTo>
                <a:lnTo>
                  <a:pt x="2009006" y="736028"/>
                </a:lnTo>
                <a:lnTo>
                  <a:pt x="1966232" y="736830"/>
                </a:lnTo>
                <a:lnTo>
                  <a:pt x="1922950" y="737554"/>
                </a:lnTo>
                <a:lnTo>
                  <a:pt x="1879137" y="738196"/>
                </a:lnTo>
                <a:lnTo>
                  <a:pt x="1834774" y="738755"/>
                </a:lnTo>
                <a:lnTo>
                  <a:pt x="1789839" y="739229"/>
                </a:lnTo>
                <a:lnTo>
                  <a:pt x="1744312" y="739616"/>
                </a:lnTo>
                <a:lnTo>
                  <a:pt x="1698172" y="739913"/>
                </a:lnTo>
                <a:lnTo>
                  <a:pt x="1651398" y="740119"/>
                </a:lnTo>
                <a:lnTo>
                  <a:pt x="1603969" y="740231"/>
                </a:lnTo>
                <a:lnTo>
                  <a:pt x="1555865" y="740248"/>
                </a:lnTo>
                <a:lnTo>
                  <a:pt x="1507064" y="740167"/>
                </a:lnTo>
                <a:lnTo>
                  <a:pt x="1457547" y="739986"/>
                </a:lnTo>
                <a:lnTo>
                  <a:pt x="1407292" y="739703"/>
                </a:lnTo>
                <a:lnTo>
                  <a:pt x="1356278" y="739316"/>
                </a:lnTo>
                <a:lnTo>
                  <a:pt x="1304485" y="738823"/>
                </a:lnTo>
                <a:lnTo>
                  <a:pt x="1251892" y="738222"/>
                </a:lnTo>
                <a:lnTo>
                  <a:pt x="1198478" y="737510"/>
                </a:lnTo>
                <a:lnTo>
                  <a:pt x="1144222" y="736686"/>
                </a:lnTo>
                <a:lnTo>
                  <a:pt x="1089104" y="735747"/>
                </a:lnTo>
                <a:lnTo>
                  <a:pt x="1033103" y="734692"/>
                </a:lnTo>
                <a:lnTo>
                  <a:pt x="976197" y="733518"/>
                </a:lnTo>
                <a:lnTo>
                  <a:pt x="918367" y="732223"/>
                </a:lnTo>
                <a:lnTo>
                  <a:pt x="859591" y="730806"/>
                </a:lnTo>
                <a:lnTo>
                  <a:pt x="799849" y="729263"/>
                </a:lnTo>
                <a:lnTo>
                  <a:pt x="739119" y="727593"/>
                </a:lnTo>
                <a:lnTo>
                  <a:pt x="677382" y="725794"/>
                </a:lnTo>
                <a:lnTo>
                  <a:pt x="614616" y="723864"/>
                </a:lnTo>
                <a:lnTo>
                  <a:pt x="550800" y="721801"/>
                </a:lnTo>
                <a:lnTo>
                  <a:pt x="485914" y="719602"/>
                </a:lnTo>
                <a:lnTo>
                  <a:pt x="419938" y="717265"/>
                </a:lnTo>
                <a:lnTo>
                  <a:pt x="352849" y="714789"/>
                </a:lnTo>
                <a:lnTo>
                  <a:pt x="284627" y="712171"/>
                </a:lnTo>
                <a:lnTo>
                  <a:pt x="215252" y="709409"/>
                </a:lnTo>
                <a:lnTo>
                  <a:pt x="144703" y="706501"/>
                </a:lnTo>
                <a:lnTo>
                  <a:pt x="72959" y="703445"/>
                </a:lnTo>
                <a:lnTo>
                  <a:pt x="0" y="70023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8FAAD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251" y="2342388"/>
            <a:ext cx="899159" cy="7543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15199" y="204070"/>
            <a:ext cx="5891530" cy="388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209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F3863"/>
                </a:solidFill>
                <a:latin typeface="Arial"/>
                <a:cs typeface="Arial"/>
              </a:rPr>
              <a:t>АДМИНИСТРАТИВНО-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ТЕРРИТОРИАЛЬНОЕ</a:t>
            </a:r>
            <a:r>
              <a:rPr dirty="0" sz="1400" spc="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ДЕЛЕНИЕ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Район</a:t>
            </a:r>
            <a:r>
              <a:rPr dirty="0" sz="13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находится</a:t>
            </a:r>
            <a:r>
              <a:rPr dirty="0" sz="13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на</a:t>
            </a:r>
            <a:r>
              <a:rPr dirty="0" sz="1300" spc="-3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юге</a:t>
            </a:r>
            <a:r>
              <a:rPr dirty="0" sz="13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Башкортостана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.</a:t>
            </a:r>
            <a:r>
              <a:rPr dirty="0" sz="1300" spc="-3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Площадь</a:t>
            </a:r>
            <a:r>
              <a:rPr dirty="0" sz="13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района</a:t>
            </a:r>
            <a:r>
              <a:rPr dirty="0" sz="1300" spc="-1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составляет</a:t>
            </a:r>
            <a:r>
              <a:rPr dirty="0" sz="1300" spc="-20">
                <a:solidFill>
                  <a:srgbClr val="1F2021"/>
                </a:solidFill>
                <a:latin typeface="Arial"/>
                <a:cs typeface="Arial"/>
              </a:rPr>
              <a:t> 3232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км².</a:t>
            </a:r>
            <a:r>
              <a:rPr dirty="0" sz="1300" spc="44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Западная</a:t>
            </a:r>
            <a:r>
              <a:rPr dirty="0" sz="1300" spc="45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часть</a:t>
            </a:r>
            <a:r>
              <a:rPr dirty="0" sz="1300" spc="44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территории</a:t>
            </a:r>
            <a:r>
              <a:rPr dirty="0" sz="1300" spc="45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района</a:t>
            </a:r>
            <a:r>
              <a:rPr dirty="0" sz="1300" spc="44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расположена</a:t>
            </a:r>
            <a:r>
              <a:rPr dirty="0" sz="1300" spc="45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на</a:t>
            </a:r>
            <a:r>
              <a:rPr dirty="0" sz="1300" spc="44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u="sng" sz="13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Прибельской</a:t>
            </a:r>
            <a:r>
              <a:rPr dirty="0" sz="1300" spc="-10">
                <a:solidFill>
                  <a:srgbClr val="0562C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u="sng" sz="13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увалисто-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волнистой</a:t>
            </a:r>
            <a:r>
              <a:rPr dirty="0" u="sng" sz="1300" spc="3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равнине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,</a:t>
            </a:r>
            <a:r>
              <a:rPr dirty="0" sz="1300" spc="31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переходящей</a:t>
            </a:r>
            <a:r>
              <a:rPr dirty="0" sz="1300" spc="31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на</a:t>
            </a:r>
            <a:r>
              <a:rPr dirty="0" sz="1300" spc="32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крайнем</a:t>
            </a:r>
            <a:r>
              <a:rPr dirty="0" sz="1300" spc="32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юге</a:t>
            </a:r>
            <a:r>
              <a:rPr dirty="0" sz="1300" spc="325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в</a:t>
            </a:r>
            <a:r>
              <a:rPr dirty="0" sz="1300" spc="31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  <a:hlinkClick r:id="rId6"/>
              </a:rPr>
              <a:t>северные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отроги</a:t>
            </a:r>
            <a:r>
              <a:rPr dirty="0" sz="1300" spc="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Общего</a:t>
            </a:r>
            <a:r>
              <a:rPr dirty="0" u="sng" sz="1300" spc="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Сырта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,</a:t>
            </a:r>
            <a:r>
              <a:rPr dirty="0" sz="1300" spc="1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восточная</a:t>
            </a:r>
            <a:r>
              <a:rPr dirty="0" sz="1300" spc="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часть</a:t>
            </a:r>
            <a:r>
              <a:rPr dirty="0" sz="1300" spc="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— на</a:t>
            </a:r>
            <a:r>
              <a:rPr dirty="0" sz="1300" spc="1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западных передовых</a:t>
            </a:r>
            <a:r>
              <a:rPr dirty="0" sz="1300" spc="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</a:rPr>
              <a:t>хребтах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Башкирского</a:t>
            </a:r>
            <a:r>
              <a:rPr dirty="0" sz="1300" spc="195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(Южного)</a:t>
            </a:r>
            <a:r>
              <a:rPr dirty="0" sz="1300" spc="20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Урала.</a:t>
            </a:r>
            <a:r>
              <a:rPr dirty="0" sz="1300" spc="20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Гидрографическая</a:t>
            </a:r>
            <a:r>
              <a:rPr dirty="0" sz="1300" spc="195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сеть</a:t>
            </a:r>
            <a:r>
              <a:rPr dirty="0" sz="1300" spc="20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</a:rPr>
              <a:t>распределена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неравномерно</a:t>
            </a:r>
            <a:r>
              <a:rPr dirty="0" sz="1300" spc="19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и</a:t>
            </a:r>
            <a:r>
              <a:rPr dirty="0" sz="1300" spc="195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представлена</a:t>
            </a:r>
            <a:r>
              <a:rPr dirty="0" sz="1300" spc="195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рекой</a:t>
            </a:r>
            <a:r>
              <a:rPr dirty="0" sz="1300" spc="19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Белой</a:t>
            </a:r>
            <a:r>
              <a:rPr dirty="0" sz="1300" spc="190">
                <a:solidFill>
                  <a:srgbClr val="0562C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с</a:t>
            </a:r>
            <a:r>
              <a:rPr dirty="0" sz="1300" spc="19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притоками</a:t>
            </a:r>
            <a:r>
              <a:rPr dirty="0" sz="1300" spc="195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dirty="0" u="sng" sz="13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Нугушем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</a:rPr>
              <a:t>,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0"/>
              </a:rPr>
              <a:t>Сухайля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,</a:t>
            </a:r>
            <a:r>
              <a:rPr dirty="0" sz="1300" spc="-6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1"/>
              </a:rPr>
              <a:t>Ашкадаром</a:t>
            </a:r>
            <a:r>
              <a:rPr dirty="0" sz="1300">
                <a:solidFill>
                  <a:srgbClr val="1F2021"/>
                </a:solidFill>
                <a:latin typeface="Arial"/>
                <a:cs typeface="Arial"/>
              </a:rPr>
              <a:t>,</a:t>
            </a:r>
            <a:r>
              <a:rPr dirty="0" sz="1300" spc="-6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u="sng" sz="13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2"/>
              </a:rPr>
              <a:t>Мелеузом</a:t>
            </a:r>
            <a:r>
              <a:rPr dirty="0" sz="1300" spc="-10">
                <a:solidFill>
                  <a:srgbClr val="1F2021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3317875" marR="241300" indent="1905">
              <a:lnSpc>
                <a:spcPct val="106700"/>
              </a:lnSpc>
              <a:spcBef>
                <a:spcPts val="815"/>
              </a:spcBef>
            </a:pPr>
            <a:r>
              <a:rPr dirty="0" sz="1400">
                <a:solidFill>
                  <a:srgbClr val="212A35"/>
                </a:solidFill>
                <a:latin typeface="Arial"/>
                <a:cs typeface="Arial"/>
              </a:rPr>
              <a:t>Дата</a:t>
            </a:r>
            <a:r>
              <a:rPr dirty="0" sz="1400" spc="-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12A35"/>
                </a:solidFill>
                <a:latin typeface="Arial"/>
                <a:cs typeface="Arial"/>
              </a:rPr>
              <a:t>образования</a:t>
            </a:r>
            <a:r>
              <a:rPr dirty="0" sz="1400" spc="-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12A35"/>
                </a:solidFill>
                <a:latin typeface="Arial"/>
                <a:cs typeface="Arial"/>
              </a:rPr>
              <a:t>1930</a:t>
            </a:r>
            <a:r>
              <a:rPr dirty="0" sz="1400" spc="-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12A35"/>
                </a:solidFill>
                <a:latin typeface="Arial"/>
                <a:cs typeface="Arial"/>
              </a:rPr>
              <a:t>год </a:t>
            </a:r>
            <a:r>
              <a:rPr dirty="0" u="heavy" sz="1400" spc="-1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Административный</a:t>
            </a:r>
            <a:r>
              <a:rPr dirty="0" u="heavy" sz="1400" spc="-15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dirty="0" u="heavy" sz="140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центр:</a:t>
            </a:r>
            <a:r>
              <a:rPr dirty="0" u="heavy" sz="1400" spc="-1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dirty="0" u="heavy" sz="1400" spc="-45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г.</a:t>
            </a:r>
            <a:r>
              <a:rPr dirty="0" sz="1400" spc="-45">
                <a:solidFill>
                  <a:srgbClr val="2E5496"/>
                </a:solidFill>
                <a:latin typeface="Arial"/>
                <a:cs typeface="Arial"/>
                <a:hlinkClick r:id="rId13"/>
              </a:rPr>
              <a:t> </a:t>
            </a:r>
            <a:r>
              <a:rPr dirty="0" u="heavy" sz="1400" spc="-1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  <a:hlinkClick r:id="rId13"/>
              </a:rPr>
              <a:t>Мелеуз</a:t>
            </a:r>
            <a:endParaRPr sz="1400">
              <a:latin typeface="Arial"/>
              <a:cs typeface="Arial"/>
            </a:endParaRPr>
          </a:p>
          <a:p>
            <a:pPr marL="235585">
              <a:lnSpc>
                <a:spcPct val="100000"/>
              </a:lnSpc>
              <a:spcBef>
                <a:spcPts val="290"/>
              </a:spcBef>
              <a:tabLst>
                <a:tab pos="1163320" algn="l"/>
              </a:tabLst>
            </a:pPr>
            <a:r>
              <a:rPr dirty="0" baseline="3968" sz="2100" spc="-30">
                <a:latin typeface="Arial"/>
                <a:cs typeface="Arial"/>
              </a:rPr>
              <a:t>Герб</a:t>
            </a:r>
            <a:r>
              <a:rPr dirty="0" baseline="3968" sz="21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Флаг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 marL="186055" marR="208915">
              <a:lnSpc>
                <a:spcPct val="100000"/>
              </a:lnSpc>
              <a:spcBef>
                <a:spcPts val="5"/>
              </a:spcBef>
            </a:pP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На</a:t>
            </a:r>
            <a:r>
              <a:rPr dirty="0" sz="1200" spc="-4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территории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района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расположены</a:t>
            </a:r>
            <a:r>
              <a:rPr dirty="0" sz="1200" spc="-4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17</a:t>
            </a:r>
            <a:r>
              <a:rPr dirty="0" sz="1200" spc="-4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муниципальных</a:t>
            </a:r>
            <a:r>
              <a:rPr dirty="0" sz="1200" spc="-2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333E50"/>
                </a:solidFill>
                <a:latin typeface="Arial"/>
                <a:cs typeface="Arial"/>
              </a:rPr>
              <a:t>образований,</a:t>
            </a:r>
            <a:r>
              <a:rPr dirty="0" sz="1200" spc="-1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имеющих</a:t>
            </a:r>
            <a:r>
              <a:rPr dirty="0" sz="1200" spc="-3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статус</a:t>
            </a:r>
            <a:r>
              <a:rPr dirty="0" sz="1200" spc="-6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поселений: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одно</a:t>
            </a:r>
            <a:r>
              <a:rPr dirty="0" sz="1200" spc="-2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городское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поселение</a:t>
            </a:r>
            <a:r>
              <a:rPr dirty="0" sz="1200" spc="-3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—</a:t>
            </a:r>
            <a:r>
              <a:rPr dirty="0" sz="1200" spc="-2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г.</a:t>
            </a:r>
            <a:r>
              <a:rPr dirty="0" sz="1200" spc="-1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Мелеуз</a:t>
            </a:r>
            <a:r>
              <a:rPr dirty="0" sz="1200" spc="-4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spc="-50" b="1" i="1">
                <a:solidFill>
                  <a:srgbClr val="333E50"/>
                </a:solidFill>
                <a:latin typeface="Arial"/>
                <a:cs typeface="Arial"/>
              </a:rPr>
              <a:t>и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16</a:t>
            </a:r>
            <a:r>
              <a:rPr dirty="0" sz="1200" spc="-4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сельских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поселений</a:t>
            </a:r>
            <a:r>
              <a:rPr dirty="0" sz="1200" spc="-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с</a:t>
            </a:r>
            <a:r>
              <a:rPr dirty="0" sz="1200" spc="-1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96</a:t>
            </a:r>
            <a:r>
              <a:rPr dirty="0" sz="1200" spc="-2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33E50"/>
                </a:solidFill>
                <a:latin typeface="Arial"/>
                <a:cs typeface="Arial"/>
              </a:rPr>
              <a:t>населенными</a:t>
            </a:r>
            <a:r>
              <a:rPr dirty="0" sz="1200" spc="-2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333E50"/>
                </a:solidFill>
                <a:latin typeface="Arial"/>
                <a:cs typeface="Arial"/>
              </a:rPr>
              <a:t>пунктами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9550" y="7325079"/>
            <a:ext cx="615569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территории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находятся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памятники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природы: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карстовое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урочище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Кутук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(система </a:t>
            </a:r>
            <a:r>
              <a:rPr dirty="0" sz="1100">
                <a:latin typeface="Arial"/>
                <a:cs typeface="Arial"/>
              </a:rPr>
              <a:t>из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36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пещер,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т.ч.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пещера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Сумган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общей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длиной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ходов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8200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глубиной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126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одна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из </a:t>
            </a:r>
            <a:r>
              <a:rPr dirty="0" sz="1100">
                <a:latin typeface="Arial"/>
                <a:cs typeface="Arial"/>
              </a:rPr>
              <a:t>самых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глубоких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Урале).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Карстовый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мост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Куперля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(остаток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разрушенной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кровли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русла </a:t>
            </a:r>
            <a:r>
              <a:rPr dirty="0" sz="1100">
                <a:latin typeface="Arial"/>
                <a:cs typeface="Arial"/>
              </a:rPr>
              <a:t>подземной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речки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Куперля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ширина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около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длина</a:t>
            </a:r>
            <a:r>
              <a:rPr dirty="0" sz="1100" spc="370">
                <a:latin typeface="Arial"/>
                <a:cs typeface="Arial"/>
              </a:rPr>
              <a:t>   </a:t>
            </a:r>
            <a:r>
              <a:rPr dirty="0" sz="1100">
                <a:latin typeface="Arial"/>
                <a:cs typeface="Arial"/>
              </a:rPr>
              <a:t>35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м).</a:t>
            </a:r>
            <a:endParaRPr sz="1100">
              <a:latin typeface="Arial"/>
              <a:cs typeface="Arial"/>
            </a:endParaRPr>
          </a:p>
          <a:p>
            <a:pPr algn="just" marL="12700" marR="6985" indent="7747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Уникальным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памятником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истории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Южном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Урале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является</a:t>
            </a:r>
            <a:r>
              <a:rPr dirty="0" sz="1100" spc="229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медеплавильный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завод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в </a:t>
            </a:r>
            <a:r>
              <a:rPr dirty="0" sz="1100">
                <a:latin typeface="Arial"/>
                <a:cs typeface="Arial"/>
              </a:rPr>
              <a:t>селе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Воскресенское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36748" y="8569452"/>
            <a:ext cx="1850135" cy="114452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57571" y="8574023"/>
            <a:ext cx="1773935" cy="115823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8219" y="8558783"/>
            <a:ext cx="1705355" cy="1135379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831848" y="6432803"/>
            <a:ext cx="1210310" cy="781685"/>
            <a:chOff x="1831848" y="6432803"/>
            <a:chExt cx="1210310" cy="781685"/>
          </a:xfrm>
        </p:grpSpPr>
        <p:pic>
          <p:nvPicPr>
            <p:cNvPr id="12" name="object 1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74520" y="6432803"/>
              <a:ext cx="1167383" cy="7802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31848" y="6432816"/>
              <a:ext cx="862583" cy="78026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136905" y="6525673"/>
              <a:ext cx="643255" cy="688975"/>
            </a:xfrm>
            <a:custGeom>
              <a:avLst/>
              <a:gdLst/>
              <a:ahLst/>
              <a:cxnLst/>
              <a:rect l="l" t="t" r="r" b="b"/>
              <a:pathLst>
                <a:path w="643255" h="688975">
                  <a:moveTo>
                    <a:pt x="298551" y="0"/>
                  </a:moveTo>
                  <a:lnTo>
                    <a:pt x="298551" y="344322"/>
                  </a:lnTo>
                  <a:lnTo>
                    <a:pt x="0" y="515848"/>
                  </a:lnTo>
                  <a:lnTo>
                    <a:pt x="29407" y="559077"/>
                  </a:lnTo>
                  <a:lnTo>
                    <a:pt x="64484" y="596850"/>
                  </a:lnTo>
                  <a:lnTo>
                    <a:pt x="104477" y="628731"/>
                  </a:lnTo>
                  <a:lnTo>
                    <a:pt x="148633" y="654285"/>
                  </a:lnTo>
                  <a:lnTo>
                    <a:pt x="196200" y="673076"/>
                  </a:lnTo>
                  <a:lnTo>
                    <a:pt x="246424" y="684670"/>
                  </a:lnTo>
                  <a:lnTo>
                    <a:pt x="298551" y="688632"/>
                  </a:lnTo>
                  <a:lnTo>
                    <a:pt x="345272" y="685488"/>
                  </a:lnTo>
                  <a:lnTo>
                    <a:pt x="390083" y="676333"/>
                  </a:lnTo>
                  <a:lnTo>
                    <a:pt x="432574" y="661574"/>
                  </a:lnTo>
                  <a:lnTo>
                    <a:pt x="472334" y="641623"/>
                  </a:lnTo>
                  <a:lnTo>
                    <a:pt x="508953" y="616890"/>
                  </a:lnTo>
                  <a:lnTo>
                    <a:pt x="542021" y="587786"/>
                  </a:lnTo>
                  <a:lnTo>
                    <a:pt x="571128" y="554719"/>
                  </a:lnTo>
                  <a:lnTo>
                    <a:pt x="595862" y="518102"/>
                  </a:lnTo>
                  <a:lnTo>
                    <a:pt x="615814" y="478343"/>
                  </a:lnTo>
                  <a:lnTo>
                    <a:pt x="630573" y="435853"/>
                  </a:lnTo>
                  <a:lnTo>
                    <a:pt x="639730" y="391043"/>
                  </a:lnTo>
                  <a:lnTo>
                    <a:pt x="642874" y="344322"/>
                  </a:lnTo>
                  <a:lnTo>
                    <a:pt x="639730" y="297598"/>
                  </a:lnTo>
                  <a:lnTo>
                    <a:pt x="630573" y="252785"/>
                  </a:lnTo>
                  <a:lnTo>
                    <a:pt x="615814" y="210294"/>
                  </a:lnTo>
                  <a:lnTo>
                    <a:pt x="595862" y="170533"/>
                  </a:lnTo>
                  <a:lnTo>
                    <a:pt x="571128" y="133914"/>
                  </a:lnTo>
                  <a:lnTo>
                    <a:pt x="542021" y="100847"/>
                  </a:lnTo>
                  <a:lnTo>
                    <a:pt x="508953" y="71742"/>
                  </a:lnTo>
                  <a:lnTo>
                    <a:pt x="472334" y="47008"/>
                  </a:lnTo>
                  <a:lnTo>
                    <a:pt x="432574" y="27057"/>
                  </a:lnTo>
                  <a:lnTo>
                    <a:pt x="390083" y="12299"/>
                  </a:lnTo>
                  <a:lnTo>
                    <a:pt x="345272" y="3143"/>
                  </a:lnTo>
                  <a:lnTo>
                    <a:pt x="298551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91089" y="6525678"/>
              <a:ext cx="344805" cy="516255"/>
            </a:xfrm>
            <a:custGeom>
              <a:avLst/>
              <a:gdLst/>
              <a:ahLst/>
              <a:cxnLst/>
              <a:rect l="l" t="t" r="r" b="b"/>
              <a:pathLst>
                <a:path w="344805" h="516254">
                  <a:moveTo>
                    <a:pt x="344370" y="0"/>
                  </a:moveTo>
                  <a:lnTo>
                    <a:pt x="299512" y="2933"/>
                  </a:lnTo>
                  <a:lnTo>
                    <a:pt x="255601" y="11636"/>
                  </a:lnTo>
                  <a:lnTo>
                    <a:pt x="213190" y="25963"/>
                  </a:lnTo>
                  <a:lnTo>
                    <a:pt x="172831" y="45770"/>
                  </a:lnTo>
                  <a:lnTo>
                    <a:pt x="133886" y="71770"/>
                  </a:lnTo>
                  <a:lnTo>
                    <a:pt x="99592" y="102033"/>
                  </a:lnTo>
                  <a:lnTo>
                    <a:pt x="70102" y="135997"/>
                  </a:lnTo>
                  <a:lnTo>
                    <a:pt x="45567" y="173103"/>
                  </a:lnTo>
                  <a:lnTo>
                    <a:pt x="26137" y="212791"/>
                  </a:lnTo>
                  <a:lnTo>
                    <a:pt x="11965" y="254501"/>
                  </a:lnTo>
                  <a:lnTo>
                    <a:pt x="3202" y="297672"/>
                  </a:lnTo>
                  <a:lnTo>
                    <a:pt x="0" y="341745"/>
                  </a:lnTo>
                  <a:lnTo>
                    <a:pt x="2508" y="386159"/>
                  </a:lnTo>
                  <a:lnTo>
                    <a:pt x="10880" y="430355"/>
                  </a:lnTo>
                  <a:lnTo>
                    <a:pt x="25267" y="473771"/>
                  </a:lnTo>
                  <a:lnTo>
                    <a:pt x="45819" y="515848"/>
                  </a:lnTo>
                  <a:lnTo>
                    <a:pt x="344370" y="344309"/>
                  </a:lnTo>
                  <a:lnTo>
                    <a:pt x="34437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9444" y="6833616"/>
              <a:ext cx="403859" cy="3002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35352" y="6859523"/>
              <a:ext cx="297180" cy="19354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461143" y="6859928"/>
            <a:ext cx="245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112264" y="6661404"/>
            <a:ext cx="403860" cy="300355"/>
            <a:chOff x="2112264" y="6661404"/>
            <a:chExt cx="403860" cy="300355"/>
          </a:xfrm>
        </p:grpSpPr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12264" y="6661404"/>
              <a:ext cx="403859" cy="30022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8172" y="6687312"/>
              <a:ext cx="297180" cy="193548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163137" y="6687460"/>
            <a:ext cx="245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095244" y="6617207"/>
            <a:ext cx="3759835" cy="424180"/>
            <a:chOff x="3095244" y="6617207"/>
            <a:chExt cx="3759835" cy="424180"/>
          </a:xfrm>
        </p:grpSpPr>
        <p:sp>
          <p:nvSpPr>
            <p:cNvPr id="24" name="object 24" descr=""/>
            <p:cNvSpPr/>
            <p:nvPr/>
          </p:nvSpPr>
          <p:spPr>
            <a:xfrm>
              <a:off x="3095244" y="6617207"/>
              <a:ext cx="3759835" cy="424180"/>
            </a:xfrm>
            <a:custGeom>
              <a:avLst/>
              <a:gdLst/>
              <a:ahLst/>
              <a:cxnLst/>
              <a:rect l="l" t="t" r="r" b="b"/>
              <a:pathLst>
                <a:path w="3759834" h="424179">
                  <a:moveTo>
                    <a:pt x="3759707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3759707" y="423672"/>
                  </a:lnTo>
                  <a:lnTo>
                    <a:pt x="3759707" y="0"/>
                  </a:lnTo>
                  <a:close/>
                </a:path>
              </a:pathLst>
            </a:custGeom>
            <a:solidFill>
              <a:srgbClr val="F1F1F1">
                <a:alpha val="388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65932" y="679399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4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352867" y="6725591"/>
            <a:ext cx="15074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трудоспособное</a:t>
            </a:r>
            <a:r>
              <a:rPr dirty="0" sz="100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население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5017008" y="679399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104213" y="6725591"/>
            <a:ext cx="16383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нетрудоспособное</a:t>
            </a:r>
            <a:r>
              <a:rPr dirty="0" sz="1000" spc="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население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845899" y="5994760"/>
            <a:ext cx="20694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80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565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чел.,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24 </a:t>
            </a:r>
            <a:r>
              <a:rPr dirty="0" sz="900">
                <a:latin typeface="Arial"/>
                <a:cs typeface="Arial"/>
              </a:rPr>
              <a:t>889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 сельских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поселениях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976233" y="5938867"/>
            <a:ext cx="19805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8905" algn="l"/>
              </a:tabLst>
            </a:pPr>
            <a:r>
              <a:rPr dirty="0" sz="900">
                <a:latin typeface="Arial"/>
                <a:cs typeface="Arial"/>
              </a:rPr>
              <a:t>Средняя</a:t>
            </a:r>
            <a:r>
              <a:rPr dirty="0" sz="900" spc="3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плотность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населения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25,33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чел./кв.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км.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33" name="object 33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aphicFrame>
        <p:nvGraphicFramePr>
          <p:cNvPr id="36" name="object 36" descr=""/>
          <p:cNvGraphicFramePr>
            <a:graphicFrameLocks noGrp="1"/>
          </p:cNvGraphicFramePr>
          <p:nvPr/>
        </p:nvGraphicFramePr>
        <p:xfrm>
          <a:off x="991825" y="4340091"/>
          <a:ext cx="5935980" cy="138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10"/>
                <a:gridCol w="1913255"/>
                <a:gridCol w="1795779"/>
              </a:tblGrid>
              <a:tr h="192405">
                <a:tc>
                  <a:txBody>
                    <a:bodyPr/>
                    <a:lstStyle/>
                    <a:p>
                      <a:pPr marL="31750">
                        <a:lnSpc>
                          <a:spcPts val="1000"/>
                        </a:lnSpc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Городское</a:t>
                      </a:r>
                      <a:r>
                        <a:rPr dirty="0" sz="1050" spc="-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поселение</a:t>
                      </a:r>
                      <a:r>
                        <a:rPr dirty="0" sz="1050" spc="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город</a:t>
                      </a:r>
                      <a:r>
                        <a:rPr dirty="0" sz="1050" spc="1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Мелеуз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000"/>
                        </a:lnSpc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Денисовский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000"/>
                        </a:lnSpc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Нугушевский</a:t>
                      </a:r>
                      <a:r>
                        <a:rPr dirty="0" sz="1050" spc="2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08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Абитовский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Зирганский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Партизанский</a:t>
                      </a:r>
                      <a:r>
                        <a:rPr dirty="0" sz="1050" spc="2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</a:tr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Александровский</a:t>
                      </a:r>
                      <a:r>
                        <a:rPr dirty="0" sz="1050" spc="4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Иштугановский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Первомайский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</a:tr>
              <a:tr h="2508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Аптраковский</a:t>
                      </a:r>
                      <a:r>
                        <a:rPr dirty="0" sz="1050" spc="3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Корнеевский</a:t>
                      </a:r>
                      <a:r>
                        <a:rPr dirty="0" sz="1050" spc="2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Сарышевский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</a:tr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Араслановский</a:t>
                      </a:r>
                      <a:r>
                        <a:rPr dirty="0" sz="1050" spc="3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1050" spc="4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Шевченковский</a:t>
                      </a:r>
                      <a:r>
                        <a:rPr dirty="0" sz="1050" spc="2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</a:tr>
              <a:tr h="192405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Воскресенский</a:t>
                      </a:r>
                      <a:r>
                        <a:rPr dirty="0" sz="1050" spc="25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15"/>
                        </a:lnSpc>
                        <a:spcBef>
                          <a:spcPts val="200"/>
                        </a:spcBef>
                      </a:pP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Нордовский</a:t>
                      </a:r>
                      <a:r>
                        <a:rPr dirty="0" sz="1050" spc="2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i="1">
                          <a:solidFill>
                            <a:srgbClr val="333E50"/>
                          </a:solidFill>
                          <a:latin typeface="Calibri"/>
                          <a:cs typeface="Calibri"/>
                        </a:rPr>
                        <a:t>сельсовет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7" name="object 3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0016" y="5899403"/>
            <a:ext cx="883919" cy="72694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924300" y="5983223"/>
            <a:ext cx="1039367" cy="7360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899" y="6068085"/>
            <a:ext cx="6224007" cy="1860803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42898" y="6068085"/>
          <a:ext cx="6300470" cy="185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9554"/>
                <a:gridCol w="690879"/>
                <a:gridCol w="690879"/>
                <a:gridCol w="782320"/>
              </a:tblGrid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715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solidFill>
                      <a:srgbClr val="2E5496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8890" marR="3803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Сохранение,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создание,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распространение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культурных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ценностей,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предоставляемыхкультурных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благ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населению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различных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формах и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видах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64769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122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325,9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121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778,2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8890" marR="2076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программам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детей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сфере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культуры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искусства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63500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566,6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495,5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ts val="1040"/>
                        </a:lnSpc>
                        <a:spcBef>
                          <a:spcPts val="58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890">
                        <a:lnSpc>
                          <a:spcPts val="104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Региональныйпроект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"Культурная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среда"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04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4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1040"/>
                        </a:lnSpc>
                        <a:spcBef>
                          <a:spcPts val="52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solidFill>
                      <a:srgbClr val="E9E6E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8890" marR="1416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Региональныйпроект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"Цифровизация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услуг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информационного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пространства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сфере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культуры"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63500">
                        <a:lnSpc>
                          <a:spcPts val="1040"/>
                        </a:lnSpc>
                        <a:spcBef>
                          <a:spcPts val="58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153,1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ts val="1040"/>
                        </a:lnSpc>
                        <a:spcBef>
                          <a:spcPts val="58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153,1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ts val="1040"/>
                        </a:lnSpc>
                        <a:spcBef>
                          <a:spcPts val="58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1674649" y="4905045"/>
            <a:ext cx="53733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6880" algn="l"/>
                <a:tab pos="2944495" algn="l"/>
                <a:tab pos="4137660" algn="l"/>
                <a:tab pos="525018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культуры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1280" y="5043769"/>
            <a:ext cx="6127750" cy="8629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765175" marR="5080">
              <a:lnSpc>
                <a:spcPct val="65700"/>
              </a:lnSpc>
              <a:spcBef>
                <a:spcPts val="68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искусства</a:t>
            </a:r>
            <a:r>
              <a:rPr dirty="0" sz="1400" spc="3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spc="3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spc="3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3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3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 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5880" indent="127635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4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повысить</a:t>
            </a:r>
            <a:r>
              <a:rPr dirty="0" sz="900" spc="1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уровень</a:t>
            </a:r>
            <a:r>
              <a:rPr dirty="0" sz="900" spc="1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удовлетворенности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населения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1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Мелеузовский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Башкортостан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качеством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предоставляемых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услуг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сфере</a:t>
            </a:r>
            <a:r>
              <a:rPr dirty="0" sz="9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культуры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искусства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368" y="4750307"/>
            <a:ext cx="1264919" cy="85953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03010" y="171221"/>
            <a:ext cx="6120765" cy="4664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4010" marR="96266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  <a:spcBef>
                <a:spcPts val="107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3970" marR="5080" indent="448945">
              <a:lnSpc>
                <a:spcPct val="114999"/>
              </a:lnSpc>
              <a:spcBef>
                <a:spcPts val="370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муниципальном</a:t>
            </a:r>
            <a:r>
              <a:rPr dirty="0" sz="900" spc="3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34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производством</a:t>
            </a:r>
            <a:r>
              <a:rPr dirty="0" sz="900" spc="3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сельскохозяйственной</a:t>
            </a:r>
            <a:r>
              <a:rPr dirty="0" sz="900" spc="3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продукции</a:t>
            </a:r>
            <a:r>
              <a:rPr dirty="0" sz="900" spc="3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занимаются</a:t>
            </a:r>
            <a:r>
              <a:rPr dirty="0" sz="900" spc="335">
                <a:latin typeface="Arial"/>
                <a:cs typeface="Arial"/>
              </a:rPr>
              <a:t>  </a:t>
            </a:r>
            <a:r>
              <a:rPr dirty="0" sz="900" spc="-50">
                <a:latin typeface="Arial"/>
                <a:cs typeface="Arial"/>
              </a:rPr>
              <a:t>8</a:t>
            </a:r>
            <a:r>
              <a:rPr dirty="0" sz="900">
                <a:latin typeface="Arial"/>
                <a:cs typeface="Arial"/>
              </a:rPr>
              <a:t> сельскохозяйственных</a:t>
            </a:r>
            <a:r>
              <a:rPr dirty="0" sz="900" spc="3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предприятий,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79</a:t>
            </a:r>
            <a:r>
              <a:rPr dirty="0" sz="900" spc="4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крестьянско-</a:t>
            </a:r>
            <a:r>
              <a:rPr dirty="0" sz="900">
                <a:latin typeface="Arial"/>
                <a:cs typeface="Arial"/>
              </a:rPr>
              <a:t>фермерских</a:t>
            </a:r>
            <a:r>
              <a:rPr dirty="0" sz="900" spc="3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17,6</a:t>
            </a:r>
            <a:r>
              <a:rPr dirty="0" sz="900" spc="4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личных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подсобных хозяйств.</a:t>
            </a:r>
            <a:endParaRPr sz="900">
              <a:latin typeface="Arial"/>
              <a:cs typeface="Arial"/>
            </a:endParaRPr>
          </a:p>
          <a:p>
            <a:pPr algn="just" marL="13970" indent="448945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Arial"/>
                <a:cs typeface="Arial"/>
              </a:rPr>
              <a:t>Объем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произведенной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валовой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продукции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сельского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хозяйства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всем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категориям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составил</a:t>
            </a:r>
            <a:endParaRPr sz="900">
              <a:latin typeface="Arial"/>
              <a:cs typeface="Arial"/>
            </a:endParaRPr>
          </a:p>
          <a:p>
            <a:pPr algn="just" marL="13970" marR="5080" indent="-635">
              <a:lnSpc>
                <a:spcPct val="114399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10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508,8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или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92,5%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уровню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прошлого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Объем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отгруженной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сельскохозяйственной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продукции </a:t>
            </a:r>
            <a:r>
              <a:rPr dirty="0" sz="900">
                <a:latin typeface="Arial"/>
                <a:cs typeface="Arial"/>
              </a:rPr>
              <a:t>составил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024,7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или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106,5%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уровню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2022</a:t>
            </a:r>
            <a:r>
              <a:rPr dirty="0" sz="900" spc="-10">
                <a:latin typeface="Arial"/>
                <a:cs typeface="Arial"/>
              </a:rPr>
              <a:t> года.</a:t>
            </a:r>
            <a:endParaRPr sz="900">
              <a:latin typeface="Arial"/>
              <a:cs typeface="Arial"/>
            </a:endParaRPr>
          </a:p>
          <a:p>
            <a:pPr algn="just" marL="13970" marR="5715" indent="449580">
              <a:lnSpc>
                <a:spcPct val="114999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муниципальном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посевная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площадь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составляла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94,7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зерновые </a:t>
            </a:r>
            <a:r>
              <a:rPr dirty="0" sz="900">
                <a:latin typeface="Arial"/>
                <a:cs typeface="Arial"/>
              </a:rPr>
              <a:t>культуры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занимали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55,9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технические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культуры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26,1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(сахарная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свекла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950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2022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704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подсолнечник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19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438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соя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299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лен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135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га,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горчица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543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га),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кормовые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культуры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12,9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га, </a:t>
            </a:r>
            <a:r>
              <a:rPr dirty="0" sz="900">
                <a:latin typeface="Arial"/>
                <a:cs typeface="Arial"/>
              </a:rPr>
              <a:t>1,7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картофеля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овощей.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Хозяйствами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было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посеяно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около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4,0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новых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культур,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таких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как </a:t>
            </a:r>
            <a:r>
              <a:rPr dirty="0" sz="900">
                <a:latin typeface="Arial"/>
                <a:cs typeface="Arial"/>
              </a:rPr>
              <a:t>лен,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горчица,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соя.</a:t>
            </a:r>
            <a:endParaRPr sz="900">
              <a:latin typeface="Arial"/>
              <a:cs typeface="Arial"/>
            </a:endParaRPr>
          </a:p>
          <a:p>
            <a:pPr algn="just" marL="46355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произведено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49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129,5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тонн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молока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или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108,9%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уровню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прошлого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года.</a:t>
            </a:r>
            <a:endParaRPr sz="900">
              <a:latin typeface="Arial"/>
              <a:cs typeface="Arial"/>
            </a:endParaRPr>
          </a:p>
          <a:p>
            <a:pPr algn="just" marL="13970" marR="7620" indent="449580">
              <a:lnSpc>
                <a:spcPct val="114399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Всего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выращено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37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378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тонн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мяса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или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92,6%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уровню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2022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года.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Производство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мяса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скота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птицы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на </a:t>
            </a:r>
            <a:r>
              <a:rPr dirty="0" sz="900">
                <a:latin typeface="Arial"/>
                <a:cs typeface="Arial"/>
              </a:rPr>
              <a:t>убой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36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375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тонн или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92,4%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уровню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прошлого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года.</a:t>
            </a:r>
            <a:endParaRPr sz="900">
              <a:latin typeface="Arial"/>
              <a:cs typeface="Arial"/>
            </a:endParaRPr>
          </a:p>
          <a:p>
            <a:pPr algn="just" marL="13970" marR="6985" indent="448945">
              <a:lnSpc>
                <a:spcPct val="114399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сельхозпредприятиями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проведены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следующие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работы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обновлению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техники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оборудования,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том </a:t>
            </a:r>
            <a:r>
              <a:rPr dirty="0" sz="900" spc="-10">
                <a:latin typeface="Arial"/>
                <a:cs typeface="Arial"/>
              </a:rPr>
              <a:t>числе:</a:t>
            </a:r>
            <a:endParaRPr sz="900">
              <a:latin typeface="Arial"/>
              <a:cs typeface="Arial"/>
            </a:endParaRPr>
          </a:p>
          <a:p>
            <a:pPr algn="just" marL="640715" marR="5715" indent="-169545">
              <a:lnSpc>
                <a:spcPct val="114399"/>
              </a:lnSpc>
              <a:spcBef>
                <a:spcPts val="10"/>
              </a:spcBef>
              <a:buChar char="-"/>
              <a:tabLst>
                <a:tab pos="641985" algn="l"/>
              </a:tabLst>
            </a:pPr>
            <a:r>
              <a:rPr dirty="0" sz="900">
                <a:latin typeface="Arial"/>
                <a:cs typeface="Arial"/>
              </a:rPr>
              <a:t>приобретено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сельскохозяйственной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техники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780,7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рублей,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плане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350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млн. </a:t>
            </a:r>
            <a:r>
              <a:rPr dirty="0" sz="900" spc="-2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рублей;</a:t>
            </a:r>
            <a:endParaRPr sz="900">
              <a:latin typeface="Arial"/>
              <a:cs typeface="Arial"/>
            </a:endParaRPr>
          </a:p>
          <a:p>
            <a:pPr algn="just" marL="640715" marR="6985" indent="-169545">
              <a:lnSpc>
                <a:spcPct val="114399"/>
              </a:lnSpc>
              <a:spcBef>
                <a:spcPts val="15"/>
              </a:spcBef>
              <a:buChar char="-"/>
              <a:tabLst>
                <a:tab pos="641985" algn="l"/>
              </a:tabLst>
            </a:pPr>
            <a:r>
              <a:rPr dirty="0" sz="900">
                <a:latin typeface="Arial"/>
                <a:cs typeface="Arial"/>
              </a:rPr>
              <a:t>закуплено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племенного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скота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количестве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220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голов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38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планировалось 	закупка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65"/>
              </a:spcBef>
            </a:pPr>
            <a:r>
              <a:rPr dirty="0" sz="900">
                <a:latin typeface="Arial"/>
                <a:cs typeface="Arial"/>
              </a:rPr>
              <a:t>240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голов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43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 </a:t>
            </a:r>
            <a:r>
              <a:rPr dirty="0" sz="900" spc="-10">
                <a:latin typeface="Arial"/>
                <a:cs typeface="Arial"/>
              </a:rPr>
              <a:t>рублей.</a:t>
            </a:r>
            <a:endParaRPr sz="900">
              <a:latin typeface="Arial"/>
              <a:cs typeface="Arial"/>
            </a:endParaRPr>
          </a:p>
          <a:p>
            <a:pPr algn="just" marL="200025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Arial"/>
                <a:cs typeface="Arial"/>
              </a:rPr>
              <a:t>Среднесписочная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численность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работников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сельхозпредприятиях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847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работников.</a:t>
            </a:r>
            <a:endParaRPr sz="900">
              <a:latin typeface="Arial"/>
              <a:cs typeface="Arial"/>
            </a:endParaRPr>
          </a:p>
          <a:p>
            <a:pPr algn="just" marL="13970" marR="5715" indent="186055">
              <a:lnSpc>
                <a:spcPct val="114399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Среднемесячная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заработная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сельхозпредприятиям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Мелеузовского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составил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45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302 </a:t>
            </a:r>
            <a:r>
              <a:rPr dirty="0" sz="900" spc="-10">
                <a:latin typeface="Arial"/>
                <a:cs typeface="Arial"/>
              </a:rPr>
              <a:t>рублей.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65044" y="7978428"/>
            <a:ext cx="6108065" cy="2205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marL="12700" marR="6985" indent="448945">
              <a:lnSpc>
                <a:spcPct val="114399"/>
              </a:lnSpc>
              <a:spcBef>
                <a:spcPts val="660"/>
              </a:spcBef>
            </a:pP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стабильно </a:t>
            </a:r>
            <a:r>
              <a:rPr dirty="0" sz="900">
                <a:latin typeface="Arial"/>
                <a:cs typeface="Arial"/>
              </a:rPr>
              <a:t>функционируют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учреждения:</a:t>
            </a:r>
            <a:endParaRPr sz="900">
              <a:latin typeface="Arial"/>
              <a:cs typeface="Arial"/>
            </a:endParaRPr>
          </a:p>
          <a:p>
            <a:pPr marL="12700" marR="5080" indent="448945">
              <a:lnSpc>
                <a:spcPct val="114399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МБУ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«Культурно-</a:t>
            </a:r>
            <a:r>
              <a:rPr dirty="0" sz="900">
                <a:latin typeface="Arial"/>
                <a:cs typeface="Arial"/>
              </a:rPr>
              <a:t>досуговый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центр»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47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филиалами,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СМФК</a:t>
            </a:r>
            <a:r>
              <a:rPr dirty="0" sz="900" spc="21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(Зирганский,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Корнеевский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Нугушевский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СМФК);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СДК,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СК,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музея;</a:t>
            </a:r>
            <a:endParaRPr sz="900">
              <a:latin typeface="Arial"/>
              <a:cs typeface="Arial"/>
            </a:endParaRPr>
          </a:p>
          <a:p>
            <a:pPr marL="12700" marR="7620" indent="449580">
              <a:lnSpc>
                <a:spcPct val="114399"/>
              </a:lnSpc>
              <a:spcBef>
                <a:spcPts val="15"/>
              </a:spcBef>
            </a:pPr>
            <a:r>
              <a:rPr dirty="0" sz="900">
                <a:latin typeface="Arial"/>
                <a:cs typeface="Arial"/>
              </a:rPr>
              <a:t>МАУК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«Мелеузовская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централизованная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библиотечная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система»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30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библиотеками,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434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2</a:t>
            </a:r>
            <a:r>
              <a:rPr dirty="0" sz="900">
                <a:latin typeface="Arial"/>
                <a:cs typeface="Arial"/>
              </a:rPr>
              <a:t> модельные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(Зирганская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Корнеевская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библиотеки);</a:t>
            </a:r>
            <a:endParaRPr sz="9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170"/>
              </a:spcBef>
              <a:buChar char="-"/>
              <a:tabLst>
                <a:tab pos="182880" algn="l"/>
              </a:tabLst>
            </a:pP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«Детская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 искусств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№1»;</a:t>
            </a:r>
            <a:endParaRPr sz="9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155"/>
              </a:spcBef>
              <a:buChar char="-"/>
              <a:tabLst>
                <a:tab pos="182880" algn="l"/>
              </a:tabLst>
            </a:pP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«Детская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школа искусств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с.</a:t>
            </a:r>
            <a:r>
              <a:rPr dirty="0" sz="900" spc="-10">
                <a:latin typeface="Arial"/>
                <a:cs typeface="Arial"/>
              </a:rPr>
              <a:t> Зирган»;</a:t>
            </a:r>
            <a:endParaRPr sz="900">
              <a:latin typeface="Arial"/>
              <a:cs typeface="Arial"/>
            </a:endParaRPr>
          </a:p>
          <a:p>
            <a:pPr algn="just" marL="12700" marR="5080" indent="185420">
              <a:lnSpc>
                <a:spcPct val="114999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Библиотечным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обслуживанием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охвачено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39,5%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населения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Мелеузовского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(2022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40,1%).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Читательская</a:t>
            </a:r>
            <a:r>
              <a:rPr dirty="0" sz="900" spc="3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аудитория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общедоступных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библиотек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район </a:t>
            </a:r>
            <a:r>
              <a:rPr dirty="0" sz="900">
                <a:latin typeface="Arial"/>
                <a:cs typeface="Arial"/>
              </a:rPr>
              <a:t>насчитывает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31833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algn="r" marR="87630">
              <a:lnSpc>
                <a:spcPts val="940"/>
              </a:lnSpc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90319" y="9775749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7941564"/>
            <a:ext cx="733043" cy="635507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626506" y="8314690"/>
          <a:ext cx="5069840" cy="124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/>
                <a:gridCol w="1660525"/>
                <a:gridCol w="1660525"/>
              </a:tblGrid>
              <a:tr h="581660">
                <a:tc gridSpan="3">
                  <a:txBody>
                    <a:bodyPr/>
                    <a:lstStyle/>
                    <a:p>
                      <a:pPr marL="2332990" marR="186690" indent="-21386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Средняя</a:t>
                      </a:r>
                      <a:r>
                        <a:rPr dirty="0" sz="1000" spc="-2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заработная</a:t>
                      </a:r>
                      <a:r>
                        <a:rPr dirty="0" sz="1000" spc="-2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плата</a:t>
                      </a:r>
                      <a:r>
                        <a:rPr dirty="0" sz="1000" spc="-3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педагогических</a:t>
                      </a:r>
                      <a:r>
                        <a:rPr dirty="0" sz="1000" spc="-2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работников</a:t>
                      </a:r>
                      <a:r>
                        <a:rPr dirty="0" sz="1000" spc="-5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дошкольных</a:t>
                      </a:r>
                      <a:r>
                        <a:rPr dirty="0" sz="1000" spc="-45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образовательных</a:t>
                      </a:r>
                      <a:r>
                        <a:rPr dirty="0" sz="1000" spc="-6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1F4E79"/>
                          </a:solidFill>
                          <a:latin typeface="Bad Script"/>
                          <a:cs typeface="Bad Script"/>
                        </a:rPr>
                        <a:t>учреждений, рублей</a:t>
                      </a:r>
                      <a:endParaRPr sz="1000">
                        <a:latin typeface="Bad Script"/>
                        <a:cs typeface="Bad Script"/>
                      </a:endParaRPr>
                    </a:p>
                  </a:txBody>
                  <a:tcPr marL="0" marR="0" marB="0" marT="203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850" spc="-4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dirty="0" sz="850" spc="-4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850" spc="-4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136,4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192,9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749,6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953555" y="851793"/>
            <a:ext cx="6080125" cy="7284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4135" indent="4572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организовано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культурно-</a:t>
            </a:r>
            <a:r>
              <a:rPr dirty="0" sz="900">
                <a:latin typeface="Arial"/>
                <a:cs typeface="Arial"/>
              </a:rPr>
              <a:t>просветительских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мероприятий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2440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(в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2022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г.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2533).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Число </a:t>
            </a:r>
            <a:r>
              <a:rPr dirty="0" sz="900">
                <a:latin typeface="Arial"/>
                <a:cs typeface="Arial"/>
              </a:rPr>
              <a:t>посещений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мероприятий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составило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47199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(2022г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45492).</a:t>
            </a:r>
            <a:endParaRPr sz="900">
              <a:latin typeface="Arial"/>
              <a:cs typeface="Arial"/>
            </a:endParaRPr>
          </a:p>
          <a:p>
            <a:pPr algn="just" marL="12700" marR="63500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Культурно-</a:t>
            </a:r>
            <a:r>
              <a:rPr dirty="0" sz="900">
                <a:latin typeface="Arial"/>
                <a:cs typeface="Arial"/>
              </a:rPr>
              <a:t>досуговых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учреждениях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действуют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323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клубных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формирования,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участниками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которых </a:t>
            </a:r>
            <a:r>
              <a:rPr dirty="0" sz="900">
                <a:latin typeface="Arial"/>
                <a:cs typeface="Arial"/>
              </a:rPr>
              <a:t>являются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4218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человека.</a:t>
            </a:r>
            <a:r>
              <a:rPr dirty="0" sz="900" spc="2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19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коллективов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носят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звание: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«народный»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12,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участниками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которых </a:t>
            </a:r>
            <a:r>
              <a:rPr dirty="0" sz="900">
                <a:latin typeface="Arial"/>
                <a:cs typeface="Arial"/>
              </a:rPr>
              <a:t>является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257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(в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том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коллектив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званием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Заслуженный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коллектив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народного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творчества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основании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свидетельства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присвоении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звания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16.02.2017г.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№10,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приказ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о</a:t>
            </a:r>
            <a:r>
              <a:rPr dirty="0" sz="900">
                <a:latin typeface="Arial"/>
                <a:cs typeface="Arial"/>
              </a:rPr>
              <a:t> подтверждениизвания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“Заслуженный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коллектив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народного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творчества</a:t>
            </a:r>
            <a:r>
              <a:rPr dirty="0" sz="900" spc="19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Башкортостан”</a:t>
            </a:r>
            <a:r>
              <a:rPr dirty="0" sz="900" spc="190">
                <a:latin typeface="Arial"/>
                <a:cs typeface="Arial"/>
              </a:rPr>
              <a:t>  </a:t>
            </a:r>
            <a:r>
              <a:rPr dirty="0" sz="900" spc="-25">
                <a:latin typeface="Arial"/>
                <a:cs typeface="Arial"/>
              </a:rPr>
              <a:t>от </a:t>
            </a:r>
            <a:r>
              <a:rPr dirty="0" sz="900">
                <a:latin typeface="Arial"/>
                <a:cs typeface="Arial"/>
              </a:rPr>
              <a:t>21.12.2023г.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№М05-</a:t>
            </a:r>
            <a:r>
              <a:rPr dirty="0" sz="900">
                <a:latin typeface="Arial"/>
                <a:cs typeface="Arial"/>
              </a:rPr>
              <a:t>333),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«образцовый»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участниками которых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является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198</a:t>
            </a:r>
            <a:r>
              <a:rPr dirty="0" sz="900" spc="-10">
                <a:latin typeface="Arial"/>
                <a:cs typeface="Arial"/>
              </a:rPr>
              <a:t> человек.</a:t>
            </a:r>
            <a:endParaRPr sz="900">
              <a:latin typeface="Arial"/>
              <a:cs typeface="Arial"/>
            </a:endParaRPr>
          </a:p>
          <a:p>
            <a:pPr algn="just" marL="12700" marR="6350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улучшения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материально-</a:t>
            </a:r>
            <a:r>
              <a:rPr dirty="0" sz="900">
                <a:latin typeface="Arial"/>
                <a:cs typeface="Arial"/>
              </a:rPr>
              <a:t>технической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базы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ремонтные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работы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учреждений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культуры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искусства</a:t>
            </a:r>
            <a:r>
              <a:rPr dirty="0" sz="900" spc="43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денежные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средства</a:t>
            </a:r>
            <a:r>
              <a:rPr dirty="0" sz="900" spc="4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выделялись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4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</a:t>
            </a:r>
            <a:r>
              <a:rPr dirty="0" sz="900" spc="4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федерального,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республиканского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3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местного бюджетов.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dirty="0" sz="900" spc="-10" b="1">
                <a:latin typeface="Arial"/>
                <a:cs typeface="Arial"/>
              </a:rPr>
              <a:t>Культурно-</a:t>
            </a:r>
            <a:r>
              <a:rPr dirty="0" sz="900" b="1">
                <a:latin typeface="Arial"/>
                <a:cs typeface="Arial"/>
              </a:rPr>
              <a:t>досуговый</a:t>
            </a:r>
            <a:r>
              <a:rPr dirty="0" sz="900" spc="3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центр.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2700" marR="63500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проекту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«Реальные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Дела»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проведены ремонтные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работы в 7 филиалах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МБУ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«Культурно-досуговый </a:t>
            </a:r>
            <a:r>
              <a:rPr dirty="0" sz="900">
                <a:latin typeface="Arial"/>
                <a:cs typeface="Arial"/>
              </a:rPr>
              <a:t>центр» на общую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1589,00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4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текущий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филиалах</a:t>
            </a:r>
            <a:r>
              <a:rPr dirty="0" sz="900" spc="4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МБУ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«Культурно-</a:t>
            </a:r>
            <a:r>
              <a:rPr dirty="0" sz="900">
                <a:latin typeface="Arial"/>
                <a:cs typeface="Arial"/>
              </a:rPr>
              <a:t>досуговый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центр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2032,0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 algn="just" marL="12700" marR="6413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рамках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федерального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партийного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проекта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«Культура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малой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Родины»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была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проведена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работа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по </a:t>
            </a:r>
            <a:r>
              <a:rPr dirty="0" sz="900">
                <a:latin typeface="Arial"/>
                <a:cs typeface="Arial"/>
              </a:rPr>
              <a:t>укреплению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материально-</a:t>
            </a:r>
            <a:r>
              <a:rPr dirty="0" sz="900">
                <a:latin typeface="Arial"/>
                <a:cs typeface="Arial"/>
              </a:rPr>
              <a:t>технической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базы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 филиалов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МБУ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«Культурно-</a:t>
            </a:r>
            <a:r>
              <a:rPr dirty="0" sz="900">
                <a:latin typeface="Arial"/>
                <a:cs typeface="Arial"/>
              </a:rPr>
              <a:t>досуговый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центр.</a:t>
            </a:r>
            <a:endParaRPr sz="900">
              <a:latin typeface="Arial"/>
              <a:cs typeface="Arial"/>
            </a:endParaRPr>
          </a:p>
          <a:p>
            <a:pPr algn="just" marL="12700" marR="62865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Приобретена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компьютерная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техника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483,56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руб.,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музыкальная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аппаратура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2304,9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руб., </a:t>
            </a:r>
            <a:r>
              <a:rPr dirty="0" sz="900">
                <a:latin typeface="Arial"/>
                <a:cs typeface="Arial"/>
              </a:rPr>
              <a:t>сценическая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одежда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одежда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для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сцены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2408,01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руб.,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мебель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инвентарь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1542,9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руб., </a:t>
            </a:r>
            <a:r>
              <a:rPr dirty="0" sz="900">
                <a:latin typeface="Arial"/>
                <a:cs typeface="Arial"/>
              </a:rPr>
              <a:t>музыкальные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инструменты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612,9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руб.,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оргтехника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240,6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руб.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другое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оборудование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61,3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тыс. </a:t>
            </a:r>
            <a:r>
              <a:rPr dirty="0" sz="900">
                <a:latin typeface="Arial"/>
                <a:cs typeface="Arial"/>
              </a:rPr>
              <a:t>руб;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установлена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новая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АПС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клубах на сумму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1200,00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470534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МАУК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«Мелеузовская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централизованная</a:t>
            </a:r>
            <a:r>
              <a:rPr dirty="0" sz="900" b="1">
                <a:latin typeface="Arial"/>
                <a:cs typeface="Arial"/>
              </a:rPr>
              <a:t> библиотечная </a:t>
            </a:r>
            <a:r>
              <a:rPr dirty="0" sz="900" spc="-10" b="1">
                <a:latin typeface="Arial"/>
                <a:cs typeface="Arial"/>
              </a:rPr>
              <a:t>система».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Общая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сумма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1300,7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 marL="469900" marR="2197100" indent="63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Проведен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текущий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 общую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972,4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 </a:t>
            </a:r>
            <a:r>
              <a:rPr dirty="0" sz="900">
                <a:latin typeface="Arial"/>
                <a:cs typeface="Arial"/>
              </a:rPr>
              <a:t>Приобретена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компьютерная и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офисная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техника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98,8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 </a:t>
            </a:r>
            <a:r>
              <a:rPr dirty="0" sz="900">
                <a:latin typeface="Arial"/>
                <a:cs typeface="Arial"/>
              </a:rPr>
              <a:t>Приобретена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мебель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229,5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Библиотечный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фонд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пополнился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8419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экземпляров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1764,9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МАУ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ДО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«Детская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школа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искусств</a:t>
            </a:r>
            <a:r>
              <a:rPr dirty="0" sz="900" spc="1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№1».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2700" marR="63500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произведен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текущий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здании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МАУ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"ДШИ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№1"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3079,47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тыс. </a:t>
            </a:r>
            <a:r>
              <a:rPr dirty="0" sz="900">
                <a:latin typeface="Arial"/>
                <a:cs typeface="Arial"/>
              </a:rPr>
              <a:t>руб.,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том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числе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автоматическая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установка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пожарной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сигнализации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системой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оповещения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управления </a:t>
            </a:r>
            <a:r>
              <a:rPr dirty="0" sz="900">
                <a:latin typeface="Arial"/>
                <a:cs typeface="Arial"/>
              </a:rPr>
              <a:t>эвакуацией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людей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пожаре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здании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"ДШИ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№1";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санузлов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целью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создания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доступной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среды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для </a:t>
            </a:r>
            <a:r>
              <a:rPr dirty="0" sz="900">
                <a:latin typeface="Arial"/>
                <a:cs typeface="Arial"/>
              </a:rPr>
              <a:t>людей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ОВЗ.</a:t>
            </a:r>
            <a:endParaRPr sz="900">
              <a:latin typeface="Arial"/>
              <a:cs typeface="Arial"/>
            </a:endParaRPr>
          </a:p>
          <a:p>
            <a:pPr algn="just" marL="13335" marR="6350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Укрепление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материально-</a:t>
            </a:r>
            <a:r>
              <a:rPr dirty="0" sz="900">
                <a:latin typeface="Arial"/>
                <a:cs typeface="Arial"/>
              </a:rPr>
              <a:t>технической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базы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1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1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574,2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руб.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приобретена </a:t>
            </a:r>
            <a:r>
              <a:rPr dirty="0" sz="900">
                <a:latin typeface="Arial"/>
                <a:cs typeface="Arial"/>
              </a:rPr>
              <a:t>компьютерная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офисная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техника,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мебель,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методическая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литература,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сценическая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одежда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обувь.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МАУ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ДО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«Детская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школа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искусств</a:t>
            </a:r>
            <a:r>
              <a:rPr dirty="0" sz="900" spc="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с.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Зирган»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2700" marR="6350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Укрепление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материально-</a:t>
            </a:r>
            <a:r>
              <a:rPr dirty="0" sz="900">
                <a:latin typeface="Arial"/>
                <a:cs typeface="Arial"/>
              </a:rPr>
              <a:t>технической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базы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общую</a:t>
            </a:r>
            <a:r>
              <a:rPr dirty="0" sz="900" spc="1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12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695,4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руб.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3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приобретена </a:t>
            </a:r>
            <a:r>
              <a:rPr dirty="0" sz="900">
                <a:latin typeface="Arial"/>
                <a:cs typeface="Arial"/>
              </a:rPr>
              <a:t>компьютерная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офисная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техника,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мебель,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сценическая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одежда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обувь,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музыкальные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инструменты.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algn="ctr" marL="788035" marR="5080" indent="1905">
              <a:lnSpc>
                <a:spcPct val="100000"/>
              </a:lnSpc>
            </a:pP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Достижения</a:t>
            </a:r>
            <a:r>
              <a:rPr dirty="0" sz="10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показателей</a:t>
            </a:r>
            <a:r>
              <a:rPr dirty="0" sz="10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средней</a:t>
            </a:r>
            <a:r>
              <a:rPr dirty="0" sz="10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заработной</a:t>
            </a:r>
            <a:r>
              <a:rPr dirty="0" sz="10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платы</a:t>
            </a:r>
            <a:r>
              <a:rPr dirty="0" sz="10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отдельных</a:t>
            </a:r>
            <a:r>
              <a:rPr dirty="0" sz="100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категорий работников</a:t>
            </a:r>
            <a:r>
              <a:rPr dirty="0" sz="10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бюджетной</a:t>
            </a:r>
            <a:r>
              <a:rPr dirty="0" sz="10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сферы</a:t>
            </a:r>
            <a:r>
              <a:rPr dirty="0" sz="1000" spc="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по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указу</a:t>
            </a:r>
            <a:r>
              <a:rPr dirty="0" sz="10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президента</a:t>
            </a:r>
            <a:r>
              <a:rPr dirty="0" sz="10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Российской</a:t>
            </a:r>
            <a:r>
              <a:rPr dirty="0" sz="100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Федерации</a:t>
            </a:r>
            <a:r>
              <a:rPr dirty="0" sz="1000" spc="-4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от</a:t>
            </a:r>
            <a:r>
              <a:rPr dirty="0" sz="100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1F4E79"/>
                </a:solidFill>
                <a:latin typeface="Arial"/>
                <a:cs typeface="Arial"/>
              </a:rPr>
              <a:t>7</a:t>
            </a:r>
            <a:r>
              <a:rPr dirty="0" sz="1000" spc="50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мая</a:t>
            </a:r>
            <a:r>
              <a:rPr dirty="0" sz="100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2012</a:t>
            </a:r>
            <a:r>
              <a:rPr dirty="0" sz="1000" spc="-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года</a:t>
            </a:r>
            <a:r>
              <a:rPr dirty="0" sz="1000" spc="-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№597</a:t>
            </a:r>
            <a:r>
              <a:rPr dirty="0" sz="1000" spc="-4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«О</a:t>
            </a:r>
            <a:r>
              <a:rPr dirty="0" sz="10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мероприятиях</a:t>
            </a:r>
            <a:r>
              <a:rPr dirty="0" sz="1000" b="1">
                <a:solidFill>
                  <a:srgbClr val="1F4E79"/>
                </a:solidFill>
                <a:latin typeface="Arial"/>
                <a:cs typeface="Arial"/>
              </a:rPr>
              <a:t> по</a:t>
            </a:r>
            <a:r>
              <a:rPr dirty="0" sz="10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реализации</a:t>
            </a:r>
            <a:r>
              <a:rPr dirty="0" sz="1000" spc="-3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государственной</a:t>
            </a:r>
            <a:r>
              <a:rPr dirty="0" sz="1000" spc="-3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4E79"/>
                </a:solidFill>
                <a:latin typeface="Arial"/>
                <a:cs typeface="Arial"/>
              </a:rPr>
              <a:t>социальной политики»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539" y="2036965"/>
            <a:ext cx="6085330" cy="2956559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25537" y="2036965"/>
          <a:ext cx="6162040" cy="295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7490"/>
                <a:gridCol w="611504"/>
                <a:gridCol w="659764"/>
                <a:gridCol w="767714"/>
              </a:tblGrid>
              <a:tr h="21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marR="8255">
                        <a:lnSpc>
                          <a:spcPts val="118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118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18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118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588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9525" marR="546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задач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функций,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возложенных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представительный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орган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самоуправления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2032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496,5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822,5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87,7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9525" marR="876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задач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функций,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возложенных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Администрацию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решению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вопросов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значения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900,5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98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617,1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97,7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9525" marR="876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задач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функций,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возложенных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Администрацию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района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переданным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государственным полномочиям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842,5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837,0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9525" marR="736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выборов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представительный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орган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9525" marR="466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пенсии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выслугу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лет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муниципальным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служащим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муниципального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Башкортостан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государственным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полномочиям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158,5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999,9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9525" marR="806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Освещение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средствах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массовой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информации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самоуправления,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также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проходящих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образовании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032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480,0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436,7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8890" marR="6819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полномочий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управлению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объектами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муниципальной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собственности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2032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988,4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742,0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88,7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45480" y="145096"/>
            <a:ext cx="6035675" cy="178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0835" marR="880744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  <a:p>
            <a:pPr marL="721995">
              <a:lnSpc>
                <a:spcPts val="1385"/>
              </a:lnSpc>
              <a:spcBef>
                <a:spcPts val="1145"/>
              </a:spcBef>
              <a:tabLst>
                <a:tab pos="2335530" algn="l"/>
                <a:tab pos="3492500" algn="l"/>
                <a:tab pos="460311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муниципальной</a:t>
            </a:r>
            <a:endParaRPr sz="1400">
              <a:latin typeface="Arial"/>
              <a:cs typeface="Arial"/>
            </a:endParaRPr>
          </a:p>
          <a:p>
            <a:pPr marL="721995" marR="5080">
              <a:lnSpc>
                <a:spcPct val="65700"/>
              </a:lnSpc>
              <a:spcBef>
                <a:spcPts val="285"/>
              </a:spcBef>
              <a:tabLst>
                <a:tab pos="1546225" algn="l"/>
                <a:tab pos="1785620" algn="l"/>
                <a:tab pos="3350895" algn="l"/>
                <a:tab pos="549021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службы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районе</a:t>
            </a:r>
            <a:r>
              <a:rPr dirty="0" sz="1400" spc="85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 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u="heavy" sz="10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Цель</a:t>
            </a:r>
            <a:r>
              <a:rPr dirty="0" u="heavy" sz="1000" spc="-5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heavy" sz="1000" spc="-3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12700" marR="38735" indent="175260">
              <a:lnSpc>
                <a:spcPct val="100000"/>
              </a:lnSpc>
            </a:pP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1000" spc="33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совершенствование</a:t>
            </a:r>
            <a:r>
              <a:rPr dirty="0" sz="1000" spc="1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организации</a:t>
            </a:r>
            <a:r>
              <a:rPr dirty="0" sz="1000" spc="1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муниципальной</a:t>
            </a:r>
            <a:r>
              <a:rPr dirty="0" sz="1000" spc="1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службы</a:t>
            </a:r>
            <a:r>
              <a:rPr dirty="0" sz="1000" spc="1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1000" spc="1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муниципальном</a:t>
            </a:r>
            <a:r>
              <a:rPr dirty="0" sz="1000" spc="1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spc="-10" b="1" i="1">
                <a:solidFill>
                  <a:srgbClr val="003179"/>
                </a:solidFill>
                <a:latin typeface="Arial"/>
                <a:cs typeface="Arial"/>
              </a:rPr>
              <a:t>районе</a:t>
            </a:r>
            <a:r>
              <a:rPr dirty="0" sz="10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Мелеузовский</a:t>
            </a:r>
            <a:r>
              <a:rPr dirty="0" sz="1000" spc="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10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10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Башкортостан, повышение</a:t>
            </a:r>
            <a:r>
              <a:rPr dirty="0" sz="1000" spc="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эффективности</a:t>
            </a:r>
            <a:r>
              <a:rPr dirty="0" sz="10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spc="-10" b="1" i="1">
                <a:solidFill>
                  <a:srgbClr val="003179"/>
                </a:solidFill>
                <a:latin typeface="Arial"/>
                <a:cs typeface="Arial"/>
              </a:rPr>
              <a:t>исполнения муниципальными</a:t>
            </a:r>
            <a:r>
              <a:rPr dirty="0" sz="1000" spc="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spc="-10" b="1" i="1">
                <a:solidFill>
                  <a:srgbClr val="003179"/>
                </a:solidFill>
                <a:latin typeface="Arial"/>
                <a:cs typeface="Arial"/>
              </a:rPr>
              <a:t>служащими</a:t>
            </a:r>
            <a:r>
              <a:rPr dirty="0" sz="1000" b="1" i="1">
                <a:solidFill>
                  <a:srgbClr val="003179"/>
                </a:solidFill>
                <a:latin typeface="Arial"/>
                <a:cs typeface="Arial"/>
              </a:rPr>
              <a:t> своих</a:t>
            </a:r>
            <a:r>
              <a:rPr dirty="0" sz="10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000" spc="-10" b="1" i="1">
                <a:solidFill>
                  <a:srgbClr val="003179"/>
                </a:solidFill>
                <a:latin typeface="Arial"/>
                <a:cs typeface="Arial"/>
              </a:rPr>
              <a:t>должностных обязанностей.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391" y="507493"/>
            <a:ext cx="769619" cy="71780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54083" y="5000078"/>
            <a:ext cx="6109335" cy="212026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1130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  <a:spcBef>
                <a:spcPts val="585"/>
              </a:spcBef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рамках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программы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средства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направлены</a:t>
            </a:r>
            <a:r>
              <a:rPr dirty="0" sz="900" spc="1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обеспечение</a:t>
            </a:r>
            <a:r>
              <a:rPr dirty="0" sz="900" spc="1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деятельности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органов</a:t>
            </a:r>
            <a:r>
              <a:rPr dirty="0" sz="900" spc="175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местного </a:t>
            </a:r>
            <a:r>
              <a:rPr dirty="0" sz="900">
                <a:latin typeface="Arial"/>
                <a:cs typeface="Arial"/>
              </a:rPr>
              <a:t>самоуправления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реализацию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функций,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связанных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общегосударственным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управлением, </a:t>
            </a:r>
            <a:r>
              <a:rPr dirty="0" sz="900">
                <a:latin typeface="Arial"/>
                <a:cs typeface="Arial"/>
              </a:rPr>
              <a:t>составлением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изменением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списков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присяжные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заседатели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судов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общей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юрисдикции,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организацией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проведением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выборов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представительные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органы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;</a:t>
            </a:r>
            <a:endParaRPr sz="900">
              <a:latin typeface="Arial"/>
              <a:cs typeface="Arial"/>
            </a:endParaRPr>
          </a:p>
          <a:p>
            <a:pPr algn="just" marL="12700" marR="571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выплату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доплаты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пенсии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выслугу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лет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гражданам,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ушедшим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пенсию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муниципальной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службы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за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получили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51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человек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 всего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она составила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2 999,9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 </a:t>
            </a:r>
            <a:r>
              <a:rPr dirty="0" sz="900" spc="-10">
                <a:latin typeface="Arial"/>
                <a:cs typeface="Arial"/>
              </a:rPr>
              <a:t>руб.;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содержание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обслуживание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имущества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казны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РБ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2023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сумме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579,5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рублей.,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что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112,4%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больше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чем 2022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(5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852,4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тыс.</a:t>
            </a:r>
            <a:r>
              <a:rPr dirty="0" sz="900" spc="-10">
                <a:latin typeface="Arial"/>
                <a:cs typeface="Arial"/>
              </a:rPr>
              <a:t> руб.);</a:t>
            </a:r>
            <a:endParaRPr sz="9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производство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трансляцию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социально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значимых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телевизионных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передач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сумме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200,0</a:t>
            </a:r>
            <a:r>
              <a:rPr dirty="0" sz="900" spc="-20">
                <a:latin typeface="Arial"/>
                <a:cs typeface="Arial"/>
              </a:rPr>
              <a:t> тыс.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рублей;</a:t>
            </a:r>
            <a:endParaRPr sz="900">
              <a:latin typeface="Arial"/>
              <a:cs typeface="Arial"/>
            </a:endParaRPr>
          </a:p>
          <a:p>
            <a:pPr marL="12700" marR="4254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публикацию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нормативных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правовых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актов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236,7 </a:t>
            </a:r>
            <a:r>
              <a:rPr dirty="0" sz="900">
                <a:latin typeface="Arial"/>
                <a:cs typeface="Arial"/>
              </a:rPr>
              <a:t>тыс. </a:t>
            </a:r>
            <a:r>
              <a:rPr dirty="0" sz="900" spc="-10">
                <a:latin typeface="Arial"/>
                <a:cs typeface="Arial"/>
              </a:rPr>
              <a:t>рублей.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3939" y="8274515"/>
            <a:ext cx="6339840" cy="170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39700" marR="106680" indent="322580">
              <a:lnSpc>
                <a:spcPct val="100000"/>
              </a:lnSpc>
              <a:buChar char="-"/>
              <a:tabLst>
                <a:tab pos="462280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создать</a:t>
            </a:r>
            <a:r>
              <a:rPr dirty="0" sz="900" spc="4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условия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обеспечения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устойчивого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роста</a:t>
            </a:r>
            <a:r>
              <a:rPr dirty="0" sz="900" spc="48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ввода</a:t>
            </a:r>
            <a:r>
              <a:rPr dirty="0" sz="900" spc="48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объектов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жилья</a:t>
            </a:r>
            <a:r>
              <a:rPr dirty="0" sz="900" spc="47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4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уровня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обеспеченности</a:t>
            </a:r>
            <a:r>
              <a:rPr dirty="0" sz="900" spc="-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жилыми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помещениями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до 18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</a:t>
            </a:r>
            <a:r>
              <a:rPr dirty="0" baseline="27777" sz="900" b="1" i="1">
                <a:solidFill>
                  <a:srgbClr val="003179"/>
                </a:solidFill>
                <a:latin typeface="Arial"/>
                <a:cs typeface="Arial"/>
              </a:rPr>
              <a:t>2</a:t>
            </a:r>
            <a:r>
              <a:rPr dirty="0" baseline="27777" sz="900" spc="10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1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проживающего;</a:t>
            </a:r>
            <a:endParaRPr sz="900">
              <a:latin typeface="Arial"/>
              <a:cs typeface="Arial"/>
            </a:endParaRPr>
          </a:p>
          <a:p>
            <a:pPr marL="334645" indent="-100965">
              <a:lnSpc>
                <a:spcPct val="100000"/>
              </a:lnSpc>
              <a:buChar char="-"/>
              <a:tabLst>
                <a:tab pos="334645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создать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благоприятные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комфортные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условия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проживания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населения;</a:t>
            </a:r>
            <a:endParaRPr sz="900">
              <a:latin typeface="Arial"/>
              <a:cs typeface="Arial"/>
            </a:endParaRPr>
          </a:p>
          <a:p>
            <a:pPr marL="139700" marR="106680" indent="203200">
              <a:lnSpc>
                <a:spcPct val="100000"/>
              </a:lnSpc>
              <a:buChar char="-"/>
              <a:tabLst>
                <a:tab pos="342900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гарантированность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поставок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коммунальных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ресурсов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при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минимальных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показателях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потерь;</a:t>
            </a:r>
            <a:endParaRPr sz="900">
              <a:latin typeface="Arial"/>
              <a:cs typeface="Arial"/>
            </a:endParaRPr>
          </a:p>
          <a:p>
            <a:pPr marL="139065" marR="104775" indent="245745">
              <a:lnSpc>
                <a:spcPct val="100000"/>
              </a:lnSpc>
              <a:buChar char="-"/>
              <a:tabLst>
                <a:tab pos="384810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финансовая</a:t>
            </a:r>
            <a:r>
              <a:rPr dirty="0" sz="900" spc="17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поддержка</a:t>
            </a:r>
            <a:r>
              <a:rPr dirty="0" sz="900" spc="18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граждан,</a:t>
            </a:r>
            <a:r>
              <a:rPr dirty="0" sz="900" spc="18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перед</a:t>
            </a:r>
            <a:r>
              <a:rPr dirty="0" sz="900" spc="17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которыми</a:t>
            </a:r>
            <a:r>
              <a:rPr dirty="0" sz="900" spc="17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государство</a:t>
            </a:r>
            <a:r>
              <a:rPr dirty="0" sz="900" spc="17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имеет</a:t>
            </a:r>
            <a:r>
              <a:rPr dirty="0" sz="900" spc="18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обязательства</a:t>
            </a:r>
            <a:r>
              <a:rPr dirty="0" sz="900" spc="18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 соответствии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законодательством;</a:t>
            </a:r>
            <a:endParaRPr sz="900">
              <a:latin typeface="Arial"/>
              <a:cs typeface="Arial"/>
            </a:endParaRPr>
          </a:p>
          <a:p>
            <a:pPr marL="139065" marR="106680" indent="228600">
              <a:lnSpc>
                <a:spcPct val="100000"/>
              </a:lnSpc>
              <a:buChar char="-"/>
              <a:tabLst>
                <a:tab pos="367665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осуществление</a:t>
            </a:r>
            <a:r>
              <a:rPr dirty="0" sz="900" spc="2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эффективной</a:t>
            </a:r>
            <a:r>
              <a:rPr dirty="0" sz="900" spc="22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градостроительной</a:t>
            </a:r>
            <a:r>
              <a:rPr dirty="0" sz="900" spc="2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деятельности</a:t>
            </a:r>
            <a:r>
              <a:rPr dirty="0" sz="900" spc="2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22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территории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Ме5леузовский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Башкортостан;</a:t>
            </a:r>
            <a:endParaRPr sz="900">
              <a:latin typeface="Arial"/>
              <a:cs typeface="Arial"/>
            </a:endParaRPr>
          </a:p>
          <a:p>
            <a:pPr marL="334645" indent="-100965">
              <a:lnSpc>
                <a:spcPct val="100000"/>
              </a:lnSpc>
              <a:buChar char="-"/>
              <a:tabLst>
                <a:tab pos="334645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реализация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региональных</a:t>
            </a:r>
            <a:r>
              <a:rPr dirty="0" sz="900" spc="-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проектов.</a:t>
            </a:r>
            <a:endParaRPr sz="900">
              <a:latin typeface="Arial"/>
              <a:cs typeface="Arial"/>
            </a:endParaRPr>
          </a:p>
          <a:p>
            <a:pPr algn="r" marR="401320">
              <a:lnSpc>
                <a:spcPct val="100000"/>
              </a:lnSpc>
              <a:spcBef>
                <a:spcPts val="190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97455" y="7239091"/>
            <a:ext cx="53644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28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28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«Развитие</a:t>
            </a:r>
            <a:r>
              <a:rPr dirty="0" sz="1400" spc="3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системы</a:t>
            </a:r>
            <a:r>
              <a:rPr dirty="0" sz="1400" spc="2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жилищно-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97277" y="7377814"/>
            <a:ext cx="536575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  <a:tabLst>
                <a:tab pos="1632585" algn="l"/>
                <a:tab pos="2818130" algn="l"/>
                <a:tab pos="437578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коммунального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хозяйства,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строительного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комплекса,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65700"/>
              </a:lnSpc>
              <a:spcBef>
                <a:spcPts val="290"/>
              </a:spcBef>
              <a:tabLst>
                <a:tab pos="1729739" algn="l"/>
                <a:tab pos="2036445" algn="l"/>
                <a:tab pos="3034665" algn="l"/>
                <a:tab pos="472313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землеустройства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экологии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района 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588" y="7356347"/>
            <a:ext cx="729995" cy="6629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765" y="641540"/>
            <a:ext cx="6281928" cy="2257043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63765" y="641540"/>
          <a:ext cx="6358255" cy="2252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885"/>
                <a:gridCol w="635000"/>
                <a:gridCol w="697864"/>
                <a:gridCol w="790575"/>
              </a:tblGrid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 marL="190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96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6032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8890" marR="2705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сфере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проектирования,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строительства,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приобретение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объектов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коммунальной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инфраструктуры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592,5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073,8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70,7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8890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коммунального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хозяйства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893,4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522,6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89,4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FFFFF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8890" marR="7073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степени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благоустройства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территорий</a:t>
                      </a:r>
                      <a:r>
                        <a:rPr dirty="0" sz="9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населенных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пунктов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муниципального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РБ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636,1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704,5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98,8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8890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Модернизация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жилищно-коммунального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хозяйства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540,9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540,9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8890" marR="2032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жилыми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помещениями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граждан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Федерации,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перед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которыми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государство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имеет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обязательства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законодательством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361,3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339,1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8890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работ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землеустройству,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градостроительству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архитектуре.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756,6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1040"/>
                        </a:lnSpc>
                        <a:spcBef>
                          <a:spcPts val="47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FFFFFF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8890" marR="11048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решению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вопросов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значения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сфере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жилищно-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коммунального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хозяйства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победителя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республиканского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конкурса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«Трезвое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село»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ts val="1040"/>
                        </a:lnSpc>
                        <a:spcBef>
                          <a:spcPts val="7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ts val="1040"/>
                        </a:lnSpc>
                        <a:spcBef>
                          <a:spcPts val="7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500,0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ts val="1040"/>
                        </a:lnSpc>
                        <a:spcBef>
                          <a:spcPts val="7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821607" y="2905137"/>
            <a:ext cx="6233160" cy="29667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55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8255" indent="457200">
              <a:lnSpc>
                <a:spcPct val="100000"/>
              </a:lnSpc>
              <a:spcBef>
                <a:spcPts val="260"/>
              </a:spcBef>
            </a:pPr>
            <a:r>
              <a:rPr dirty="0" sz="900" spc="-10">
                <a:latin typeface="Arial"/>
                <a:cs typeface="Arial"/>
              </a:rPr>
              <a:t>Жилищно-</a:t>
            </a:r>
            <a:r>
              <a:rPr dirty="0" sz="900">
                <a:latin typeface="Arial"/>
                <a:cs typeface="Arial"/>
              </a:rPr>
              <a:t>коммунальное хозяйство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является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особой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сферой экономики,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которой зависит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уровень </a:t>
            </a:r>
            <a:r>
              <a:rPr dirty="0" sz="900" spc="-10">
                <a:latin typeface="Arial"/>
                <a:cs typeface="Arial"/>
              </a:rPr>
              <a:t>жизни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благополучие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большинства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населения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района.</a:t>
            </a:r>
            <a:endParaRPr sz="900">
              <a:latin typeface="Arial"/>
              <a:cs typeface="Arial"/>
            </a:endParaRPr>
          </a:p>
          <a:p>
            <a:pPr algn="just" marL="12700" marR="6985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Ежегодно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основной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задачей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для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всех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коммунальных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служб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является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подготовка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установленные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сроки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к</a:t>
            </a:r>
            <a:r>
              <a:rPr dirty="0" sz="900">
                <a:latin typeface="Arial"/>
                <a:cs typeface="Arial"/>
              </a:rPr>
              <a:t> отопительному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сезону.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Всего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подготовку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объектов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коммунального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хозяйства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отопительному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сезону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2023-</a:t>
            </a:r>
            <a:r>
              <a:rPr dirty="0" sz="900">
                <a:latin typeface="Arial"/>
                <a:cs typeface="Arial"/>
              </a:rPr>
              <a:t>2024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было </a:t>
            </a:r>
            <a:r>
              <a:rPr dirty="0" sz="900">
                <a:latin typeface="Arial"/>
                <a:cs typeface="Arial"/>
              </a:rPr>
              <a:t>выделено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121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рублей.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Данный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средства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были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направлены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замену</a:t>
            </a:r>
            <a:r>
              <a:rPr dirty="0" sz="900" spc="3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сетей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водоснабжения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(1,3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км), </a:t>
            </a:r>
            <a:r>
              <a:rPr dirty="0" sz="900">
                <a:latin typeface="Arial"/>
                <a:cs typeface="Arial"/>
              </a:rPr>
              <a:t>водоотведения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(0,488км),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капитальный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воздушных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линий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электропередач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(13,2км),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диагностирование </a:t>
            </a:r>
            <a:r>
              <a:rPr dirty="0" sz="900">
                <a:latin typeface="Arial"/>
                <a:cs typeface="Arial"/>
              </a:rPr>
              <a:t>газопроводов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(20,46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км),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приборное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обследование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газопроводов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(284,06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км),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также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строительство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газопровода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в</a:t>
            </a:r>
            <a:r>
              <a:rPr dirty="0" sz="900">
                <a:latin typeface="Arial"/>
                <a:cs typeface="Arial"/>
              </a:rPr>
              <a:t> д.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Кизрай</a:t>
            </a:r>
            <a:r>
              <a:rPr dirty="0" sz="900" spc="-10">
                <a:latin typeface="Arial"/>
                <a:cs typeface="Arial"/>
              </a:rPr>
              <a:t> (0,5км).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Также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республиканского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(с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местным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софинансированием)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была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выделена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субсидия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размере </a:t>
            </a:r>
            <a:r>
              <a:rPr dirty="0" sz="900">
                <a:latin typeface="Arial"/>
                <a:cs typeface="Arial"/>
              </a:rPr>
              <a:t>19 540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936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текущий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водоснабжения,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водоотведения, тепловых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сетей: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АО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«Мелеузовские </a:t>
            </a:r>
            <a:r>
              <a:rPr dirty="0" sz="900">
                <a:latin typeface="Arial"/>
                <a:cs typeface="Arial"/>
              </a:rPr>
              <a:t>тепловые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сети»-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15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367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066,0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ООО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«Водоканал»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173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870,0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рублей–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работы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выполнены,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средства освоены.</a:t>
            </a:r>
            <a:endParaRPr sz="9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для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предприятий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ЖКХ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счет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средств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республиканского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лизингу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приобретено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 algn="just" marL="1333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ед.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коммунальной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техники.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3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рамках</a:t>
            </a:r>
            <a:r>
              <a:rPr dirty="0" sz="900" spc="3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оказания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</a:t>
            </a:r>
            <a:r>
              <a:rPr dirty="0" sz="900" spc="3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отделом</a:t>
            </a:r>
            <a:r>
              <a:rPr dirty="0" sz="900" spc="3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архитектуры</a:t>
            </a:r>
            <a:r>
              <a:rPr dirty="0" sz="900" spc="3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градостроительства </a:t>
            </a:r>
            <a:r>
              <a:rPr dirty="0" sz="900">
                <a:latin typeface="Arial"/>
                <a:cs typeface="Arial"/>
              </a:rPr>
              <a:t>подготовлено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выдано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149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градостроительных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планов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земельных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участков,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рассмотрены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заявления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выданы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61 </a:t>
            </a:r>
            <a:r>
              <a:rPr dirty="0" sz="900">
                <a:latin typeface="Arial"/>
                <a:cs typeface="Arial"/>
              </a:rPr>
              <a:t>разрешение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строительство.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Выдано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307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уведомлений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начале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строительства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11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уведомления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окончании </a:t>
            </a:r>
            <a:r>
              <a:rPr dirty="0" sz="900">
                <a:latin typeface="Arial"/>
                <a:cs typeface="Arial"/>
              </a:rPr>
              <a:t>строительства.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Всего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оказано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330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 </a:t>
            </a:r>
            <a:r>
              <a:rPr dirty="0" sz="900" spc="-10">
                <a:latin typeface="Arial"/>
                <a:cs typeface="Arial"/>
              </a:rPr>
              <a:t>услуг.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633" y="6983463"/>
            <a:ext cx="6249923" cy="1429511"/>
          </a:xfrm>
          <a:prstGeom prst="rect">
            <a:avLst/>
          </a:prstGeom>
        </p:spPr>
      </p:pic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63765" y="6983463"/>
          <a:ext cx="6358255" cy="142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635"/>
                <a:gridCol w="602614"/>
                <a:gridCol w="628650"/>
                <a:gridCol w="861060"/>
              </a:tblGrid>
              <a:tr h="181610">
                <a:tc gridSpan="4">
                  <a:txBody>
                    <a:bodyPr/>
                    <a:lstStyle/>
                    <a:p>
                      <a:pPr algn="r" marR="8096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0355">
                <a:tc>
                  <a:txBody>
                    <a:bodyPr/>
                    <a:lstStyle/>
                    <a:p>
                      <a:pPr algn="ctr" marL="8890">
                        <a:lnSpc>
                          <a:spcPts val="110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10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10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10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1079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27305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ремонта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дорог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значения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127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362,9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121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722,9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95,6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E9E6EF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27305" marR="571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местных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инициатив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содержанию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ремонту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дорог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местного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значения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РБ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ts val="1040"/>
                        </a:lnSpc>
                        <a:spcBef>
                          <a:spcPts val="73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995,5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39700">
                        <a:lnSpc>
                          <a:spcPts val="1040"/>
                        </a:lnSpc>
                        <a:spcBef>
                          <a:spcPts val="73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615,9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ts val="1040"/>
                        </a:lnSpc>
                        <a:spcBef>
                          <a:spcPts val="73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92,4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27305" marR="2470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осуществление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перевозок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пассажиров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багажа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автомобильным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транспортом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муниципальным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маршрутам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МР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Мелеузовский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район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РБ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10489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296,5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788" y="5862827"/>
            <a:ext cx="624839" cy="5562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636144" y="5911185"/>
            <a:ext cx="5420995" cy="518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85"/>
              </a:lnSpc>
              <a:spcBef>
                <a:spcPts val="105"/>
              </a:spcBef>
              <a:tabLst>
                <a:tab pos="1685925" algn="l"/>
                <a:tab pos="2901950" algn="l"/>
                <a:tab pos="4144010" algn="l"/>
                <a:tab pos="529780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«Дорожное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хозяйство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65700"/>
              </a:lnSpc>
              <a:spcBef>
                <a:spcPts val="280"/>
              </a:spcBef>
              <a:tabLst>
                <a:tab pos="1492250" algn="l"/>
                <a:tab pos="3030220" algn="l"/>
                <a:tab pos="477647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транспортное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обслуживание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района 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1128" y="6482285"/>
            <a:ext cx="58667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 indent="126364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развитие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стабильное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функционирование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дорожно-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транспортного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комплекса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территории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Мелеузовский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0570" y="8370721"/>
            <a:ext cx="6156960" cy="181419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90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5080" indent="456565">
              <a:lnSpc>
                <a:spcPct val="100000"/>
              </a:lnSpc>
              <a:spcBef>
                <a:spcPts val="565"/>
              </a:spcBef>
            </a:pPr>
            <a:r>
              <a:rPr dirty="0" sz="900">
                <a:latin typeface="Arial"/>
                <a:cs typeface="Arial"/>
              </a:rPr>
              <a:t>Транспортная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система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1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7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7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Башкортостан </a:t>
            </a:r>
            <a:r>
              <a:rPr dirty="0" sz="900">
                <a:latin typeface="Arial"/>
                <a:cs typeface="Arial"/>
              </a:rPr>
              <a:t>обусловлена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наличием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автомобильных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дорог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регионального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местного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значения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сооружений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них.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Общая </a:t>
            </a:r>
            <a:r>
              <a:rPr dirty="0" sz="900">
                <a:latin typeface="Arial"/>
                <a:cs typeface="Arial"/>
              </a:rPr>
              <a:t>протяженность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автомобильных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дорог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общего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пользования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местного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значения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745,02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км.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составе </a:t>
            </a:r>
            <a:r>
              <a:rPr dirty="0" sz="900">
                <a:latin typeface="Arial"/>
                <a:cs typeface="Arial"/>
              </a:rPr>
              <a:t>данных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дорог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насчитывается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21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мостовое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сооружение,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119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автобусных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остановок,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линий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освещения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161,3</a:t>
            </a:r>
            <a:r>
              <a:rPr dirty="0" sz="900" spc="-25">
                <a:latin typeface="Arial"/>
                <a:cs typeface="Arial"/>
              </a:rPr>
              <a:t> км.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целях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обеспечения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безопасности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дорожного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движения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текущем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установлено: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85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дорожных </a:t>
            </a:r>
            <a:r>
              <a:rPr dirty="0" sz="900">
                <a:latin typeface="Arial"/>
                <a:cs typeface="Arial"/>
              </a:rPr>
              <a:t>знаков;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 светофор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 пешеходном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переходе; 249 метров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пешеходных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ограждений, нанесена дорожная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разметка </a:t>
            </a:r>
            <a:r>
              <a:rPr dirty="0" sz="900">
                <a:latin typeface="Arial"/>
                <a:cs typeface="Arial"/>
              </a:rPr>
              <a:t>протяженностью 20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км,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устройство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искусственных неровностей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штук,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устройство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искусственного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освещения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3,2 </a:t>
            </a:r>
            <a:r>
              <a:rPr dirty="0" sz="900">
                <a:latin typeface="Arial"/>
                <a:cs typeface="Arial"/>
              </a:rPr>
              <a:t>км,</a:t>
            </a:r>
            <a:r>
              <a:rPr dirty="0" sz="900" spc="2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выделено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субсидии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Республики Башкортостан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ремонт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 содержание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автомобильных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дорог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на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Мелеузовского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 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65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698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млн.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руб.</a:t>
            </a:r>
            <a:endParaRPr sz="900">
              <a:latin typeface="Arial"/>
              <a:cs typeface="Arial"/>
            </a:endParaRPr>
          </a:p>
          <a:p>
            <a:pPr algn="r" marR="48260">
              <a:lnSpc>
                <a:spcPts val="885"/>
              </a:lnSpc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13679" y="9933958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10" y="2076665"/>
            <a:ext cx="6313928" cy="1488948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44207" y="2076665"/>
          <a:ext cx="6390640" cy="1487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325"/>
                <a:gridCol w="567689"/>
                <a:gridCol w="701039"/>
                <a:gridCol w="794385"/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algn="ctr" marR="59055">
                        <a:lnSpc>
                          <a:spcPts val="110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ts val="110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10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ts val="110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905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9525" marR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dirty="0" sz="9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вызова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экстренных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оперативных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служб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единому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номеру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112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R="5905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985,0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819,2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96,7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525" marR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населения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территорий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чрезвычайных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ситуаций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природного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техногенного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характера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мунмципального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Башкортостан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905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370,0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370,0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27,0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9525" marR="71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 по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содержанию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видеонаблюдения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"Безопасный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город"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R="5905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224,0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992,4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92,8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1560067" y="575535"/>
            <a:ext cx="55187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2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2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«Снижение</a:t>
            </a:r>
            <a:r>
              <a:rPr dirty="0" sz="1400" spc="2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рисков</a:t>
            </a:r>
            <a:r>
              <a:rPr dirty="0" sz="1400" spc="2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spc="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смягчение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11" y="714259"/>
            <a:ext cx="6119495" cy="1265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4045">
              <a:lnSpc>
                <a:spcPts val="1390"/>
              </a:lnSpc>
              <a:spcBef>
                <a:spcPts val="100"/>
              </a:spcBef>
              <a:tabLst>
                <a:tab pos="2005330" algn="l"/>
                <a:tab pos="3582670" algn="l"/>
                <a:tab pos="4700905" algn="l"/>
                <a:tab pos="599503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последствий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чрезвычайных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ситуаций,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природного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614045" marR="5080">
              <a:lnSpc>
                <a:spcPct val="65700"/>
              </a:lnSpc>
              <a:spcBef>
                <a:spcPts val="290"/>
              </a:spcBef>
              <a:tabLst>
                <a:tab pos="2102485" algn="l"/>
                <a:tab pos="3302000" algn="l"/>
                <a:tab pos="3724275" algn="l"/>
                <a:tab pos="547687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техногенного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характера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районе 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12700" indent="227329">
              <a:lnSpc>
                <a:spcPct val="100000"/>
              </a:lnSpc>
              <a:buChar char="-"/>
              <a:tabLst>
                <a:tab pos="240029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последовательное</a:t>
            </a:r>
            <a:r>
              <a:rPr dirty="0" sz="900" spc="-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снижение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рисков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чрезвычайных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ситуаций,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повышение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безопасности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населения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района;</a:t>
            </a:r>
            <a:endParaRPr sz="900">
              <a:latin typeface="Arial"/>
              <a:cs typeface="Arial"/>
            </a:endParaRPr>
          </a:p>
          <a:p>
            <a:pPr marL="12700" marR="531495" indent="227329">
              <a:lnSpc>
                <a:spcPct val="100000"/>
              </a:lnSpc>
              <a:buChar char="-"/>
              <a:tabLst>
                <a:tab pos="240029" algn="l"/>
              </a:tabLst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обеспечение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необходимых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условий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безопасности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жизнедеятельности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устойчивого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социально-экономического</a:t>
            </a:r>
            <a:r>
              <a:rPr dirty="0" sz="900" spc="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развития</a:t>
            </a:r>
            <a:r>
              <a:rPr dirty="0" sz="900" spc="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10">
                <a:solidFill>
                  <a:srgbClr val="00317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03" y="678180"/>
            <a:ext cx="464819" cy="4800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48852" y="3581518"/>
            <a:ext cx="6165850" cy="1843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42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marL="12700" marR="5080" indent="160020">
              <a:lnSpc>
                <a:spcPct val="100000"/>
              </a:lnSpc>
              <a:spcBef>
                <a:spcPts val="185"/>
              </a:spcBef>
            </a:pPr>
            <a:r>
              <a:rPr dirty="0" sz="900">
                <a:latin typeface="Arial"/>
                <a:cs typeface="Arial"/>
              </a:rPr>
              <a:t>Данная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программа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включает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расходы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4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защиту</a:t>
            </a:r>
            <a:r>
              <a:rPr dirty="0" sz="900" spc="4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населения</a:t>
            </a:r>
            <a:r>
              <a:rPr dirty="0" sz="900" spc="4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4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3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</a:t>
            </a:r>
            <a:r>
              <a:rPr dirty="0" sz="900" spc="3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чрезвычайных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ситуаций </a:t>
            </a:r>
            <a:r>
              <a:rPr dirty="0" sz="900">
                <a:latin typeface="Arial"/>
                <a:cs typeface="Arial"/>
              </a:rPr>
              <a:t>природного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техногенного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характера.</a:t>
            </a:r>
            <a:endParaRPr sz="900">
              <a:latin typeface="Arial"/>
              <a:cs typeface="Arial"/>
            </a:endParaRPr>
          </a:p>
          <a:p>
            <a:pPr marL="12700" marR="5715" indent="457200">
              <a:lnSpc>
                <a:spcPct val="100000"/>
              </a:lnSpc>
              <a:tabLst>
                <a:tab pos="751205" algn="l"/>
                <a:tab pos="1501140" algn="l"/>
                <a:tab pos="2511425" algn="l"/>
                <a:tab pos="3029585" algn="l"/>
                <a:tab pos="3924300" algn="l"/>
                <a:tab pos="4377055" algn="l"/>
                <a:tab pos="4570730" algn="l"/>
                <a:tab pos="4960620" algn="l"/>
                <a:tab pos="5330825" algn="l"/>
              </a:tabLst>
            </a:pPr>
            <a:r>
              <a:rPr dirty="0" sz="900" spc="-25">
                <a:latin typeface="Arial"/>
                <a:cs typeface="Arial"/>
              </a:rPr>
              <a:t>На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территории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муниципального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района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Мелеузовский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район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50">
                <a:latin typeface="Arial"/>
                <a:cs typeface="Arial"/>
              </a:rPr>
              <a:t>с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20">
                <a:latin typeface="Arial"/>
                <a:cs typeface="Arial"/>
              </a:rPr>
              <a:t>2018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20">
                <a:latin typeface="Arial"/>
                <a:cs typeface="Arial"/>
              </a:rPr>
              <a:t>года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sz="900" spc="-10">
                <a:latin typeface="Arial"/>
                <a:cs typeface="Arial"/>
              </a:rPr>
              <a:t>функционирует </a:t>
            </a:r>
            <a:r>
              <a:rPr dirty="0" sz="900">
                <a:latin typeface="Arial"/>
                <a:cs typeface="Arial"/>
              </a:rPr>
              <a:t>правоохранительный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сегмент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АПК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«Безопасный город»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видеонаблюдения,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видео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поток выведен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МКУ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«ЕДДС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МР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РБ»,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ОМВД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Мелеузовскому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району,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также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обеспечен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мобильный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доступ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для </a:t>
            </a:r>
            <a:r>
              <a:rPr dirty="0" sz="900">
                <a:latin typeface="Arial"/>
                <a:cs typeface="Arial"/>
              </a:rPr>
              <a:t>должностных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лиц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муниципальных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федеральных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органов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исполнительной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власти.</a:t>
            </a:r>
            <a:endParaRPr sz="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сегодняшний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день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общее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количество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установленных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камер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Мелеузовскому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району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составляет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latin typeface="Arial"/>
                <a:cs typeface="Arial"/>
              </a:rPr>
              <a:t>95.</a:t>
            </a:r>
            <a:endParaRPr sz="9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Из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местного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бюджета муниципального Мелеузовский район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дополнительно было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выделено в 2023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2</a:t>
            </a:r>
            <a:r>
              <a:rPr dirty="0" sz="900">
                <a:latin typeface="Arial"/>
                <a:cs typeface="Arial"/>
              </a:rPr>
              <a:t> миллиона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221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тысяча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128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рублей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монтаж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сегмента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АПК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«Безопасный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город»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системы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видеонаблюдения, </a:t>
            </a:r>
            <a:r>
              <a:rPr dirty="0" sz="900">
                <a:latin typeface="Arial"/>
                <a:cs typeface="Arial"/>
              </a:rPr>
              <a:t>установлено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14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камер</a:t>
            </a:r>
            <a:r>
              <a:rPr dirty="0" sz="900" spc="-10">
                <a:latin typeface="Arial"/>
                <a:cs typeface="Arial"/>
              </a:rPr>
              <a:t> видеонаблюдения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957" y="6561099"/>
            <a:ext cx="6085331" cy="1042415"/>
          </a:xfrm>
          <a:prstGeom prst="rect">
            <a:avLst/>
          </a:prstGeom>
        </p:spPr>
      </p:pic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902957" y="6561099"/>
          <a:ext cx="6162040" cy="104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804"/>
                <a:gridCol w="617854"/>
                <a:gridCol w="586739"/>
                <a:gridCol w="855344"/>
              </a:tblGrid>
              <a:tr h="175895">
                <a:tc gridSpan="4">
                  <a:txBody>
                    <a:bodyPr/>
                    <a:lstStyle/>
                    <a:p>
                      <a:pPr algn="r" marR="78105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815">
                <a:tc>
                  <a:txBody>
                    <a:bodyPr/>
                    <a:lstStyle/>
                    <a:p>
                      <a:pPr algn="ctr" marL="381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2286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 marR="1320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межведомственных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профилактических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выявлению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пресечению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преступлений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871,4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863,7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99,8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 marR="448309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профилактике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правонарушений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преступлений,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связанных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незаконным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оборотом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наркотиков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220,0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220,0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1384227" y="5456490"/>
            <a:ext cx="5603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9095" algn="l"/>
                <a:tab pos="2827020" algn="l"/>
                <a:tab pos="430212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«Обеспечение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общественной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21621" y="5595213"/>
            <a:ext cx="6070600" cy="88582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474345" marR="8255">
              <a:lnSpc>
                <a:spcPct val="65700"/>
              </a:lnSpc>
              <a:spcBef>
                <a:spcPts val="68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безопасности</a:t>
            </a:r>
            <a:r>
              <a:rPr dirty="0" sz="1400" spc="1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spc="1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spc="1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spc="1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1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 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20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обеспечить</a:t>
            </a:r>
            <a:r>
              <a:rPr dirty="0" sz="900" spc="2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комплексную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безопасность</a:t>
            </a:r>
            <a:r>
              <a:rPr dirty="0" sz="900" spc="2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населения</a:t>
            </a:r>
            <a:r>
              <a:rPr dirty="0" sz="900" spc="2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объектов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социальной</a:t>
            </a:r>
            <a:r>
              <a:rPr dirty="0" sz="900" spc="2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инфраструктуры</a:t>
            </a:r>
            <a:r>
              <a:rPr dirty="0" sz="900" spc="2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территории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Мелеузовский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8868" y="5497067"/>
            <a:ext cx="498347" cy="467867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23840" y="7572219"/>
            <a:ext cx="6205220" cy="232219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76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5080" indent="185420">
              <a:lnSpc>
                <a:spcPct val="100000"/>
              </a:lnSpc>
              <a:spcBef>
                <a:spcPts val="380"/>
              </a:spcBef>
            </a:pPr>
            <a:r>
              <a:rPr dirty="0" sz="900">
                <a:latin typeface="Arial"/>
                <a:cs typeface="Arial"/>
              </a:rPr>
              <a:t>Основными</a:t>
            </a:r>
            <a:r>
              <a:rPr dirty="0" sz="900" spc="3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направлениями</a:t>
            </a:r>
            <a:r>
              <a:rPr dirty="0" sz="900" spc="3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развития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общественной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безопасности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3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Мелеузовский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являются: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профилактика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правонарушений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14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борьба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150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преступностью; </a:t>
            </a:r>
            <a:r>
              <a:rPr dirty="0" sz="900">
                <a:latin typeface="Arial"/>
                <a:cs typeface="Arial"/>
              </a:rPr>
              <a:t>профилактика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терроризма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экстремизма;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противодействие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злоупотреблению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наркотиками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их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незаконному обороту.</a:t>
            </a:r>
            <a:endParaRPr sz="900">
              <a:latin typeface="Arial"/>
              <a:cs typeface="Arial"/>
            </a:endParaRPr>
          </a:p>
          <a:p>
            <a:pPr algn="just" marL="12700" marR="5715" indent="18542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Во</a:t>
            </a:r>
            <a:r>
              <a:rPr dirty="0" sz="900" spc="4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исполнение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мероприятий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муниципальной</a:t>
            </a:r>
            <a:r>
              <a:rPr dirty="0" sz="900" spc="4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программы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«Обеспечение</a:t>
            </a:r>
            <a:r>
              <a:rPr dirty="0" sz="900" spc="45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общественной</a:t>
            </a:r>
            <a:r>
              <a:rPr dirty="0" sz="900" spc="4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безопасности</a:t>
            </a:r>
            <a:r>
              <a:rPr dirty="0" sz="900" spc="44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в</a:t>
            </a:r>
            <a:r>
              <a:rPr dirty="0" sz="900">
                <a:latin typeface="Arial"/>
                <a:cs typeface="Arial"/>
              </a:rPr>
              <a:t> муниципальном</a:t>
            </a:r>
            <a:r>
              <a:rPr dirty="0" sz="900" spc="16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6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16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160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2022-</a:t>
            </a:r>
            <a:r>
              <a:rPr dirty="0" sz="900">
                <a:latin typeface="Arial"/>
                <a:cs typeface="Arial"/>
              </a:rPr>
              <a:t>2026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годы»</a:t>
            </a:r>
            <a:r>
              <a:rPr dirty="0" sz="900" spc="16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(далее</a:t>
            </a:r>
            <a:r>
              <a:rPr dirty="0" sz="900" spc="160">
                <a:latin typeface="Arial"/>
                <a:cs typeface="Arial"/>
              </a:rPr>
              <a:t>  </a:t>
            </a:r>
            <a:r>
              <a:rPr dirty="0" sz="900" spc="-50">
                <a:latin typeface="Arial"/>
                <a:cs typeface="Arial"/>
              </a:rPr>
              <a:t>–</a:t>
            </a:r>
            <a:r>
              <a:rPr dirty="0" sz="900">
                <a:latin typeface="Arial"/>
                <a:cs typeface="Arial"/>
              </a:rPr>
              <a:t> муниципальная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программа)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администрацией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муниципального</a:t>
            </a:r>
            <a:r>
              <a:rPr dirty="0" sz="900" spc="235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района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229">
                <a:latin typeface="Arial"/>
                <a:cs typeface="Arial"/>
              </a:rPr>
              <a:t>  </a:t>
            </a:r>
            <a:r>
              <a:rPr dirty="0" sz="900" spc="-10">
                <a:latin typeface="Arial"/>
                <a:cs typeface="Arial"/>
              </a:rPr>
              <a:t>Республики </a:t>
            </a:r>
            <a:r>
              <a:rPr dirty="0" sz="900">
                <a:latin typeface="Arial"/>
                <a:cs typeface="Arial"/>
              </a:rPr>
              <a:t>Башкортостан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(далее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Администрация)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была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проведена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совместная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правоохранительными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органами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работа, </a:t>
            </a:r>
            <a:r>
              <a:rPr dirty="0" sz="900">
                <a:latin typeface="Arial"/>
                <a:cs typeface="Arial"/>
              </a:rPr>
              <a:t>позволившая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сохранить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контроль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криминогенной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ситуацией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муниципальном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районе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Мелеузовский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район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и</a:t>
            </a:r>
            <a:r>
              <a:rPr dirty="0" sz="900">
                <a:latin typeface="Arial"/>
                <a:cs typeface="Arial"/>
              </a:rPr>
              <a:t> обеспечить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безопасность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граждан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должном </a:t>
            </a:r>
            <a:r>
              <a:rPr dirty="0" sz="900" spc="-10">
                <a:latin typeface="Arial"/>
                <a:cs typeface="Arial"/>
              </a:rPr>
              <a:t>уровне.</a:t>
            </a:r>
            <a:endParaRPr sz="900">
              <a:latin typeface="Arial"/>
              <a:cs typeface="Arial"/>
            </a:endParaRPr>
          </a:p>
          <a:p>
            <a:pPr algn="just" marL="12700" marR="5715" indent="18542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целях</a:t>
            </a:r>
            <a:r>
              <a:rPr dirty="0" sz="900" spc="2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предупреждения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преступности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Администрацией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году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совместно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правоохранительными </a:t>
            </a:r>
            <a:r>
              <a:rPr dirty="0" sz="900">
                <a:latin typeface="Arial"/>
                <a:cs typeface="Arial"/>
              </a:rPr>
              <a:t>органами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проведены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совместные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рейды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торговым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точкам</a:t>
            </a:r>
            <a:r>
              <a:rPr dirty="0" sz="900" spc="3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предмет</a:t>
            </a:r>
            <a:r>
              <a:rPr dirty="0" sz="900" spc="2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незаконной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торговли</a:t>
            </a:r>
            <a:r>
              <a:rPr dirty="0" sz="900" spc="2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алкогольной </a:t>
            </a:r>
            <a:r>
              <a:rPr dirty="0" sz="900">
                <a:latin typeface="Arial"/>
                <a:cs typeface="Arial"/>
              </a:rPr>
              <a:t>продукцией,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проведены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«круглые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столы»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представителями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традиционных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конфессий по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вопросам</a:t>
            </a:r>
            <a:r>
              <a:rPr dirty="0" sz="900" spc="-10">
                <a:latin typeface="Arial"/>
                <a:cs typeface="Arial"/>
              </a:rPr>
              <a:t> профилактики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предотвращения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конфликтов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социальной,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этнической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конфессиональной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почве,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также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вопросам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4068" y="9868972"/>
            <a:ext cx="1497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терроризма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 </a:t>
            </a:r>
            <a:r>
              <a:rPr dirty="0" sz="900" spc="-10">
                <a:latin typeface="Arial"/>
                <a:cs typeface="Arial"/>
              </a:rPr>
              <a:t>экстремизма.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57992" y="3298258"/>
            <a:ext cx="1189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79" y="1836623"/>
            <a:ext cx="6085328" cy="1325879"/>
          </a:xfrm>
          <a:prstGeom prst="rect">
            <a:avLst/>
          </a:prstGeom>
        </p:spPr>
      </p:pic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862075" y="1836623"/>
          <a:ext cx="6162040" cy="132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3995"/>
                <a:gridCol w="624839"/>
                <a:gridCol w="670560"/>
                <a:gridCol w="767714"/>
              </a:tblGrid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 marL="698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588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9525" marR="1689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направленных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популяризацию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среди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населения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культурно-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исторических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традиций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 ценностей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народов,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проживающих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территории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Башкортостан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7018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550,0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530,0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96,4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9525" marR="4603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мероприятий,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направленных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популяризацию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культуры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искусства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башкирского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народа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7081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1522417" y="676988"/>
            <a:ext cx="53898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spc="3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spc="38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«Реализация</a:t>
            </a:r>
            <a:r>
              <a:rPr dirty="0" sz="1400" spc="39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государственной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3847" y="815711"/>
            <a:ext cx="6040755" cy="62293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661035" marR="5080">
              <a:lnSpc>
                <a:spcPct val="65700"/>
              </a:lnSpc>
              <a:spcBef>
                <a:spcPts val="680"/>
              </a:spcBef>
              <a:tabLst>
                <a:tab pos="2215515" algn="l"/>
                <a:tab pos="3312795" algn="l"/>
                <a:tab pos="3689350" algn="l"/>
                <a:tab pos="539623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национальной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политики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районе 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3847" y="1413146"/>
            <a:ext cx="6052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	укрепить</a:t>
            </a:r>
            <a:r>
              <a:rPr dirty="0" sz="900" spc="13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общероссийское</a:t>
            </a:r>
            <a:r>
              <a:rPr dirty="0" sz="900" spc="13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гражданское</a:t>
            </a:r>
            <a:r>
              <a:rPr dirty="0" sz="900" spc="12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самомознание,</a:t>
            </a:r>
            <a:r>
              <a:rPr dirty="0" sz="900" spc="12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единство</a:t>
            </a:r>
            <a:r>
              <a:rPr dirty="0" sz="900" spc="12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13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духовную</a:t>
            </a:r>
            <a:r>
              <a:rPr dirty="0" sz="900" spc="13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общность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многонационального</a:t>
            </a:r>
            <a:r>
              <a:rPr dirty="0" sz="900" spc="-4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народа</a:t>
            </a:r>
            <a:r>
              <a:rPr dirty="0" sz="900" spc="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района Мелеузовский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район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Республики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Башкортостан.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16" y="733043"/>
            <a:ext cx="569975" cy="55168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346" y="6230975"/>
            <a:ext cx="6059418" cy="1293876"/>
          </a:xfrm>
          <a:prstGeom prst="rect">
            <a:avLst/>
          </a:prstGeom>
        </p:spPr>
      </p:pic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971346" y="6230975"/>
          <a:ext cx="6135370" cy="1292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015"/>
                <a:gridCol w="565785"/>
                <a:gridCol w="583564"/>
                <a:gridCol w="851535"/>
              </a:tblGrid>
              <a:tr h="260985">
                <a:tc gridSpan="4">
                  <a:txBody>
                    <a:bodyPr/>
                    <a:lstStyle/>
                    <a:p>
                      <a:pPr algn="r" marR="7766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375"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2349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solidFill>
                      <a:srgbClr val="2E5496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8890" marR="219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граждан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целях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строительства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(приобретения)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жилья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сельских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территориях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34925">
                        <a:lnSpc>
                          <a:spcPts val="1040"/>
                        </a:lnSpc>
                        <a:spcBef>
                          <a:spcPts val="5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882,9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4765">
                        <a:lnSpc>
                          <a:spcPts val="1040"/>
                        </a:lnSpc>
                        <a:spcBef>
                          <a:spcPts val="5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882,9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274320">
                        <a:lnSpc>
                          <a:spcPts val="1040"/>
                        </a:lnSpc>
                        <a:spcBef>
                          <a:spcPts val="5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8890" marR="819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Строительство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жилых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помещений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сельских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поселениях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района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для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предоставления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гражданам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договорам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найма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жилого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помещения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34925">
                        <a:lnSpc>
                          <a:spcPts val="1045"/>
                        </a:lnSpc>
                        <a:spcBef>
                          <a:spcPts val="5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375,0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4765">
                        <a:lnSpc>
                          <a:spcPts val="1045"/>
                        </a:lnSpc>
                        <a:spcBef>
                          <a:spcPts val="5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375,0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274320">
                        <a:lnSpc>
                          <a:spcPts val="1045"/>
                        </a:lnSpc>
                        <a:spcBef>
                          <a:spcPts val="5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100,0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1990934" y="5212390"/>
            <a:ext cx="41021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9095" algn="l"/>
                <a:tab pos="282829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«Комплексное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82273" y="5212390"/>
            <a:ext cx="8350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развитие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90756" y="5351114"/>
            <a:ext cx="840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сельских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85598" y="5351114"/>
            <a:ext cx="29267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1765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территорий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муниципального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63790" y="5351114"/>
            <a:ext cx="6565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90934" y="5491264"/>
            <a:ext cx="43522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4929" y="5826524"/>
            <a:ext cx="4830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создать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комфортные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условия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жизнедеятельности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сельских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территориях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639" y="5178552"/>
            <a:ext cx="932687" cy="548639"/>
          </a:xfrm>
          <a:prstGeom prst="rect">
            <a:avLst/>
          </a:prstGeom>
        </p:spPr>
      </p:pic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914858" y="3648781"/>
          <a:ext cx="6300470" cy="1425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455"/>
                <a:gridCol w="675005"/>
                <a:gridCol w="1167130"/>
                <a:gridCol w="1381760"/>
                <a:gridCol w="1123314"/>
              </a:tblGrid>
              <a:tr h="637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280" marR="74930" indent="43815">
                        <a:lnSpc>
                          <a:spcPct val="1077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Единица измерения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 marR="107314" indent="-203200">
                        <a:lnSpc>
                          <a:spcPct val="107700"/>
                        </a:lnSpc>
                        <a:spcBef>
                          <a:spcPts val="69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Плановое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значение 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 marR="129539" indent="-288290">
                        <a:lnSpc>
                          <a:spcPct val="107700"/>
                        </a:lnSpc>
                        <a:spcBef>
                          <a:spcPts val="69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Достигнутые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3200" marR="196850" indent="147320">
                        <a:lnSpc>
                          <a:spcPct val="1077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Процент выполнения,%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marL="4445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dirty="0" sz="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проведенных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100,0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74980">
                <a:tc>
                  <a:txBody>
                    <a:bodyPr/>
                    <a:lstStyle/>
                    <a:p>
                      <a:pPr marL="4445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граждан,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принявших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участие в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мероприятиях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66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0">
                          <a:latin typeface="Times New Roman"/>
                          <a:cs typeface="Times New Roman"/>
                        </a:rPr>
                        <a:t>4835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28860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42545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596,9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836212" y="7718761"/>
            <a:ext cx="619252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6350" indent="457200">
              <a:lnSpc>
                <a:spcPct val="100000"/>
              </a:lnSpc>
              <a:spcBef>
                <a:spcPts val="1325"/>
              </a:spcBef>
            </a:pPr>
            <a:r>
              <a:rPr dirty="0" sz="900">
                <a:latin typeface="Arial"/>
                <a:cs typeface="Arial"/>
              </a:rPr>
              <a:t>Всего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граждан,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изъявивших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желание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улучшить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жилищные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условия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использованием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социальных</a:t>
            </a:r>
            <a:r>
              <a:rPr dirty="0" sz="900" spc="-10">
                <a:latin typeface="Arial"/>
                <a:cs typeface="Arial"/>
              </a:rPr>
              <a:t> выплат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рамках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государственной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программы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«Комплексное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развитие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территорий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Республики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Башкортостан»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11.</a:t>
            </a:r>
            <a:endParaRPr sz="9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За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период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января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31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декабря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2023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</a:t>
            </a:r>
            <a:r>
              <a:rPr dirty="0" sz="900" spc="-10">
                <a:latin typeface="Arial"/>
                <a:cs typeface="Arial"/>
              </a:rPr>
              <a:t> выданы:</a:t>
            </a:r>
            <a:endParaRPr sz="900">
              <a:latin typeface="Arial"/>
              <a:cs typeface="Arial"/>
            </a:endParaRPr>
          </a:p>
          <a:p>
            <a:pPr algn="just" marL="12700" marR="5715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1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сертификат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государственной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программе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«Комплексное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развитие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сельских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территорий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Республики </a:t>
            </a:r>
            <a:r>
              <a:rPr dirty="0" sz="900">
                <a:latin typeface="Arial"/>
                <a:cs typeface="Arial"/>
              </a:rPr>
              <a:t>Башкортостан»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 на общую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3 882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896,29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рублей;</a:t>
            </a:r>
            <a:endParaRPr sz="900">
              <a:latin typeface="Arial"/>
              <a:cs typeface="Arial"/>
            </a:endParaRPr>
          </a:p>
          <a:p>
            <a:pPr algn="just" marL="12700" marR="5080" indent="45656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4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сертификата участникам мероприятия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обеспечению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жильем молодых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семей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ведомственной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целевой </a:t>
            </a:r>
            <a:r>
              <a:rPr dirty="0" sz="900">
                <a:latin typeface="Arial"/>
                <a:cs typeface="Arial"/>
              </a:rPr>
              <a:t>программы</a:t>
            </a:r>
            <a:r>
              <a:rPr dirty="0" sz="900" spc="3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«Оказание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государственной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поддержки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гражданам</a:t>
            </a:r>
            <a:r>
              <a:rPr dirty="0" sz="900" spc="3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обеспечении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жильем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</a:t>
            </a:r>
            <a:r>
              <a:rPr dirty="0" sz="900" spc="3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оплате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жилищно- </a:t>
            </a:r>
            <a:r>
              <a:rPr dirty="0" sz="900">
                <a:latin typeface="Arial"/>
                <a:cs typeface="Arial"/>
              </a:rPr>
              <a:t>коммунальных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услуг» на общую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сумму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9 917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781,30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рублей.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9899" y="9807833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1383" y="145096"/>
            <a:ext cx="45237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ПРОГРАММНАЯ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СТРУКТУРА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РАСХОДОВ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741" y="2330310"/>
            <a:ext cx="6217919" cy="856487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75741" y="2330310"/>
          <a:ext cx="6294120" cy="855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120"/>
                <a:gridCol w="610235"/>
                <a:gridCol w="689610"/>
                <a:gridCol w="782320"/>
              </a:tblGrid>
              <a:tr h="22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841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R="57785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2E5496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9525" marR="1181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"Реализация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очистке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территорий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твердых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бытовых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отходов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(ТБО)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ts val="1035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015,3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ts val="1035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875,1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ts val="1035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98,3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1614818" y="866099"/>
            <a:ext cx="4298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1475" algn="l"/>
                <a:tab pos="281178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«Использование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95342" y="866099"/>
            <a:ext cx="9569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охрана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14818" y="1004822"/>
            <a:ext cx="4451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1564005" algn="l"/>
                <a:tab pos="294894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земель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территории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муниципального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95613" y="1004822"/>
            <a:ext cx="6565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14818" y="1144973"/>
            <a:ext cx="4352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Мелеузовский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88555" y="1483276"/>
            <a:ext cx="628777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algn="just" marL="12700" marR="5080" indent="95885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45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предотвращение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ликвидация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загрязнения,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истощения,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деградации,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порчи,</a:t>
            </a:r>
            <a:r>
              <a:rPr dirty="0" sz="900" spc="11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уничтожения</a:t>
            </a:r>
            <a:r>
              <a:rPr dirty="0" sz="900" spc="1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земель</a:t>
            </a:r>
            <a:r>
              <a:rPr dirty="0" sz="900" spc="10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 почв</a:t>
            </a:r>
            <a:r>
              <a:rPr dirty="0" sz="900" spc="4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4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иного</a:t>
            </a:r>
            <a:r>
              <a:rPr dirty="0" sz="900" spc="4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негативного</a:t>
            </a:r>
            <a:r>
              <a:rPr dirty="0" sz="900" spc="4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воздействия</a:t>
            </a:r>
            <a:r>
              <a:rPr dirty="0" sz="900" spc="40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4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земли</a:t>
            </a:r>
            <a:r>
              <a:rPr dirty="0" sz="900" spc="4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4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почвы,</a:t>
            </a:r>
            <a:r>
              <a:rPr dirty="0" sz="900" spc="4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а</a:t>
            </a:r>
            <a:r>
              <a:rPr dirty="0" sz="900" spc="40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также</a:t>
            </a:r>
            <a:r>
              <a:rPr dirty="0" sz="900" spc="40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обеспечение</a:t>
            </a:r>
            <a:r>
              <a:rPr dirty="0" sz="900" spc="40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рационального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использования</a:t>
            </a:r>
            <a:r>
              <a:rPr dirty="0" sz="900" spc="35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земель,</a:t>
            </a:r>
            <a:r>
              <a:rPr dirty="0" sz="900" spc="36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36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том</a:t>
            </a:r>
            <a:r>
              <a:rPr dirty="0" sz="900" spc="36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числе</a:t>
            </a:r>
            <a:r>
              <a:rPr dirty="0" sz="900" spc="37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для</a:t>
            </a:r>
            <a:r>
              <a:rPr dirty="0" sz="900" spc="35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восстановления</a:t>
            </a:r>
            <a:r>
              <a:rPr dirty="0" sz="900" spc="36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плодородия</a:t>
            </a:r>
            <a:r>
              <a:rPr dirty="0" sz="900" spc="36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почв</a:t>
            </a:r>
            <a:r>
              <a:rPr dirty="0" sz="900" spc="365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900" spc="37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землях сельскохозяйственного</a:t>
            </a:r>
            <a:r>
              <a:rPr dirty="0" sz="900" spc="-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использования</a:t>
            </a:r>
            <a:r>
              <a:rPr dirty="0" sz="900" spc="1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spc="4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улучшения</a:t>
            </a:r>
            <a:r>
              <a:rPr dirty="0" sz="900" spc="-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земель.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90" y="531876"/>
            <a:ext cx="582840" cy="83667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68572" y="6951789"/>
            <a:ext cx="1189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090" y="5645975"/>
            <a:ext cx="6179816" cy="1191767"/>
          </a:xfrm>
          <a:prstGeom prst="rect">
            <a:avLst/>
          </a:prstGeom>
        </p:spPr>
      </p:pic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873086" y="5645975"/>
          <a:ext cx="6255385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215"/>
                <a:gridCol w="586739"/>
                <a:gridCol w="575310"/>
                <a:gridCol w="885825"/>
              </a:tblGrid>
              <a:tr h="179705">
                <a:tc gridSpan="4">
                  <a:txBody>
                    <a:bodyPr/>
                    <a:lstStyle/>
                    <a:p>
                      <a:pPr algn="r" marR="7962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815">
                <a:tc>
                  <a:txBody>
                    <a:bodyPr/>
                    <a:lstStyle/>
                    <a:p>
                      <a:pPr algn="ctr" marR="2984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6364">
                        <a:lnSpc>
                          <a:spcPts val="108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>
                        <a:lnSpc>
                          <a:spcPts val="108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 marL="43180">
                        <a:lnSpc>
                          <a:spcPts val="116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2E5496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9525" marR="1257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Предупреждение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опасного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поведения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детей школьного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дошкольного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возраста,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участников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движения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45,0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32,6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1950">
                        <a:lnSpc>
                          <a:spcPts val="1040"/>
                        </a:lnSpc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72,5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solidFill>
                      <a:srgbClr val="E9E6EF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8890" marR="2965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Совершенствование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профилактики детского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дорожно-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травматизма</a:t>
                      </a:r>
                      <a:r>
                        <a:rPr dirty="0" sz="9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района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Мелеузовский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район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Башкортостан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3,0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8732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052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1921324" y="4217569"/>
            <a:ext cx="30327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5613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Муниципальная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50070" y="4217569"/>
            <a:ext cx="1470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«Формирование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21502" y="4356293"/>
            <a:ext cx="5100320" cy="520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90"/>
              </a:lnSpc>
              <a:spcBef>
                <a:spcPts val="105"/>
              </a:spcBef>
              <a:tabLst>
                <a:tab pos="1802764" algn="l"/>
                <a:tab pos="2994660" algn="l"/>
                <a:tab pos="413004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законопослушного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поведнения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участников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дорожного</a:t>
            </a:r>
            <a:endParaRPr sz="1400">
              <a:latin typeface="Arial"/>
              <a:cs typeface="Arial"/>
            </a:endParaRPr>
          </a:p>
          <a:p>
            <a:pPr marL="12700" marR="5715">
              <a:lnSpc>
                <a:spcPct val="65700"/>
              </a:lnSpc>
              <a:spcBef>
                <a:spcPts val="285"/>
              </a:spcBef>
              <a:tabLst>
                <a:tab pos="1079500" algn="l"/>
                <a:tab pos="1381125" algn="l"/>
                <a:tab pos="3010535" algn="l"/>
                <a:tab pos="3831590" algn="l"/>
              </a:tabLst>
            </a:pP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движения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5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муниципальном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районе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Мелеузовский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район</a:t>
            </a:r>
            <a:r>
              <a:rPr dirty="0" sz="1400" spc="-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Республики Башкортостан»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0079" y="4933763"/>
            <a:ext cx="6118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Цели</a:t>
            </a:r>
            <a:r>
              <a:rPr dirty="0" u="sng" sz="900" spc="-4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программы</a:t>
            </a:r>
            <a:r>
              <a:rPr dirty="0" u="sng" sz="900" spc="-25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 b="1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algn="just" marL="12700" marR="5080" indent="95885">
              <a:lnSpc>
                <a:spcPct val="100000"/>
              </a:lnSpc>
            </a:pP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900" spc="190" b="1" i="1">
                <a:solidFill>
                  <a:srgbClr val="003179"/>
                </a:solidFill>
                <a:latin typeface="Arial"/>
                <a:cs typeface="Arial"/>
              </a:rPr>
              <a:t> 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создание</a:t>
            </a:r>
            <a:r>
              <a:rPr dirty="0" sz="900" spc="20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комплексной</a:t>
            </a:r>
            <a:r>
              <a:rPr dirty="0" sz="900" spc="20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системы</a:t>
            </a:r>
            <a:r>
              <a:rPr dirty="0" sz="900" spc="2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профилактики</a:t>
            </a:r>
            <a:r>
              <a:rPr dirty="0" sz="900" spc="20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дорожно-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транспортных</a:t>
            </a:r>
            <a:r>
              <a:rPr dirty="0" sz="900" spc="204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происшествий</a:t>
            </a:r>
            <a:r>
              <a:rPr dirty="0" sz="900" spc="19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19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целях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формирования</a:t>
            </a:r>
            <a:r>
              <a:rPr dirty="0" sz="900" spc="4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</a:t>
            </a:r>
            <a:r>
              <a:rPr dirty="0" sz="900" spc="459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участников</a:t>
            </a:r>
            <a:r>
              <a:rPr dirty="0" sz="900" spc="45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дорожного</a:t>
            </a:r>
            <a:r>
              <a:rPr dirty="0" sz="900" spc="4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движения</a:t>
            </a:r>
            <a:r>
              <a:rPr dirty="0" sz="900" spc="4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стереотипа</a:t>
            </a:r>
            <a:r>
              <a:rPr dirty="0" sz="900" spc="46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законопослушного</a:t>
            </a:r>
            <a:r>
              <a:rPr dirty="0" sz="900" spc="47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поведения</a:t>
            </a:r>
            <a:r>
              <a:rPr dirty="0" sz="900" spc="4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и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 негативного</a:t>
            </a:r>
            <a:r>
              <a:rPr dirty="0" sz="900" spc="-6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отношения</a:t>
            </a:r>
            <a:r>
              <a:rPr dirty="0" sz="900" spc="-3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к</a:t>
            </a:r>
            <a:r>
              <a:rPr dirty="0" sz="900" spc="-25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правонарушениям</a:t>
            </a:r>
            <a:r>
              <a:rPr dirty="0" sz="900" spc="-5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900" spc="-3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сфере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003179"/>
                </a:solidFill>
                <a:latin typeface="Arial"/>
                <a:cs typeface="Arial"/>
              </a:rPr>
              <a:t>дорожного</a:t>
            </a:r>
            <a:r>
              <a:rPr dirty="0" sz="900" spc="-20" b="1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003179"/>
                </a:solidFill>
                <a:latin typeface="Arial"/>
                <a:cs typeface="Arial"/>
              </a:rPr>
              <a:t>движения.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688" y="4236720"/>
            <a:ext cx="888491" cy="59588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899759" y="3377989"/>
            <a:ext cx="6121400" cy="776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100000"/>
              </a:lnSpc>
              <a:spcBef>
                <a:spcPts val="755"/>
              </a:spcBef>
            </a:pP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40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основания</a:t>
            </a:r>
            <a:r>
              <a:rPr dirty="0" sz="900" spc="4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актов</a:t>
            </a:r>
            <a:r>
              <a:rPr dirty="0" sz="900" spc="4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осмотра</a:t>
            </a:r>
            <a:r>
              <a:rPr dirty="0" sz="900" spc="4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несанкционированных</a:t>
            </a:r>
            <a:r>
              <a:rPr dirty="0" sz="900" spc="4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</a:t>
            </a:r>
            <a:r>
              <a:rPr dirty="0" sz="900" spc="409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размещения</a:t>
            </a:r>
            <a:r>
              <a:rPr dirty="0" sz="900" spc="4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отходов</a:t>
            </a:r>
            <a:r>
              <a:rPr dirty="0" sz="900" spc="4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разработан</a:t>
            </a:r>
            <a:r>
              <a:rPr dirty="0" sz="900" spc="4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план </a:t>
            </a:r>
            <a:r>
              <a:rPr dirty="0" sz="900">
                <a:latin typeface="Arial"/>
                <a:cs typeface="Arial"/>
              </a:rPr>
              <a:t>мероприятий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(дорожная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карта)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ликвидации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несанкционированных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мест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размещения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отходов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период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2019- </a:t>
            </a:r>
            <a:r>
              <a:rPr dirty="0" sz="900">
                <a:latin typeface="Arial"/>
                <a:cs typeface="Arial"/>
              </a:rPr>
              <a:t>2024гг.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Всего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 2019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года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ликвидировано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328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шт.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несанкционированных </a:t>
            </a:r>
            <a:r>
              <a:rPr dirty="0" sz="900" spc="-10">
                <a:latin typeface="Arial"/>
                <a:cs typeface="Arial"/>
              </a:rPr>
              <a:t>свалок.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927921" y="7360501"/>
          <a:ext cx="6178550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260"/>
                <a:gridCol w="662305"/>
                <a:gridCol w="1144905"/>
                <a:gridCol w="1355089"/>
                <a:gridCol w="1101725"/>
              </a:tblGrid>
              <a:tr h="61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660" marR="68580" indent="45720">
                        <a:lnSpc>
                          <a:spcPct val="10770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Единица измерения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 marR="95885" indent="-204470">
                        <a:lnSpc>
                          <a:spcPct val="107700"/>
                        </a:lnSpc>
                        <a:spcBef>
                          <a:spcPts val="61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Плановое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 значение 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marR="116205" indent="-288290">
                        <a:lnSpc>
                          <a:spcPct val="107700"/>
                        </a:lnSpc>
                        <a:spcBef>
                          <a:spcPts val="61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Достигнутые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3040" marR="185420" indent="147320">
                        <a:lnSpc>
                          <a:spcPct val="10770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Процент выполнения,%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4450">
                        <a:lnSpc>
                          <a:spcPts val="1045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dirty="0" sz="9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проведенных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005"/>
                        </a:lnSpc>
                        <a:spcBef>
                          <a:spcPts val="8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25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100,0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51174" y="9894332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783335"/>
            <a:ext cx="906779" cy="74828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15984" y="143656"/>
            <a:ext cx="587375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4572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МЕРЫ</a:t>
            </a:r>
            <a:r>
              <a:rPr dirty="0" sz="1400" spc="-9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СОЦИАЛЬНОЙ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ПОДДЕРЖКИ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ОТДЕЛЬНЫХ</a:t>
            </a:r>
            <a:r>
              <a:rPr dirty="0" sz="14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КАТЕГОРИЙ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ГРАЖДАН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14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МУНИЦИПАЛЬНОМ</a:t>
            </a:r>
            <a:r>
              <a:rPr dirty="0" sz="14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РАЙОНЕ</a:t>
            </a:r>
            <a:r>
              <a:rPr dirty="0" sz="14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МЕЛЕУЗОВСКИЙ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14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1400">
              <a:latin typeface="Arial"/>
              <a:cs typeface="Arial"/>
            </a:endParaRPr>
          </a:p>
          <a:p>
            <a:pPr algn="ctr" marL="855980" marR="5080" indent="-2540">
              <a:lnSpc>
                <a:spcPct val="92800"/>
              </a:lnSpc>
              <a:spcBef>
                <a:spcPts val="35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отдыха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оздоровления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детей-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сирот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детей,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оставшихся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без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попечения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родителей,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также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детей,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находящихся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трудной</a:t>
            </a:r>
            <a:r>
              <a:rPr dirty="0" sz="900" spc="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жизненной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ситуации</a:t>
            </a:r>
            <a:r>
              <a:rPr dirty="0" sz="900" spc="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за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счет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средств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бюджета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580095" y="1247678"/>
          <a:ext cx="4112260" cy="527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/>
                <a:gridCol w="1343025"/>
                <a:gridCol w="137922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9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183,7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8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9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442,1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8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9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442,3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8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936369" y="1831003"/>
            <a:ext cx="2750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9330" marR="5080" indent="-97726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Отдых</a:t>
            </a:r>
            <a:r>
              <a:rPr dirty="0" sz="900" spc="1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детей</a:t>
            </a:r>
            <a:r>
              <a:rPr dirty="0" sz="900" spc="10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за</a:t>
            </a:r>
            <a:r>
              <a:rPr dirty="0" sz="900" spc="10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счет</a:t>
            </a:r>
            <a:r>
              <a:rPr dirty="0" sz="900" spc="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средств</a:t>
            </a:r>
            <a:r>
              <a:rPr dirty="0" sz="900" spc="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муниципальных образований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40780" y="2113161"/>
          <a:ext cx="3082290" cy="66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8375"/>
                <a:gridCol w="998855"/>
                <a:gridCol w="1025525"/>
              </a:tblGrid>
              <a:tr h="241300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marL="284480" marR="145415" indent="-1358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650,1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160655" indent="-1358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943,3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313690" marR="173990" indent="-1358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049,7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881964" y="2863660"/>
            <a:ext cx="27305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10" b="1">
                <a:solidFill>
                  <a:srgbClr val="1F3863"/>
                </a:solidFill>
                <a:latin typeface="Arial"/>
                <a:cs typeface="Arial"/>
              </a:rPr>
              <a:t>Предоставление</a:t>
            </a:r>
            <a:r>
              <a:rPr dirty="0" sz="900" spc="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1F3863"/>
                </a:solidFill>
                <a:latin typeface="Arial"/>
                <a:cs typeface="Arial"/>
              </a:rPr>
              <a:t>бесплатного</a:t>
            </a:r>
            <a:r>
              <a:rPr dirty="0" sz="900" spc="10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1F3863"/>
                </a:solidFill>
                <a:latin typeface="Arial"/>
                <a:cs typeface="Arial"/>
              </a:rPr>
              <a:t>проезда</a:t>
            </a:r>
            <a:r>
              <a:rPr dirty="0" sz="900" spc="10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детям-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сиротам</a:t>
            </a:r>
            <a:r>
              <a:rPr dirty="0" sz="900" spc="10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1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детям,</a:t>
            </a:r>
            <a:r>
              <a:rPr dirty="0" sz="900" spc="114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оставшимся</a:t>
            </a:r>
            <a:r>
              <a:rPr dirty="0" sz="900" spc="10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без</a:t>
            </a:r>
            <a:r>
              <a:rPr dirty="0" sz="900" spc="10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попечения родителей.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1049183" y="3322958"/>
          <a:ext cx="2665095" cy="60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55"/>
                <a:gridCol w="859790"/>
                <a:gridCol w="882650"/>
              </a:tblGrid>
              <a:tr h="21971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217170" marR="127635" indent="-857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159,9</a:t>
                      </a:r>
                      <a:r>
                        <a:rPr dirty="0" sz="900" spc="10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140970" indent="-8382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211,2</a:t>
                      </a:r>
                      <a:r>
                        <a:rPr dirty="0" sz="900" spc="10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41935" marR="153035" indent="-857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367,0</a:t>
                      </a:r>
                      <a:r>
                        <a:rPr dirty="0" sz="900" spc="10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4105318" y="2749043"/>
            <a:ext cx="30632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бесплатным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питанием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обучающихся муниципальных</a:t>
            </a:r>
            <a:r>
              <a:rPr dirty="0" sz="900" spc="9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общеобразовательных</a:t>
            </a:r>
            <a:r>
              <a:rPr dirty="0" sz="900" spc="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организаций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ограниченными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возможностями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здоровья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детей- инвалидов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4269859" y="3357640"/>
          <a:ext cx="2741930" cy="474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519"/>
                <a:gridCol w="885825"/>
                <a:gridCol w="909319"/>
              </a:tblGrid>
              <a:tr h="17335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29235" marR="90170" indent="-135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131,2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524,0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079,7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4089263" y="1810810"/>
            <a:ext cx="3076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1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1F3863"/>
                </a:solidFill>
                <a:latin typeface="Arial"/>
                <a:cs typeface="Arial"/>
              </a:rPr>
              <a:t>детей-</a:t>
            </a:r>
            <a:r>
              <a:rPr dirty="0" sz="900" spc="-35">
                <a:solidFill>
                  <a:srgbClr val="1F3863"/>
                </a:solidFill>
                <a:latin typeface="Arial"/>
                <a:cs typeface="Arial"/>
              </a:rPr>
              <a:t>сирот</a:t>
            </a:r>
            <a:r>
              <a:rPr dirty="0" sz="900" spc="-9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5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1F3863"/>
                </a:solidFill>
                <a:latin typeface="Arial"/>
                <a:cs typeface="Arial"/>
              </a:rPr>
              <a:t>детей,</a:t>
            </a:r>
            <a:r>
              <a:rPr dirty="0" sz="900" spc="-7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1F3863"/>
                </a:solidFill>
                <a:latin typeface="Arial"/>
                <a:cs typeface="Arial"/>
              </a:rPr>
              <a:t>оставшихся</a:t>
            </a:r>
            <a:r>
              <a:rPr dirty="0" sz="900" spc="-8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1F3863"/>
                </a:solidFill>
                <a:latin typeface="Arial"/>
                <a:cs typeface="Arial"/>
              </a:rPr>
              <a:t>без</a:t>
            </a:r>
            <a:r>
              <a:rPr dirty="0" sz="900" spc="-5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F3863"/>
                </a:solidFill>
                <a:latin typeface="Arial"/>
                <a:cs typeface="Arial"/>
              </a:rPr>
              <a:t>попечения </a:t>
            </a:r>
            <a:r>
              <a:rPr dirty="0" sz="900" spc="-40">
                <a:solidFill>
                  <a:srgbClr val="1F3863"/>
                </a:solidFill>
                <a:latin typeface="Arial"/>
                <a:cs typeface="Arial"/>
              </a:rPr>
              <a:t>родителей</a:t>
            </a:r>
            <a:r>
              <a:rPr dirty="0" sz="900" spc="-11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F3863"/>
                </a:solidFill>
                <a:latin typeface="Arial"/>
                <a:cs typeface="Arial"/>
              </a:rPr>
              <a:t>жилыми</a:t>
            </a:r>
            <a:r>
              <a:rPr dirty="0" sz="900" spc="-7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F3863"/>
                </a:solidFill>
                <a:latin typeface="Arial"/>
                <a:cs typeface="Arial"/>
              </a:rPr>
              <a:t>помещениями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4147639" y="2146780"/>
          <a:ext cx="2990850" cy="563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165"/>
                <a:gridCol w="969010"/>
                <a:gridCol w="995044"/>
              </a:tblGrid>
              <a:tr h="205104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600,1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485,0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170,9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896976" y="4049892"/>
            <a:ext cx="297370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школьной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формой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либо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заменяющим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ее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комплектом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детской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одежды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посещения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школьных</a:t>
            </a:r>
            <a:r>
              <a:rPr dirty="0" sz="900" spc="1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занятий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учащихся общеобразовательных</a:t>
            </a:r>
            <a:r>
              <a:rPr dirty="0" sz="900" spc="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организаций</a:t>
            </a:r>
            <a:r>
              <a:rPr dirty="0" sz="900" spc="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из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многодетных</a:t>
            </a:r>
            <a:r>
              <a:rPr dirty="0" sz="9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малоимущих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семей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942611" y="4833814"/>
          <a:ext cx="2849880" cy="645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/>
                <a:gridCol w="921384"/>
                <a:gridCol w="946150"/>
              </a:tblGrid>
              <a:tr h="235585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245745" marR="107314" indent="-1346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929,9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60985" marR="121920" indent="-135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610,1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71780" marR="117475" indent="-1193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938,6</a:t>
                      </a:r>
                      <a:r>
                        <a:rPr dirty="0" sz="900" spc="6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4204282" y="3925869"/>
            <a:ext cx="286512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детей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участников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специальной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военной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операции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учащихся</a:t>
            </a:r>
            <a:r>
              <a:rPr dirty="0" sz="900" spc="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5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11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классов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горячим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бесплатным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питанием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общеобразовательных</a:t>
            </a:r>
            <a:r>
              <a:rPr dirty="0" sz="900" spc="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организациях</a:t>
            </a:r>
            <a:r>
              <a:rPr dirty="0" sz="900" spc="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Республики Башкортостан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07001" y="5266951"/>
            <a:ext cx="313182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Освобождение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от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платы,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взимаемой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за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присмотр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 уход</a:t>
            </a:r>
            <a:r>
              <a:rPr dirty="0" sz="900" spc="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за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детьми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граждан</a:t>
            </a:r>
            <a:r>
              <a:rPr dirty="0" sz="9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из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Башкортостан, принимающих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участие</a:t>
            </a:r>
            <a:r>
              <a:rPr dirty="0" sz="900" spc="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900" spc="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специальной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военной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операции,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посещающими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муниципальные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образовательные</a:t>
            </a:r>
            <a:r>
              <a:rPr dirty="0" sz="900" spc="-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организации,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реализующие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образовательные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дошкольного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образования,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Республике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67446" y="7213251"/>
            <a:ext cx="20294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9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жильем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молодых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семей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924077" y="7609296"/>
          <a:ext cx="2894965" cy="67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050"/>
                <a:gridCol w="936625"/>
                <a:gridCol w="961389"/>
              </a:tblGrid>
              <a:tr h="24765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338,2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67335" marR="128905" indent="-134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400,3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81305" marR="141605" indent="-1358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917,8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 descr=""/>
          <p:cNvSpPr txBox="1"/>
          <p:nvPr/>
        </p:nvSpPr>
        <p:spPr>
          <a:xfrm>
            <a:off x="942560" y="5534087"/>
            <a:ext cx="27044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Предоставление</a:t>
            </a:r>
            <a:r>
              <a:rPr dirty="0" sz="900" spc="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набора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школьно-письменных принадлежностей</a:t>
            </a:r>
            <a:r>
              <a:rPr dirty="0" sz="900" spc="10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первоклассникам</a:t>
            </a:r>
            <a:r>
              <a:rPr dirty="0" sz="900" spc="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из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многодетных</a:t>
            </a:r>
            <a:r>
              <a:rPr dirty="0" sz="900" spc="-5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малоимущих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семей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1025616" y="6263821"/>
          <a:ext cx="2593975" cy="69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260"/>
                <a:gridCol w="835660"/>
                <a:gridCol w="857884"/>
              </a:tblGrid>
              <a:tr h="25336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204470" marR="99060" indent="-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602,2</a:t>
                      </a:r>
                      <a:r>
                        <a:rPr dirty="0" sz="900" spc="114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18440" marR="129539" indent="-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621,6</a:t>
                      </a:r>
                      <a:r>
                        <a:rPr dirty="0" sz="900" spc="10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106045" indent="-869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688,2</a:t>
                      </a:r>
                      <a:r>
                        <a:rPr dirty="0" sz="900" spc="39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4399379" y="8685431"/>
            <a:ext cx="25253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Вознаграждение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ежемесячное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пособие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на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содержание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детей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приемным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родителям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опекунам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4242127" y="9232999"/>
          <a:ext cx="2776855" cy="60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315"/>
                <a:gridCol w="896620"/>
                <a:gridCol w="920750"/>
              </a:tblGrid>
              <a:tr h="219710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750,4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617,0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899,2</a:t>
                      </a:r>
                      <a:r>
                        <a:rPr dirty="0" sz="900" spc="7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28" name="object 28" descr=""/>
          <p:cNvSpPr txBox="1"/>
          <p:nvPr/>
        </p:nvSpPr>
        <p:spPr>
          <a:xfrm>
            <a:off x="848099" y="8472143"/>
            <a:ext cx="321627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Обеспечение</a:t>
            </a:r>
            <a:r>
              <a:rPr dirty="0" sz="900" spc="-9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жилыми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помещениями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инвалидов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семей,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имеющих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детей-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инвалидов,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нуждающихся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жилых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помещениях,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предоставляемых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r>
              <a:rPr dirty="0" sz="900" spc="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договорам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социального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найма,</a:t>
            </a:r>
            <a:r>
              <a:rPr dirty="0" sz="900" spc="-9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вставших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учет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после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1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января</a:t>
            </a:r>
            <a:r>
              <a:rPr dirty="0" sz="900" spc="-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2005</a:t>
            </a:r>
            <a:r>
              <a:rPr dirty="0" sz="900" spc="-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года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страдающих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тяжелыми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формами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хронических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заболеваний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1047201" y="9254641"/>
          <a:ext cx="2640965" cy="61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500"/>
                <a:gridCol w="851535"/>
                <a:gridCol w="874394"/>
              </a:tblGrid>
              <a:tr h="224154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212725" marR="74295" indent="-1358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334,9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86995" indent="-1358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400,0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36854" marR="97155" indent="-1346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222,6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 descr=""/>
          <p:cNvSpPr txBox="1"/>
          <p:nvPr/>
        </p:nvSpPr>
        <p:spPr>
          <a:xfrm>
            <a:off x="3819737" y="7001431"/>
            <a:ext cx="33572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Проведение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ремонта</a:t>
            </a:r>
            <a:r>
              <a:rPr dirty="0" sz="900" spc="-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жилых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помещений,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нанимателями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или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членами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0" b="1">
                <a:solidFill>
                  <a:srgbClr val="1F3863"/>
                </a:solidFill>
                <a:latin typeface="Arial"/>
                <a:cs typeface="Arial"/>
              </a:rPr>
              <a:t>семей</a:t>
            </a:r>
            <a:r>
              <a:rPr dirty="0" sz="9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нанимателей</a:t>
            </a:r>
            <a:r>
              <a:rPr dirty="0" sz="900" spc="-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r>
              <a:rPr dirty="0" sz="9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договорам</a:t>
            </a:r>
            <a:r>
              <a:rPr dirty="0" sz="900" spc="-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социального</a:t>
            </a:r>
            <a:r>
              <a:rPr dirty="0" sz="900" spc="-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найма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либо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собственниками</a:t>
            </a:r>
            <a:r>
              <a:rPr dirty="0" sz="9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которых</a:t>
            </a:r>
            <a:r>
              <a:rPr dirty="0" sz="9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являются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дети-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сироты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3863"/>
                </a:solidFill>
                <a:latin typeface="Arial"/>
                <a:cs typeface="Arial"/>
              </a:rPr>
              <a:t>дети,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оставшиеся</a:t>
            </a:r>
            <a:r>
              <a:rPr dirty="0" sz="900" spc="-8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3863"/>
                </a:solidFill>
                <a:latin typeface="Arial"/>
                <a:cs typeface="Arial"/>
              </a:rPr>
              <a:t>без</a:t>
            </a:r>
            <a:r>
              <a:rPr dirty="0" sz="9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попечения</a:t>
            </a:r>
            <a:r>
              <a:rPr dirty="0" sz="900" spc="-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родителей,</a:t>
            </a:r>
            <a:r>
              <a:rPr dirty="0" sz="9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лица</a:t>
            </a:r>
            <a:r>
              <a:rPr dirty="0" sz="900" spc="-7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из</a:t>
            </a:r>
            <a:r>
              <a:rPr dirty="0" sz="9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их</a:t>
            </a:r>
            <a:r>
              <a:rPr dirty="0" sz="9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1F3863"/>
                </a:solidFill>
                <a:latin typeface="Arial"/>
                <a:cs typeface="Arial"/>
              </a:rPr>
              <a:t>числа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4252138" y="7703126"/>
          <a:ext cx="272796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075"/>
                <a:gridCol w="880744"/>
                <a:gridCol w="904240"/>
              </a:tblGrid>
              <a:tr h="274955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226060" marR="137795" indent="-838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300,0</a:t>
                      </a:r>
                      <a:r>
                        <a:rPr dirty="0" sz="900" spc="10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100965" indent="-1346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8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012,7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146050" indent="-1022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6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27,8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 descr=""/>
          <p:cNvGraphicFramePr>
            <a:graphicFrameLocks noGrp="1"/>
          </p:cNvGraphicFramePr>
          <p:nvPr/>
        </p:nvGraphicFramePr>
        <p:xfrm>
          <a:off x="4565650" y="4702169"/>
          <a:ext cx="2334260" cy="437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075"/>
                <a:gridCol w="1137920"/>
              </a:tblGrid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88,7</a:t>
                      </a:r>
                      <a:r>
                        <a:rPr dirty="0" sz="900" spc="8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1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637,0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114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4448083" y="6263821"/>
          <a:ext cx="2513330" cy="55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340"/>
                <a:gridCol w="1228090"/>
              </a:tblGrid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900" spc="-2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222,0</a:t>
                      </a:r>
                      <a:r>
                        <a:rPr dirty="0" sz="900" spc="7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114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9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420,9</a:t>
                      </a:r>
                      <a:r>
                        <a:rPr dirty="0" sz="900" spc="5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900" spc="85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51174" y="9894332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48" y="574548"/>
            <a:ext cx="4076699" cy="4038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28246" y="143656"/>
            <a:ext cx="5807075" cy="71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РЕАЛИЗАЦИЯ ПРОЕКТОВ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ЗА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2023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ГОД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МУНИЦИПАЛЬНОМ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РАЙОНЕ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МЕЛЕУЗОВСКИЙ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РАЙОН</a:t>
            </a:r>
            <a:r>
              <a:rPr dirty="0" sz="1400" spc="-3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1400" spc="-2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1400">
              <a:latin typeface="Arial"/>
              <a:cs typeface="Arial"/>
            </a:endParaRPr>
          </a:p>
          <a:p>
            <a:pPr algn="ctr" marL="325755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Проект</a:t>
            </a:r>
            <a:r>
              <a:rPr dirty="0" sz="14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«Башкирский</a:t>
            </a:r>
            <a:r>
              <a:rPr dirty="0" sz="1400" spc="-8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комфортный</a:t>
            </a:r>
            <a:r>
              <a:rPr dirty="0" sz="1400" spc="-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дворик»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4296" y="909827"/>
            <a:ext cx="6301740" cy="832485"/>
          </a:xfrm>
          <a:prstGeom prst="rect">
            <a:avLst/>
          </a:prstGeom>
          <a:ln w="9525">
            <a:solidFill>
              <a:srgbClr val="00AFEF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010919" marR="1005205" indent="153670">
              <a:lnSpc>
                <a:spcPct val="100000"/>
              </a:lnSpc>
              <a:spcBef>
                <a:spcPts val="325"/>
              </a:spcBef>
            </a:pPr>
            <a:r>
              <a:rPr dirty="0" sz="1600" b="1">
                <a:solidFill>
                  <a:srgbClr val="0066FF"/>
                </a:solidFill>
                <a:latin typeface="Arial"/>
                <a:cs typeface="Arial"/>
              </a:rPr>
              <a:t>7</a:t>
            </a:r>
            <a:r>
              <a:rPr dirty="0" sz="16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МКД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адресу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ул.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Техническая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16,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18,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и </a:t>
            </a:r>
            <a:r>
              <a:rPr dirty="0" sz="1400">
                <a:latin typeface="Arial"/>
                <a:cs typeface="Arial"/>
              </a:rPr>
              <a:t>ул.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Ленина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3а,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3б,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5а</a:t>
            </a:r>
            <a:r>
              <a:rPr dirty="0" sz="1400" spc="3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площадью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FF"/>
                </a:solidFill>
                <a:latin typeface="Arial"/>
                <a:cs typeface="Arial"/>
              </a:rPr>
              <a:t>21,6</a:t>
            </a:r>
            <a:r>
              <a:rPr dirty="0" sz="16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тыс.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м2.</a:t>
            </a:r>
            <a:endParaRPr sz="1400">
              <a:latin typeface="Arial"/>
              <a:cs typeface="Arial"/>
            </a:endParaRPr>
          </a:p>
          <a:p>
            <a:pPr marL="130556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Сумма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финансирования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FF"/>
                </a:solidFill>
                <a:latin typeface="Arial"/>
                <a:cs typeface="Arial"/>
              </a:rPr>
              <a:t>33,35</a:t>
            </a:r>
            <a:r>
              <a:rPr dirty="0" sz="16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млн.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" y="1918715"/>
            <a:ext cx="2958325" cy="128450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1929383"/>
            <a:ext cx="3052510" cy="123671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959" y="5431535"/>
            <a:ext cx="3709415" cy="13319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88491" y="5497067"/>
            <a:ext cx="3578860" cy="1201420"/>
          </a:xfrm>
          <a:prstGeom prst="rect">
            <a:avLst/>
          </a:prstGeom>
          <a:solidFill>
            <a:srgbClr val="EAFBF6"/>
          </a:solidFill>
        </p:spPr>
        <p:txBody>
          <a:bodyPr wrap="square" lIns="0" tIns="40005" rIns="0" bIns="0" rtlCol="0" vert="horz">
            <a:spAutoFit/>
          </a:bodyPr>
          <a:lstStyle/>
          <a:p>
            <a:pPr algn="just" marL="90805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latin typeface="Arial"/>
                <a:cs typeface="Arial"/>
              </a:rPr>
              <a:t>Благоустройство</a:t>
            </a:r>
            <a:r>
              <a:rPr dirty="0" sz="1400" spc="31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села</a:t>
            </a:r>
            <a:r>
              <a:rPr dirty="0" sz="1400" spc="32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Воскресенское</a:t>
            </a:r>
            <a:endParaRPr sz="1400">
              <a:latin typeface="Arial"/>
              <a:cs typeface="Arial"/>
            </a:endParaRPr>
          </a:p>
          <a:p>
            <a:pPr algn="just" marL="90805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latin typeface="Arial"/>
                <a:cs typeface="Arial"/>
              </a:rPr>
              <a:t>«Культурно-</a:t>
            </a:r>
            <a:r>
              <a:rPr dirty="0" sz="1400">
                <a:latin typeface="Arial"/>
                <a:cs typeface="Arial"/>
              </a:rPr>
              <a:t>туристическое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пространство</a:t>
            </a:r>
            <a:endParaRPr sz="1400">
              <a:latin typeface="Arial"/>
              <a:cs typeface="Arial"/>
            </a:endParaRPr>
          </a:p>
          <a:p>
            <a:pPr algn="just" marL="90805" marR="81915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«Арт-</a:t>
            </a:r>
            <a:r>
              <a:rPr dirty="0" sz="1400">
                <a:latin typeface="Arial"/>
                <a:cs typeface="Arial"/>
              </a:rPr>
              <a:t>центр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Воскресенский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завод»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(3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и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4 </a:t>
            </a:r>
            <a:r>
              <a:rPr dirty="0" sz="1400">
                <a:latin typeface="Arial"/>
                <a:cs typeface="Arial"/>
              </a:rPr>
              <a:t>этапы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благоустройства)</a:t>
            </a:r>
            <a:r>
              <a:rPr dirty="0" sz="1400" spc="48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4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сумму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66FF"/>
                </a:solidFill>
                <a:latin typeface="Arial"/>
                <a:cs typeface="Arial"/>
              </a:rPr>
              <a:t>4,8 </a:t>
            </a:r>
            <a:r>
              <a:rPr dirty="0" sz="1400">
                <a:latin typeface="Arial"/>
                <a:cs typeface="Arial"/>
              </a:rPr>
              <a:t>млн.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рублей;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23544" y="3261359"/>
            <a:ext cx="5928360" cy="617220"/>
            <a:chOff x="923544" y="3261359"/>
            <a:chExt cx="5928360" cy="61722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" y="3261359"/>
              <a:ext cx="5928359" cy="4038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4832" y="3474720"/>
              <a:ext cx="3557015" cy="40385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028178" y="3306528"/>
            <a:ext cx="56635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3480" marR="5080" indent="-11614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Проект</a:t>
            </a:r>
            <a:r>
              <a:rPr dirty="0" sz="14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«Формирование</a:t>
            </a:r>
            <a:r>
              <a:rPr dirty="0" sz="14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комфортной</a:t>
            </a:r>
            <a:r>
              <a:rPr dirty="0" sz="1400" spc="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городской</a:t>
            </a:r>
            <a:r>
              <a:rPr dirty="0" sz="14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среды</a:t>
            </a:r>
            <a:r>
              <a:rPr dirty="0" sz="14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в</a:t>
            </a:r>
            <a:r>
              <a:rPr dirty="0" sz="14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малых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городах</a:t>
            </a:r>
            <a:r>
              <a:rPr dirty="0" sz="1400" spc="-4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dirty="0" sz="14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исторических</a:t>
            </a:r>
            <a:r>
              <a:rPr dirty="0" sz="14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поселениях»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83279" y="4152900"/>
            <a:ext cx="3774947" cy="684275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3448811" y="4218432"/>
            <a:ext cx="3644265" cy="553720"/>
          </a:xfrm>
          <a:prstGeom prst="rect">
            <a:avLst/>
          </a:prstGeom>
          <a:solidFill>
            <a:srgbClr val="EAFBF6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 marR="82550">
              <a:lnSpc>
                <a:spcPct val="100000"/>
              </a:lnSpc>
              <a:spcBef>
                <a:spcPts val="310"/>
              </a:spcBef>
              <a:tabLst>
                <a:tab pos="1925955" algn="l"/>
                <a:tab pos="3091815" algn="l"/>
              </a:tabLst>
            </a:pPr>
            <a:r>
              <a:rPr dirty="0" sz="1400" spc="-10">
                <a:latin typeface="Arial"/>
                <a:cs typeface="Arial"/>
              </a:rPr>
              <a:t>Проект-победитель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«Цветущий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берег Мелеуза»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сумму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6FF"/>
                </a:solidFill>
                <a:latin typeface="Arial"/>
                <a:cs typeface="Arial"/>
              </a:rPr>
              <a:t>147,5</a:t>
            </a:r>
            <a:r>
              <a:rPr dirty="0" sz="1600" spc="-1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млн.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рублей.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22019" y="3921251"/>
            <a:ext cx="6187440" cy="2859405"/>
            <a:chOff x="922019" y="3921251"/>
            <a:chExt cx="6187440" cy="285940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2019" y="3921251"/>
              <a:ext cx="2420035" cy="14400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5146547"/>
              <a:ext cx="2537459" cy="1633727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519" y="8162543"/>
            <a:ext cx="3325367" cy="1764791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487359" y="8191042"/>
            <a:ext cx="564515" cy="3829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52705">
              <a:lnSpc>
                <a:spcPts val="919"/>
              </a:lnSpc>
              <a:spcBef>
                <a:spcPts val="165"/>
              </a:spcBef>
            </a:pPr>
            <a:r>
              <a:rPr dirty="0" sz="800">
                <a:latin typeface="Times New Roman"/>
                <a:cs typeface="Times New Roman"/>
              </a:rPr>
              <a:t>Детские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и</a:t>
            </a:r>
            <a:r>
              <a:rPr dirty="0" sz="800" spc="500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спортивные</a:t>
            </a:r>
            <a:r>
              <a:rPr dirty="0" sz="800" spc="50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площадки;</a:t>
            </a:r>
            <a:r>
              <a:rPr dirty="0" sz="800" spc="-50">
                <a:latin typeface="Times New Roman"/>
                <a:cs typeface="Times New Roman"/>
              </a:rPr>
              <a:t> 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18897" y="8435488"/>
            <a:ext cx="3403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Times New Roman"/>
                <a:cs typeface="Times New Roman"/>
              </a:rPr>
              <a:t>Ремонт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46641" y="8552811"/>
            <a:ext cx="683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Times New Roman"/>
                <a:cs typeface="Times New Roman"/>
              </a:rPr>
              <a:t>водопровода;</a:t>
            </a:r>
            <a:r>
              <a:rPr dirty="0" sz="800" spc="5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29646" y="8800627"/>
            <a:ext cx="1855470" cy="5105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745490" marR="5080" indent="-12700">
              <a:lnSpc>
                <a:spcPts val="919"/>
              </a:lnSpc>
              <a:spcBef>
                <a:spcPts val="165"/>
              </a:spcBef>
            </a:pPr>
            <a:r>
              <a:rPr dirty="0" sz="800">
                <a:latin typeface="Times New Roman"/>
                <a:cs typeface="Times New Roman"/>
              </a:rPr>
              <a:t>Приобретение</a:t>
            </a:r>
            <a:r>
              <a:rPr dirty="0" sz="800" spc="-40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тракторов,</a:t>
            </a:r>
            <a:r>
              <a:rPr dirty="0" sz="800" spc="50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прицепного</a:t>
            </a:r>
            <a:r>
              <a:rPr dirty="0" sz="800" spc="-3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инвентаря;</a:t>
            </a:r>
            <a:r>
              <a:rPr dirty="0" sz="800" spc="-4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Times New Roman"/>
                <a:cs typeface="Times New Roman"/>
              </a:rPr>
              <a:t>Ограждение</a:t>
            </a:r>
            <a:r>
              <a:rPr dirty="0" sz="800" spc="-4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кладбищ;</a:t>
            </a:r>
            <a:r>
              <a:rPr dirty="0" sz="800" spc="-40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09755" y="8645627"/>
            <a:ext cx="7169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Ремонт</a:t>
            </a:r>
            <a:r>
              <a:rPr dirty="0" sz="800" spc="-3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дорог;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577577" y="8239748"/>
            <a:ext cx="4559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Прочие;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1727" y="7443216"/>
            <a:ext cx="3538854" cy="311150"/>
          </a:xfrm>
          <a:prstGeom prst="rect">
            <a:avLst/>
          </a:prstGeom>
          <a:solidFill>
            <a:srgbClr val="FFF1CC"/>
          </a:solidFill>
          <a:ln w="12700">
            <a:solidFill>
              <a:srgbClr val="2E528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70815">
              <a:lnSpc>
                <a:spcPct val="100000"/>
              </a:lnSpc>
              <a:spcBef>
                <a:spcPts val="285"/>
              </a:spcBef>
            </a:pPr>
            <a:r>
              <a:rPr dirty="0" sz="1500">
                <a:latin typeface="Arial"/>
                <a:cs typeface="Arial"/>
              </a:rPr>
              <a:t>Сфера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реализации проектов </a:t>
            </a:r>
            <a:r>
              <a:rPr dirty="0" sz="1500" spc="-20">
                <a:latin typeface="Arial"/>
                <a:cs typeface="Arial"/>
              </a:rPr>
              <a:t>ППМИ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28444" y="6946392"/>
            <a:ext cx="4066031" cy="403859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2133048" y="6992148"/>
            <a:ext cx="38474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Программа</a:t>
            </a:r>
            <a:r>
              <a:rPr dirty="0" sz="1400" spc="-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поддержки</a:t>
            </a:r>
            <a:r>
              <a:rPr dirty="0" sz="14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местных</a:t>
            </a:r>
            <a:r>
              <a:rPr dirty="0" sz="14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инициатив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18559" y="7876031"/>
            <a:ext cx="3381755" cy="710183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3788664" y="7946135"/>
            <a:ext cx="3241675" cy="570230"/>
          </a:xfrm>
          <a:prstGeom prst="rect">
            <a:avLst/>
          </a:prstGeom>
          <a:solidFill>
            <a:srgbClr val="FFFFFF"/>
          </a:solidFill>
          <a:ln w="9525">
            <a:solidFill>
              <a:srgbClr val="9ED2EB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307465" marR="132715" indent="-1169035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0066FF"/>
                </a:solidFill>
                <a:latin typeface="Arial"/>
                <a:cs typeface="Arial"/>
              </a:rPr>
              <a:t>14</a:t>
            </a:r>
            <a:r>
              <a:rPr dirty="0" sz="16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проектов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на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сумму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FF"/>
                </a:solidFill>
                <a:latin typeface="Arial"/>
                <a:cs typeface="Arial"/>
              </a:rPr>
              <a:t>16,17</a:t>
            </a:r>
            <a:r>
              <a:rPr dirty="0" sz="1600" spc="-5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млн. </a:t>
            </a:r>
            <a:r>
              <a:rPr dirty="0" sz="1500" spc="-10">
                <a:latin typeface="Arial"/>
                <a:cs typeface="Arial"/>
              </a:rPr>
              <a:t>рублей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7155179"/>
            <a:ext cx="2673096" cy="254507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520695" y="5992367"/>
            <a:ext cx="4733925" cy="3621404"/>
            <a:chOff x="2520695" y="5992367"/>
            <a:chExt cx="4733925" cy="362140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983" y="6951548"/>
              <a:ext cx="2048256" cy="266184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0695" y="7417307"/>
              <a:ext cx="2926079" cy="16001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3843" y="5992367"/>
              <a:ext cx="2028443" cy="101650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851174" y="9894332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3327" y="143656"/>
            <a:ext cx="591693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ОБЪЕМ</a:t>
            </a:r>
            <a:r>
              <a:rPr dirty="0" sz="1400" spc="-8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ДОЛГА</a:t>
            </a:r>
            <a:r>
              <a:rPr dirty="0" sz="14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14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МУНИЦИПАЛЬНОМ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РАЙОНЕ МЕЛЕУЗОВСКИЙ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РАЙОН</a:t>
            </a:r>
            <a:r>
              <a:rPr dirty="0" sz="1400" spc="-1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РЕСПУБЛИКИ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БАШКОРТОСТАН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10" name="object 10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0135" y="6298692"/>
            <a:ext cx="1245107" cy="45415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800135" y="6369927"/>
            <a:ext cx="962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F4E79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F4E79"/>
                </a:solidFill>
                <a:latin typeface="Arial"/>
                <a:cs typeface="Arial"/>
              </a:rPr>
              <a:t>рублей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6019" y="1032263"/>
            <a:ext cx="2077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905" algn="l"/>
              </a:tabLst>
            </a:pP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ОСНОВНЫМИ</a:t>
            </a: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ЦЕЛЯМИ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63459" y="1032263"/>
            <a:ext cx="135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9443" y="1215143"/>
            <a:ext cx="2524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2455" algn="l"/>
              </a:tabLst>
            </a:pP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МУНИЦИРПАЛЬГОГО</a:t>
            </a: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РАЙОНА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89594" y="1032263"/>
            <a:ext cx="2192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  <a:tabLst>
                <a:tab pos="1310640" algn="l"/>
                <a:tab pos="1528445" algn="l"/>
              </a:tabLst>
            </a:pP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ЗАДАЧАМИ</a:t>
            </a: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	</a:t>
            </a:r>
            <a:r>
              <a:rPr dirty="0" sz="1200" spc="-20" b="1">
                <a:solidFill>
                  <a:srgbClr val="134262"/>
                </a:solidFill>
                <a:latin typeface="Arial"/>
                <a:cs typeface="Arial"/>
              </a:rPr>
              <a:t>ДОЛГОВОЙ </a:t>
            </a: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МЕЛЕУЗОВСКИЙ</a:t>
            </a: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		</a:t>
            </a:r>
            <a:r>
              <a:rPr dirty="0" sz="1200" spc="-20" b="1">
                <a:solidFill>
                  <a:srgbClr val="134262"/>
                </a:solidFill>
                <a:latin typeface="Arial"/>
                <a:cs typeface="Arial"/>
              </a:rPr>
              <a:t>РАЙОН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986263" y="1032263"/>
            <a:ext cx="1068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34262"/>
                </a:solidFill>
                <a:latin typeface="Arial"/>
                <a:cs typeface="Arial"/>
              </a:rPr>
              <a:t>ПОЛИТИКИ РЕСПУБЛИКИ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9443" y="1398023"/>
            <a:ext cx="6104890" cy="1901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БАШКОРТОСТА</a:t>
            </a:r>
            <a:r>
              <a:rPr dirty="0" sz="1200" spc="225" b="1">
                <a:solidFill>
                  <a:srgbClr val="1342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262"/>
                </a:solidFill>
                <a:latin typeface="Arial"/>
                <a:cs typeface="Arial"/>
              </a:rPr>
              <a:t>-</a:t>
            </a:r>
            <a:r>
              <a:rPr dirty="0" sz="1200" spc="254" b="1">
                <a:solidFill>
                  <a:srgbClr val="134262"/>
                </a:solidFill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является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сохранение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высокой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степени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долговой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устойчивости, </a:t>
            </a:r>
            <a:r>
              <a:rPr dirty="0" sz="1200">
                <a:latin typeface="Arial"/>
                <a:cs typeface="Arial"/>
              </a:rPr>
              <a:t>укрепление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имиджа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надежного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заемщика.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algn="just" marL="24130" marR="31115" indent="12192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По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итогам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года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муниципальный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район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Мелеузовский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район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Республики </a:t>
            </a:r>
            <a:r>
              <a:rPr dirty="0" sz="1200">
                <a:latin typeface="Arial"/>
                <a:cs typeface="Arial"/>
              </a:rPr>
              <a:t>Башкортостан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относится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к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группе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заемщиков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с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высоким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уровнем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долговой </a:t>
            </a:r>
            <a:r>
              <a:rPr dirty="0" sz="1200">
                <a:latin typeface="Arial"/>
                <a:cs typeface="Arial"/>
              </a:rPr>
              <a:t>устойчивости,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что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характеризуется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следующими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показателями:</a:t>
            </a:r>
            <a:endParaRPr sz="1200">
              <a:latin typeface="Arial"/>
              <a:cs typeface="Arial"/>
            </a:endParaRPr>
          </a:p>
          <a:p>
            <a:pPr algn="just" marL="196215" marR="29845" indent="-172720">
              <a:lnSpc>
                <a:spcPct val="100000"/>
              </a:lnSpc>
              <a:buFont typeface="Wingdings"/>
              <a:buChar char=""/>
              <a:tabLst>
                <a:tab pos="196215" algn="l"/>
                <a:tab pos="280035" algn="l"/>
              </a:tabLst>
            </a:pP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объем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муниципального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долга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муниципального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района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Мелеузовский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район </a:t>
            </a:r>
            <a:r>
              <a:rPr dirty="0" sz="1200">
                <a:latin typeface="Arial"/>
                <a:cs typeface="Arial"/>
              </a:rPr>
              <a:t>Республики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Башкортостан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(далее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муниципальный,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долг)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составил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0,0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тыс. </a:t>
            </a:r>
            <a:r>
              <a:rPr dirty="0" sz="1200" spc="-10">
                <a:latin typeface="Arial"/>
                <a:cs typeface="Arial"/>
              </a:rPr>
              <a:t>рублей;</a:t>
            </a:r>
            <a:endParaRPr sz="1200">
              <a:latin typeface="Arial"/>
              <a:cs typeface="Arial"/>
            </a:endParaRPr>
          </a:p>
          <a:p>
            <a:pPr algn="just" marL="280670" indent="-256540">
              <a:lnSpc>
                <a:spcPct val="100000"/>
              </a:lnSpc>
              <a:buFont typeface="Wingdings"/>
              <a:buChar char=""/>
              <a:tabLst>
                <a:tab pos="280670" algn="l"/>
              </a:tabLst>
            </a:pP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расходы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на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обслуживание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муниципального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долга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составили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0,0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тыс.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рублей.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0" y="3678935"/>
            <a:ext cx="2171700" cy="276453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169156" y="4082816"/>
            <a:ext cx="1737995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Верхний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предел муниципального долга Администрации муниципального района Мелеузовский район Республики Башкортостан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3176" y="3401568"/>
            <a:ext cx="2026919" cy="101650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407994" y="3801244"/>
            <a:ext cx="1588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на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января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2024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года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12891" y="3742944"/>
            <a:ext cx="1245107" cy="454151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5753242" y="3814296"/>
            <a:ext cx="962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F4E79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F4E79"/>
                </a:solidFill>
                <a:latin typeface="Arial"/>
                <a:cs typeface="Arial"/>
              </a:rPr>
              <a:t>рублей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6035" y="4703064"/>
            <a:ext cx="2028443" cy="1016507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3431440" y="5102506"/>
            <a:ext cx="1588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на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января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2025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года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5752" y="5044439"/>
            <a:ext cx="1246619" cy="454151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776687" y="5115558"/>
            <a:ext cx="962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F4E79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F4E79"/>
                </a:solidFill>
                <a:latin typeface="Arial"/>
                <a:cs typeface="Arial"/>
              </a:rPr>
              <a:t>рублей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419718" y="6392044"/>
            <a:ext cx="1588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на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января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2026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года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6960" y="41951"/>
            <a:ext cx="6188075" cy="701357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2061210">
              <a:lnSpc>
                <a:spcPct val="100000"/>
              </a:lnSpc>
              <a:spcBef>
                <a:spcPts val="905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ОТКРЫТЫЙ</a:t>
            </a:r>
            <a:r>
              <a:rPr dirty="0" sz="14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</a:t>
            </a:r>
            <a:endParaRPr sz="1400">
              <a:latin typeface="Arial"/>
              <a:cs typeface="Arial"/>
            </a:endParaRPr>
          </a:p>
          <a:p>
            <a:pPr marL="535940" marR="288290" indent="-358140">
              <a:lnSpc>
                <a:spcPct val="100000"/>
              </a:lnSpc>
              <a:spcBef>
                <a:spcPts val="685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ОТКРЫТОСТЬ</a:t>
            </a:r>
            <a:r>
              <a:rPr dirty="0" sz="1200" spc="-7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БЮДЖЕТНЫХ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 ДАННЫХ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dirty="0" sz="1200" spc="-5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УРОВЕНЬ</a:t>
            </a:r>
            <a:r>
              <a:rPr dirty="0" sz="1200" spc="-7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Arial"/>
                <a:cs typeface="Arial"/>
              </a:rPr>
              <a:t>КАЧЕСТВА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УПРАВЛЕНИЯ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МУНИЦИПАЛЬНЫМИ</a:t>
            </a:r>
            <a:r>
              <a:rPr dirty="0" sz="1200" spc="-5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ФИНАНСАМИ</a:t>
            </a:r>
            <a:r>
              <a:rPr dirty="0" sz="1200" spc="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МУНИЦИПАЛЬНОМ</a:t>
            </a:r>
            <a:r>
              <a:rPr dirty="0" sz="1200" spc="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РАЙОНЕ МЕЛЕУЗОВСКИЙ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РАЙОН</a:t>
            </a:r>
            <a:r>
              <a:rPr dirty="0" sz="1200" spc="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РЕСПУБЛИКЕ</a:t>
            </a:r>
            <a:r>
              <a:rPr dirty="0" sz="1200" spc="-6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БАШКОРТОСТАН</a:t>
            </a:r>
            <a:endParaRPr sz="1200">
              <a:latin typeface="Arial"/>
              <a:cs typeface="Arial"/>
            </a:endParaRPr>
          </a:p>
          <a:p>
            <a:pPr algn="just" marL="48260" marR="5715" indent="354965">
              <a:lnSpc>
                <a:spcPct val="100000"/>
              </a:lnSpc>
              <a:spcBef>
                <a:spcPts val="750"/>
              </a:spcBef>
            </a:pPr>
            <a:r>
              <a:rPr dirty="0" sz="1000">
                <a:latin typeface="Arial"/>
                <a:cs typeface="Arial"/>
              </a:rPr>
              <a:t>Представление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информации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бюджете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доступной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для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граждан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форме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осуществляется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на </a:t>
            </a:r>
            <a:r>
              <a:rPr dirty="0" sz="1000">
                <a:latin typeface="Arial"/>
                <a:cs typeface="Arial"/>
              </a:rPr>
              <a:t>сайте</a:t>
            </a:r>
            <a:r>
              <a:rPr dirty="0" sz="1000" spc="28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Финансового</a:t>
            </a:r>
            <a:r>
              <a:rPr dirty="0" sz="1000" spc="28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29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муниципального</a:t>
            </a:r>
            <a:r>
              <a:rPr dirty="0" sz="1000" spc="28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района</a:t>
            </a:r>
            <a:r>
              <a:rPr dirty="0" sz="1000" spc="29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Мелеузовский</a:t>
            </a:r>
            <a:r>
              <a:rPr dirty="0" sz="1000" spc="29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район</a:t>
            </a:r>
            <a:r>
              <a:rPr dirty="0" sz="1000" spc="29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Республики Башкортостан.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Данные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материалы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отвечают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требованиям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уровню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открытости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бюджетных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данных, </a:t>
            </a:r>
            <a:r>
              <a:rPr dirty="0" sz="1000">
                <a:latin typeface="Arial"/>
                <a:cs typeface="Arial"/>
              </a:rPr>
              <a:t>установленным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приказом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Министерства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финансов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Республики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Башкортостан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 августа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2016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года</a:t>
            </a:r>
            <a:endParaRPr sz="1000">
              <a:latin typeface="Arial"/>
              <a:cs typeface="Arial"/>
            </a:endParaRPr>
          </a:p>
          <a:p>
            <a:pPr algn="just" marL="48260" marR="50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№223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«Об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организации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проведения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оценки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уровня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открытости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бюджетных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данных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муниципальных </a:t>
            </a:r>
            <a:r>
              <a:rPr dirty="0" sz="1000">
                <a:latin typeface="Arial"/>
                <a:cs typeface="Arial"/>
              </a:rPr>
              <a:t>районах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(городских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округах)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Республики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Башкортостан»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С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2016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года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результатам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проведенного мониторинга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формируются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итоговые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результаты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составляется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рейтинг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муниципальных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образований </a:t>
            </a:r>
            <a:r>
              <a:rPr dirty="0" sz="1000">
                <a:latin typeface="Arial"/>
                <a:cs typeface="Arial"/>
              </a:rPr>
              <a:t>РБ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уровню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открытости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бюджетных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данных,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который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оценивается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показателям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бальной </a:t>
            </a:r>
            <a:r>
              <a:rPr dirty="0" sz="1000">
                <a:latin typeface="Arial"/>
                <a:cs typeface="Arial"/>
              </a:rPr>
              <a:t>системе, максимальное количество по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всем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этапам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составляет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150 баллов.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 результатам </a:t>
            </a:r>
            <a:r>
              <a:rPr dirty="0" sz="1000" spc="-10">
                <a:latin typeface="Arial"/>
                <a:cs typeface="Arial"/>
              </a:rPr>
              <a:t>рейтинга </a:t>
            </a:r>
            <a:r>
              <a:rPr dirty="0" sz="1000">
                <a:latin typeface="Arial"/>
                <a:cs typeface="Arial"/>
              </a:rPr>
              <a:t>муниципальных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образований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Республики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Башкортостан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качеству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муниципальными </a:t>
            </a:r>
            <a:r>
              <a:rPr dirty="0" sz="1000">
                <a:latin typeface="Arial"/>
                <a:cs typeface="Arial"/>
              </a:rPr>
              <a:t>финансами: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I,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II,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IV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этапам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года,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Мелеузовский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район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занимал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место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Оценка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качества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муниципальными</a:t>
            </a:r>
            <a:r>
              <a:rPr dirty="0" sz="1000" spc="18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финансами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проводится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соответствии</a:t>
            </a:r>
            <a:r>
              <a:rPr dirty="0" sz="1000" spc="18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с</a:t>
            </a:r>
            <a:r>
              <a:rPr dirty="0" sz="1000" spc="18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Приказом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Минфина </a:t>
            </a:r>
            <a:r>
              <a:rPr dirty="0" sz="1000">
                <a:latin typeface="Arial"/>
                <a:cs typeface="Arial"/>
              </a:rPr>
              <a:t>Республики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Башкортостан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от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августа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2013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года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№75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«О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порядке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осуществления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оперативного </a:t>
            </a:r>
            <a:r>
              <a:rPr dirty="0" sz="1000">
                <a:latin typeface="Arial"/>
                <a:cs typeface="Arial"/>
              </a:rPr>
              <a:t>(ежеквартального)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годового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мониторинга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оценки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качества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муниципальными </a:t>
            </a:r>
            <a:r>
              <a:rPr dirty="0" sz="1000">
                <a:latin typeface="Arial"/>
                <a:cs typeface="Arial"/>
              </a:rPr>
              <a:t>финансами».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Оценка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качества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характеризует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следующие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аспекты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муниципальными </a:t>
            </a:r>
            <a:r>
              <a:rPr dirty="0" sz="1000">
                <a:latin typeface="Arial"/>
                <a:cs typeface="Arial"/>
              </a:rPr>
              <a:t>финансами: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бюджетное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планирование,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исполнение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бюджета,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управление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муниципальным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долгом, </a:t>
            </a:r>
            <a:r>
              <a:rPr dirty="0" sz="1000">
                <a:latin typeface="Arial"/>
                <a:cs typeface="Arial"/>
              </a:rPr>
              <a:t>управление</a:t>
            </a:r>
            <a:r>
              <a:rPr dirty="0" sz="1000" spc="17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муниципальной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собственностью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17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оказание</a:t>
            </a:r>
            <a:r>
              <a:rPr dirty="0" sz="1000" spc="17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муниципальных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услуг,</a:t>
            </a:r>
            <a:r>
              <a:rPr dirty="0" sz="1000" spc="17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прозрачность </a:t>
            </a:r>
            <a:r>
              <a:rPr dirty="0" sz="1000">
                <a:latin typeface="Arial"/>
                <a:cs typeface="Arial"/>
              </a:rPr>
              <a:t>бюджетного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процесса,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индикаторы,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характеризующие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выполнение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указов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Президента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Российской </a:t>
            </a:r>
            <a:r>
              <a:rPr dirty="0" sz="1000">
                <a:latin typeface="Arial"/>
                <a:cs typeface="Arial"/>
              </a:rPr>
              <a:t>Федерации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от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7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мая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2012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года.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Муниципальному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району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Мелеузовский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район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Республики Башкортостан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присвоена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степень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качества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муниципальными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финансами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по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результатам </a:t>
            </a:r>
            <a:r>
              <a:rPr dirty="0" sz="1000">
                <a:latin typeface="Arial"/>
                <a:cs typeface="Arial"/>
              </a:rPr>
              <a:t>мониторинга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оценки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качества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управления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муниципальными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финансами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за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год,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проведенной Министерством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финансов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Республики </a:t>
            </a:r>
            <a:r>
              <a:rPr dirty="0" sz="1000" spc="-10">
                <a:latin typeface="Arial"/>
                <a:cs typeface="Arial"/>
              </a:rPr>
              <a:t>Башкортостан.</a:t>
            </a:r>
            <a:endParaRPr sz="1000">
              <a:latin typeface="Arial"/>
              <a:cs typeface="Arial"/>
            </a:endParaRPr>
          </a:p>
          <a:p>
            <a:pPr marL="12700" marR="3817620">
              <a:lnSpc>
                <a:spcPct val="100000"/>
              </a:lnSpc>
              <a:spcBef>
                <a:spcPts val="980"/>
              </a:spcBef>
            </a:pPr>
            <a:r>
              <a:rPr dirty="0" sz="1100" b="1">
                <a:latin typeface="Arial"/>
                <a:cs typeface="Arial"/>
              </a:rPr>
              <a:t>Раздел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«Бюджет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для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граждан»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на </a:t>
            </a:r>
            <a:r>
              <a:rPr dirty="0" sz="1100" spc="-10" b="1">
                <a:latin typeface="Arial"/>
                <a:cs typeface="Arial"/>
              </a:rPr>
              <a:t>сайте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dirty="0" u="sng" sz="1100" spc="-10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http://finance.admmeleuz.ru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algn="just" marL="12700" marR="3709670" indent="-635">
              <a:lnSpc>
                <a:spcPct val="101000"/>
              </a:lnSpc>
              <a:buSzPct val="110000"/>
              <a:buChar char="•"/>
              <a:tabLst>
                <a:tab pos="12700" algn="l"/>
                <a:tab pos="127000" algn="l"/>
              </a:tabLst>
            </a:pPr>
            <a:r>
              <a:rPr dirty="0" sz="100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Подробная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информация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бюджетном </a:t>
            </a:r>
            <a:r>
              <a:rPr dirty="0" sz="1000">
                <a:latin typeface="Arial"/>
                <a:cs typeface="Arial"/>
              </a:rPr>
              <a:t>процессе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его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результатах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доступной </a:t>
            </a:r>
            <a:r>
              <a:rPr dirty="0" sz="1000">
                <a:latin typeface="Arial"/>
                <a:cs typeface="Arial"/>
              </a:rPr>
              <a:t>для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граждан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форме.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42545" marR="13335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Раздел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«Финансы»</a:t>
            </a:r>
            <a:r>
              <a:rPr dirty="0" sz="1050" spc="2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на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сайте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Администрации муниципального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района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Мелеузовский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район </a:t>
            </a:r>
            <a:r>
              <a:rPr dirty="0" sz="1050" b="1">
                <a:latin typeface="Arial"/>
                <a:cs typeface="Arial"/>
              </a:rPr>
              <a:t>Республики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Башкортостан </a:t>
            </a:r>
            <a:r>
              <a:rPr dirty="0" u="sng" sz="105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meleuz.bashkortostan.ru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251714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Актуальная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информация</a:t>
            </a:r>
            <a:r>
              <a:rPr dirty="0" sz="1000">
                <a:latin typeface="Arial"/>
                <a:cs typeface="Arial"/>
              </a:rPr>
              <a:t> о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бюджете </a:t>
            </a:r>
            <a:r>
              <a:rPr dirty="0" sz="1000" spc="-10">
                <a:latin typeface="Arial"/>
                <a:cs typeface="Arial"/>
              </a:rPr>
              <a:t>района</a:t>
            </a:r>
            <a:endParaRPr sz="1000">
              <a:latin typeface="Arial"/>
              <a:cs typeface="Arial"/>
            </a:endParaRPr>
          </a:p>
          <a:p>
            <a:pPr lvl="1" marL="2595880" indent="-78740">
              <a:lnSpc>
                <a:spcPct val="100000"/>
              </a:lnSpc>
              <a:buChar char="•"/>
              <a:tabLst>
                <a:tab pos="2595880" algn="l"/>
              </a:tabLst>
            </a:pPr>
            <a:r>
              <a:rPr dirty="0" sz="1000" spc="-10">
                <a:latin typeface="Arial"/>
                <a:cs typeface="Arial"/>
              </a:rPr>
              <a:t>Информация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о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бюджетном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устройстве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района</a:t>
            </a:r>
            <a:endParaRPr sz="1000">
              <a:latin typeface="Arial"/>
              <a:cs typeface="Arial"/>
            </a:endParaRPr>
          </a:p>
          <a:p>
            <a:pPr lvl="1" marL="2595880" indent="-78740">
              <a:lnSpc>
                <a:spcPct val="100000"/>
              </a:lnSpc>
              <a:buChar char="•"/>
              <a:tabLst>
                <a:tab pos="2595880" algn="l"/>
              </a:tabLst>
            </a:pPr>
            <a:r>
              <a:rPr dirty="0" sz="1000" spc="-10">
                <a:latin typeface="Arial"/>
                <a:cs typeface="Arial"/>
              </a:rPr>
              <a:t>Глоссарий</a:t>
            </a:r>
            <a:endParaRPr sz="1000">
              <a:latin typeface="Arial"/>
              <a:cs typeface="Arial"/>
            </a:endParaRPr>
          </a:p>
          <a:p>
            <a:pPr lvl="1" marL="2595880" indent="-78740">
              <a:lnSpc>
                <a:spcPct val="100000"/>
              </a:lnSpc>
              <a:buChar char="•"/>
              <a:tabLst>
                <a:tab pos="2595880" algn="l"/>
              </a:tabLst>
            </a:pPr>
            <a:r>
              <a:rPr dirty="0" sz="1000" spc="-10">
                <a:latin typeface="Arial"/>
                <a:cs typeface="Arial"/>
              </a:rPr>
              <a:t>Нормативная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правовая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база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836" y="6460235"/>
            <a:ext cx="2362449" cy="11673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5388" y="4546091"/>
            <a:ext cx="2311907" cy="11369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1991" y="4565903"/>
            <a:ext cx="1021079" cy="10210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9903" y="6743700"/>
            <a:ext cx="1002791" cy="1002791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955547" y="8110728"/>
            <a:ext cx="4884420" cy="1842770"/>
            <a:chOff x="955547" y="8110728"/>
            <a:chExt cx="4884420" cy="184277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1803" y="8110728"/>
              <a:ext cx="3489045" cy="133272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547" y="8540496"/>
              <a:ext cx="1104899" cy="8702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7567" y="9293352"/>
              <a:ext cx="3962399" cy="659891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554764" y="7750582"/>
            <a:ext cx="4824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032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МУНИЦИПАЛЬНЫЕ</a:t>
            </a:r>
            <a:r>
              <a:rPr dirty="0" sz="900" spc="-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РАЙОНЫ</a:t>
            </a:r>
            <a:r>
              <a:rPr dirty="0" sz="900" spc="-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dirty="0" sz="900" spc="-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ГОРОДСКИЕ</a:t>
            </a:r>
            <a:r>
              <a:rPr dirty="0" sz="900" spc="-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ОКРУГА,</a:t>
            </a:r>
            <a:r>
              <a:rPr dirty="0" sz="900" spc="-2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КОТОРЫМ</a:t>
            </a:r>
            <a:r>
              <a:rPr dirty="0" sz="900" spc="-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487C"/>
                </a:solidFill>
                <a:latin typeface="Arial"/>
                <a:cs typeface="Arial"/>
              </a:rPr>
              <a:t>ПРИСВОЕНА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dirty="0" sz="900" spc="-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СТЕПЕНЬ</a:t>
            </a:r>
            <a:r>
              <a:rPr dirty="0" sz="900" spc="-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КАЧЕСТВА</a:t>
            </a:r>
            <a:r>
              <a:rPr dirty="0" sz="900" spc="-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УПРАВЛЕНИЯ</a:t>
            </a:r>
            <a:r>
              <a:rPr dirty="0" sz="900" spc="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МУНИЦИПАЛЬНЫМИ</a:t>
            </a:r>
            <a:r>
              <a:rPr dirty="0" sz="900" spc="-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ФИНАНСАМИ</a:t>
            </a:r>
            <a:r>
              <a:rPr dirty="0" sz="900" spc="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за</a:t>
            </a:r>
            <a:r>
              <a:rPr dirty="0" sz="900" spc="-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487C"/>
                </a:solidFill>
                <a:latin typeface="Arial"/>
                <a:cs typeface="Arial"/>
              </a:rPr>
              <a:t>2022</a:t>
            </a:r>
            <a:r>
              <a:rPr dirty="0" sz="900" spc="-3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1F487C"/>
                </a:solidFill>
                <a:latin typeface="Arial"/>
                <a:cs typeface="Arial"/>
              </a:rPr>
              <a:t>год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78652" y="8168640"/>
            <a:ext cx="1130807" cy="11323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51174" y="9894332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64515" y="143656"/>
            <a:ext cx="11353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ГЛОССАРИЙ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26842" y="5805059"/>
            <a:ext cx="441959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Arial"/>
                <a:cs typeface="Arial"/>
              </a:rPr>
              <a:t>бюджета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4913" y="5805059"/>
            <a:ext cx="2219325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</a:pPr>
            <a:r>
              <a:rPr dirty="0" sz="800" b="1">
                <a:latin typeface="Arial"/>
                <a:cs typeface="Arial"/>
              </a:rPr>
              <a:t>Дефицит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бюджета</a:t>
            </a:r>
            <a:r>
              <a:rPr dirty="0" sz="800" spc="18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19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превышение</a:t>
            </a:r>
            <a:r>
              <a:rPr dirty="0" sz="800" spc="19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расходов </a:t>
            </a:r>
            <a:r>
              <a:rPr dirty="0" sz="800">
                <a:latin typeface="Arial"/>
                <a:cs typeface="Arial"/>
              </a:rPr>
              <a:t>над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его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доходами.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4913" y="6236261"/>
            <a:ext cx="25781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8975" algn="l"/>
                <a:tab pos="975360" algn="l"/>
                <a:tab pos="1957070" algn="l"/>
              </a:tabLst>
            </a:pPr>
            <a:r>
              <a:rPr dirty="0" sz="800" spc="-10" b="1">
                <a:latin typeface="Arial"/>
                <a:cs typeface="Arial"/>
              </a:rPr>
              <a:t>Дотации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50" b="1">
                <a:latin typeface="Arial"/>
                <a:cs typeface="Arial"/>
              </a:rPr>
              <a:t>-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межбюджетные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трансферты,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4913" y="6350520"/>
            <a:ext cx="17589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предоставляемые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безвозмездной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4913" y="6464779"/>
            <a:ext cx="26943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3525" algn="l"/>
                <a:tab pos="1153795" algn="l"/>
                <a:tab pos="1676400" algn="l"/>
                <a:tab pos="2033270" algn="l"/>
              </a:tabLst>
            </a:pP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безвозвратной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основе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без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установления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14913" y="6558443"/>
            <a:ext cx="1543050" cy="3460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800" spc="-10">
                <a:latin typeface="Arial"/>
                <a:cs typeface="Arial"/>
              </a:rPr>
              <a:t>направлений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их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использования.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З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6332" y="723850"/>
            <a:ext cx="2928620" cy="2152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А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800" b="1">
                <a:latin typeface="Arial"/>
                <a:cs typeface="Arial"/>
              </a:rPr>
              <a:t>Администратор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доходов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орган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власти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соответствующего </a:t>
            </a:r>
            <a:r>
              <a:rPr dirty="0" sz="800">
                <a:latin typeface="Arial"/>
                <a:cs typeface="Arial"/>
              </a:rPr>
              <a:t>уровня,</a:t>
            </a:r>
            <a:r>
              <a:rPr dirty="0" sz="800" spc="32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Центральный</a:t>
            </a:r>
            <a:r>
              <a:rPr dirty="0" sz="800" spc="32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банк</a:t>
            </a:r>
            <a:r>
              <a:rPr dirty="0" sz="800" spc="31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Российской</a:t>
            </a:r>
            <a:r>
              <a:rPr dirty="0" sz="800" spc="32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Федерации, </a:t>
            </a:r>
            <a:r>
              <a:rPr dirty="0" sz="800">
                <a:latin typeface="Arial"/>
                <a:cs typeface="Arial"/>
              </a:rPr>
              <a:t>казенное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учреждение,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учитывающие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поступление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доходов </a:t>
            </a:r>
            <a:r>
              <a:rPr dirty="0" sz="800" spc="-50">
                <a:latin typeface="Arial"/>
                <a:cs typeface="Arial"/>
              </a:rPr>
              <a:t>в</a:t>
            </a:r>
            <a:r>
              <a:rPr dirty="0" sz="800">
                <a:latin typeface="Arial"/>
                <a:cs typeface="Arial"/>
              </a:rPr>
              <a:t> бюджет,</a:t>
            </a:r>
            <a:r>
              <a:rPr dirty="0" sz="800" spc="22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а</a:t>
            </a:r>
            <a:r>
              <a:rPr dirty="0" sz="800" spc="22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так</a:t>
            </a:r>
            <a:r>
              <a:rPr dirty="0" sz="800" spc="22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же</a:t>
            </a:r>
            <a:r>
              <a:rPr dirty="0" sz="800" spc="22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производящие</a:t>
            </a:r>
            <a:r>
              <a:rPr dirty="0" sz="800" spc="229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возврат</a:t>
            </a:r>
            <a:r>
              <a:rPr dirty="0" sz="800" spc="22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излишне </a:t>
            </a:r>
            <a:r>
              <a:rPr dirty="0" sz="800">
                <a:latin typeface="Arial"/>
                <a:cs typeface="Arial"/>
              </a:rPr>
              <a:t>(ошибочно)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поступивших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доходов.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Администраторы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доходов </a:t>
            </a:r>
            <a:r>
              <a:rPr dirty="0" sz="800">
                <a:latin typeface="Arial"/>
                <a:cs typeface="Arial"/>
              </a:rPr>
              <a:t>бюджета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так</a:t>
            </a:r>
            <a:r>
              <a:rPr dirty="0" sz="800" spc="2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же</a:t>
            </a:r>
            <a:r>
              <a:rPr dirty="0" sz="800" spc="2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осуществляют</a:t>
            </a:r>
            <a:r>
              <a:rPr dirty="0" sz="800" spc="2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контроль</a:t>
            </a:r>
            <a:r>
              <a:rPr dirty="0" sz="800" spc="2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правильности</a:t>
            </a:r>
            <a:r>
              <a:rPr dirty="0" sz="800" spc="24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>
                <a:latin typeface="Arial"/>
                <a:cs typeface="Arial"/>
              </a:rPr>
              <a:t> своевременности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уплаты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платежей,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являющихся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доходами </a:t>
            </a:r>
            <a:r>
              <a:rPr dirty="0" sz="800">
                <a:latin typeface="Arial"/>
                <a:cs typeface="Arial"/>
              </a:rPr>
              <a:t>бюджета</a:t>
            </a:r>
            <a:r>
              <a:rPr dirty="0" sz="800" spc="24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25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ним,</a:t>
            </a:r>
            <a:r>
              <a:rPr dirty="0" sz="800" spc="254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являющихся</a:t>
            </a:r>
            <a:r>
              <a:rPr dirty="0" sz="800" spc="24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доходами</a:t>
            </a:r>
            <a:r>
              <a:rPr dirty="0" sz="800" spc="24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бюджетов </a:t>
            </a:r>
            <a:r>
              <a:rPr dirty="0" sz="800">
                <a:latin typeface="Arial"/>
                <a:cs typeface="Arial"/>
              </a:rPr>
              <a:t>бюджетной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системы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РФ.</a:t>
            </a:r>
            <a:endParaRPr sz="8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5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Б</a:t>
            </a:r>
            <a:endParaRPr sz="1000">
              <a:latin typeface="Arial"/>
              <a:cs typeface="Arial"/>
            </a:endParaRPr>
          </a:p>
          <a:p>
            <a:pPr marL="24765" marR="12700">
              <a:lnSpc>
                <a:spcPts val="900"/>
              </a:lnSpc>
              <a:spcBef>
                <a:spcPts val="630"/>
              </a:spcBef>
              <a:tabLst>
                <a:tab pos="1015365" algn="l"/>
              </a:tabLst>
            </a:pPr>
            <a:r>
              <a:rPr dirty="0" sz="800" b="1">
                <a:latin typeface="Arial"/>
                <a:cs typeface="Arial"/>
              </a:rPr>
              <a:t>Бюджет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4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форма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образования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расходования</a:t>
            </a:r>
            <a:r>
              <a:rPr dirty="0" sz="800" spc="3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денежных </a:t>
            </a:r>
            <a:r>
              <a:rPr dirty="0" sz="800">
                <a:latin typeface="Arial"/>
                <a:cs typeface="Arial"/>
              </a:rPr>
              <a:t>средств,</a:t>
            </a:r>
            <a:r>
              <a:rPr dirty="0" sz="800" spc="1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предназначенных</a:t>
            </a:r>
            <a:r>
              <a:rPr dirty="0" sz="800" spc="10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для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финансового</a:t>
            </a:r>
            <a:r>
              <a:rPr dirty="0" sz="800" spc="1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обеспечения </a:t>
            </a:r>
            <a:r>
              <a:rPr dirty="0" sz="800">
                <a:latin typeface="Arial"/>
                <a:cs typeface="Arial"/>
              </a:rPr>
              <a:t>задач и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функций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государства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местного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самоуправления. Бюджет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представляет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собой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главный</a:t>
            </a:r>
            <a:r>
              <a:rPr dirty="0" sz="800" spc="1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финансовый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документ </a:t>
            </a:r>
            <a:r>
              <a:rPr dirty="0" sz="800">
                <a:latin typeface="Arial"/>
                <a:cs typeface="Arial"/>
              </a:rPr>
              <a:t>страны</a:t>
            </a:r>
            <a:r>
              <a:rPr dirty="0" sz="800" spc="3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(региона,</a:t>
            </a:r>
            <a:r>
              <a:rPr dirty="0" sz="800">
                <a:latin typeface="Arial"/>
                <a:cs typeface="Arial"/>
              </a:rPr>
              <a:t>	муниципалитета,</a:t>
            </a:r>
            <a:r>
              <a:rPr dirty="0" sz="800" spc="2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поселения),</a:t>
            </a:r>
            <a:r>
              <a:rPr dirty="0" sz="800" spc="229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который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8422" y="2842004"/>
            <a:ext cx="29083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1536065" algn="l"/>
                <a:tab pos="2575560" algn="l"/>
              </a:tabLst>
            </a:pPr>
            <a:r>
              <a:rPr dirty="0" sz="800" spc="-10">
                <a:latin typeface="Arial"/>
                <a:cs typeface="Arial"/>
              </a:rPr>
              <a:t>утверждается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органом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законодательной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власти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98422" y="2956263"/>
            <a:ext cx="186626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соответствующего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уровня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управления.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8524" y="3184883"/>
            <a:ext cx="22117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446530" algn="l"/>
                <a:tab pos="1718945" algn="l"/>
              </a:tabLst>
            </a:pPr>
            <a:r>
              <a:rPr dirty="0" sz="800" spc="-10" b="1">
                <a:latin typeface="Arial"/>
                <a:cs typeface="Arial"/>
              </a:rPr>
              <a:t>Бюджетный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10" b="1">
                <a:latin typeface="Arial"/>
                <a:cs typeface="Arial"/>
              </a:rPr>
              <a:t>кредит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50" b="1">
                <a:latin typeface="Arial"/>
                <a:cs typeface="Arial"/>
              </a:rPr>
              <a:t>-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денежные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8524" y="3299142"/>
            <a:ext cx="22866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предоставляемые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бюджетом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другому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бюджету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254564" y="3184883"/>
            <a:ext cx="551815" cy="2622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69850">
              <a:lnSpc>
                <a:spcPts val="900"/>
              </a:lnSpc>
              <a:spcBef>
                <a:spcPts val="180"/>
              </a:spcBef>
            </a:pPr>
            <a:r>
              <a:rPr dirty="0" sz="800" spc="-10">
                <a:latin typeface="Arial"/>
                <a:cs typeface="Arial"/>
              </a:rPr>
              <a:t>средства, </a:t>
            </a:r>
            <a:r>
              <a:rPr dirty="0" sz="800" spc="-20">
                <a:latin typeface="Arial"/>
                <a:cs typeface="Arial"/>
              </a:rPr>
              <a:t>бюджетной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98422" y="3413400"/>
            <a:ext cx="29076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системы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Российской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Федерации,</a:t>
            </a:r>
            <a:r>
              <a:rPr dirty="0" sz="800" spc="17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юридическому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лицу</a:t>
            </a:r>
            <a:r>
              <a:rPr dirty="0" sz="800" spc="1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(за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98524" y="3527659"/>
            <a:ext cx="29083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7740" algn="l"/>
                <a:tab pos="2082164" algn="l"/>
              </a:tabLst>
            </a:pPr>
            <a:r>
              <a:rPr dirty="0" sz="800" spc="-10">
                <a:latin typeface="Arial"/>
                <a:cs typeface="Arial"/>
              </a:rPr>
              <a:t>исключением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государственных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(муниципальных)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98422" y="3641918"/>
            <a:ext cx="29083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1390" algn="l"/>
              </a:tabLst>
            </a:pPr>
            <a:r>
              <a:rPr dirty="0" sz="800">
                <a:latin typeface="Arial"/>
                <a:cs typeface="Arial"/>
              </a:rPr>
              <a:t>учреждений),</a:t>
            </a:r>
            <a:r>
              <a:rPr dirty="0" sz="800" spc="3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иностранному</a:t>
            </a:r>
            <a:r>
              <a:rPr dirty="0" sz="800" spc="3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государству,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иностранному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98422" y="3756177"/>
            <a:ext cx="2765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юридическому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лицу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возвратной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возмездной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основах.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98524" y="3960321"/>
            <a:ext cx="2851150" cy="845819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В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ts val="900"/>
              </a:lnSpc>
              <a:spcBef>
                <a:spcPts val="530"/>
              </a:spcBef>
            </a:pPr>
            <a:r>
              <a:rPr dirty="0" sz="800" b="1">
                <a:latin typeface="Arial"/>
                <a:cs typeface="Arial"/>
              </a:rPr>
              <a:t>Выручка</a:t>
            </a:r>
            <a:r>
              <a:rPr dirty="0" sz="800" spc="310" b="1">
                <a:latin typeface="Arial"/>
                <a:cs typeface="Arial"/>
              </a:rPr>
              <a:t>  </a:t>
            </a:r>
            <a:r>
              <a:rPr dirty="0" sz="800" b="1">
                <a:latin typeface="Arial"/>
                <a:cs typeface="Arial"/>
              </a:rPr>
              <a:t>от</a:t>
            </a:r>
            <a:r>
              <a:rPr dirty="0" sz="800" spc="315" b="1">
                <a:latin typeface="Arial"/>
                <a:cs typeface="Arial"/>
              </a:rPr>
              <a:t>  </a:t>
            </a:r>
            <a:r>
              <a:rPr dirty="0" sz="800" b="1">
                <a:latin typeface="Arial"/>
                <a:cs typeface="Arial"/>
              </a:rPr>
              <a:t>реализации</a:t>
            </a:r>
            <a:r>
              <a:rPr dirty="0" sz="800" spc="315" b="1">
                <a:latin typeface="Arial"/>
                <a:cs typeface="Arial"/>
              </a:rPr>
              <a:t> 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320" b="1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денежные</a:t>
            </a:r>
            <a:r>
              <a:rPr dirty="0" sz="800" spc="32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средства, </a:t>
            </a:r>
            <a:r>
              <a:rPr dirty="0" sz="800">
                <a:latin typeface="Arial"/>
                <a:cs typeface="Arial"/>
              </a:rPr>
              <a:t>получаемые</a:t>
            </a:r>
            <a:r>
              <a:rPr dirty="0" sz="800" spc="1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предприятием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отгруженную</a:t>
            </a:r>
            <a:r>
              <a:rPr dirty="0" sz="800" spc="49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покупателям продукцию.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Г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98626" y="4835602"/>
            <a:ext cx="28422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5044" algn="l"/>
                <a:tab pos="2117090" algn="l"/>
                <a:tab pos="2795270" algn="l"/>
              </a:tabLst>
            </a:pPr>
            <a:r>
              <a:rPr dirty="0" sz="800" spc="-10" b="1">
                <a:latin typeface="Arial"/>
                <a:cs typeface="Arial"/>
              </a:rPr>
              <a:t>Государственная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10" b="1">
                <a:latin typeface="Arial"/>
                <a:cs typeface="Arial"/>
              </a:rPr>
              <a:t>(муниципальная)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10" b="1">
                <a:latin typeface="Arial"/>
                <a:cs typeface="Arial"/>
              </a:rPr>
              <a:t>программа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50" b="1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98626" y="4949861"/>
            <a:ext cx="28409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6530" algn="l"/>
              </a:tabLst>
            </a:pPr>
            <a:r>
              <a:rPr dirty="0" sz="800">
                <a:latin typeface="Arial"/>
                <a:cs typeface="Arial"/>
              </a:rPr>
              <a:t>документ</a:t>
            </a:r>
            <a:r>
              <a:rPr dirty="0" sz="800" spc="3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стратегического</a:t>
            </a:r>
            <a:r>
              <a:rPr dirty="0" sz="800">
                <a:latin typeface="Arial"/>
                <a:cs typeface="Arial"/>
              </a:rPr>
              <a:t>	планирования,</a:t>
            </a:r>
            <a:r>
              <a:rPr dirty="0" sz="800" spc="38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содержащий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98626" y="5064119"/>
            <a:ext cx="28409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2295" algn="l"/>
              </a:tabLst>
            </a:pPr>
            <a:r>
              <a:rPr dirty="0" sz="800" spc="-10">
                <a:latin typeface="Arial"/>
                <a:cs typeface="Arial"/>
              </a:rPr>
              <a:t>комплекс</a:t>
            </a:r>
            <a:r>
              <a:rPr dirty="0" sz="800">
                <a:latin typeface="Arial"/>
                <a:cs typeface="Arial"/>
              </a:rPr>
              <a:t>	планируемых</a:t>
            </a:r>
            <a:r>
              <a:rPr dirty="0" sz="800" spc="2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мероприятий,</a:t>
            </a:r>
            <a:r>
              <a:rPr dirty="0" sz="800" spc="25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обеспечивающих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399818" y="5178378"/>
            <a:ext cx="1341755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31750">
              <a:lnSpc>
                <a:spcPts val="900"/>
              </a:lnSpc>
              <a:spcBef>
                <a:spcPts val="185"/>
              </a:spcBef>
              <a:tabLst>
                <a:tab pos="349250" algn="l"/>
                <a:tab pos="541020" algn="l"/>
                <a:tab pos="794385" algn="l"/>
              </a:tabLst>
            </a:pPr>
            <a:r>
              <a:rPr dirty="0" sz="800" spc="-10">
                <a:latin typeface="Arial"/>
                <a:cs typeface="Arial"/>
              </a:rPr>
              <a:t>целей</a:t>
            </a:r>
            <a:r>
              <a:rPr dirty="0" sz="800">
                <a:latin typeface="Arial"/>
                <a:cs typeface="Arial"/>
              </a:rPr>
              <a:t>		</a:t>
            </a:r>
            <a:r>
              <a:rPr dirty="0" sz="800" spc="-10">
                <a:latin typeface="Arial"/>
                <a:cs typeface="Arial"/>
              </a:rPr>
              <a:t>государственной </a:t>
            </a:r>
            <a:r>
              <a:rPr dirty="0" sz="800" spc="-50">
                <a:latin typeface="Arial"/>
                <a:cs typeface="Arial"/>
              </a:rPr>
              <a:t>в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сфере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социально-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98626" y="5178378"/>
            <a:ext cx="1452880" cy="5956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  <a:tabLst>
                <a:tab pos="954405" algn="l"/>
              </a:tabLst>
            </a:pPr>
            <a:r>
              <a:rPr dirty="0" sz="800">
                <a:latin typeface="Arial"/>
                <a:cs typeface="Arial"/>
              </a:rPr>
              <a:t>достижение</a:t>
            </a:r>
            <a:r>
              <a:rPr dirty="0" sz="800" spc="16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приоритетов</a:t>
            </a:r>
            <a:r>
              <a:rPr dirty="0" sz="800" spc="155">
                <a:latin typeface="Arial"/>
                <a:cs typeface="Arial"/>
              </a:rPr>
              <a:t>  </a:t>
            </a: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 spc="-10">
                <a:latin typeface="Arial"/>
                <a:cs typeface="Arial"/>
              </a:rPr>
              <a:t> (муниципальной)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политики экономического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развития.</a:t>
            </a:r>
            <a:endParaRPr sz="8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500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Д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983459" y="556084"/>
            <a:ext cx="2974975" cy="93535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М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83200"/>
              </a:lnSpc>
              <a:spcBef>
                <a:spcPts val="615"/>
              </a:spcBef>
            </a:pPr>
            <a:r>
              <a:rPr dirty="0" sz="800" b="1">
                <a:latin typeface="Arial"/>
                <a:cs typeface="Arial"/>
              </a:rPr>
              <a:t>Муниципальные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гарантии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способ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обеспечения</a:t>
            </a:r>
            <a:r>
              <a:rPr dirty="0" sz="800" spc="5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гражданско-</a:t>
            </a:r>
            <a:r>
              <a:rPr dirty="0" sz="800">
                <a:latin typeface="Arial"/>
                <a:cs typeface="Arial"/>
              </a:rPr>
              <a:t>правовых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обязательств,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силу </a:t>
            </a:r>
            <a:r>
              <a:rPr dirty="0" sz="800" spc="-10">
                <a:latin typeface="Arial"/>
                <a:cs typeface="Arial"/>
              </a:rPr>
              <a:t>которого </a:t>
            </a:r>
            <a:r>
              <a:rPr dirty="0" sz="800">
                <a:latin typeface="Arial"/>
                <a:cs typeface="Arial"/>
              </a:rPr>
              <a:t>муниципальное</a:t>
            </a:r>
            <a:r>
              <a:rPr dirty="0" sz="800" spc="1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образование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дает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письменное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обязательство отвечать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полностью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частично за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исполнение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лицом, которому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дается</a:t>
            </a:r>
            <a:r>
              <a:rPr dirty="0" sz="800" spc="1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государственная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муниципальная </a:t>
            </a:r>
            <a:r>
              <a:rPr dirty="0" sz="800">
                <a:latin typeface="Arial"/>
                <a:cs typeface="Arial"/>
              </a:rPr>
              <a:t>гарантия,</a:t>
            </a:r>
            <a:r>
              <a:rPr dirty="0" sz="800" spc="21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обязательства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перед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третьими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лицами.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83255" y="1597513"/>
            <a:ext cx="3045460" cy="183578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2700" marR="10795">
              <a:lnSpc>
                <a:spcPct val="83200"/>
              </a:lnSpc>
              <a:spcBef>
                <a:spcPts val="265"/>
              </a:spcBef>
            </a:pPr>
            <a:r>
              <a:rPr dirty="0" sz="800" b="1">
                <a:latin typeface="Arial"/>
                <a:cs typeface="Arial"/>
              </a:rPr>
              <a:t>Муниципальный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долг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совокупность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долговых</a:t>
            </a:r>
            <a:r>
              <a:rPr dirty="0" sz="800" spc="2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обязательств </a:t>
            </a:r>
            <a:r>
              <a:rPr dirty="0" sz="800">
                <a:latin typeface="Arial"/>
                <a:cs typeface="Arial"/>
              </a:rPr>
              <a:t>муниципального</a:t>
            </a:r>
            <a:r>
              <a:rPr dirty="0" sz="800" spc="4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образования</a:t>
            </a:r>
            <a:r>
              <a:rPr dirty="0" sz="800" spc="459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(кредитные</a:t>
            </a:r>
            <a:r>
              <a:rPr dirty="0" sz="800" spc="4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соглашения</a:t>
            </a:r>
            <a:r>
              <a:rPr dirty="0" sz="800" spc="455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>
                <a:latin typeface="Arial"/>
                <a:cs typeface="Arial"/>
              </a:rPr>
              <a:t> договоры,</a:t>
            </a:r>
            <a:r>
              <a:rPr dirty="0" sz="800" spc="320">
                <a:latin typeface="Arial"/>
                <a:cs typeface="Arial"/>
              </a:rPr>
              <a:t>   </a:t>
            </a:r>
            <a:r>
              <a:rPr dirty="0" sz="800">
                <a:latin typeface="Arial"/>
                <a:cs typeface="Arial"/>
              </a:rPr>
              <a:t>заключенные</a:t>
            </a:r>
            <a:r>
              <a:rPr dirty="0" sz="800" spc="18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муниципальным</a:t>
            </a:r>
            <a:r>
              <a:rPr dirty="0" sz="800" spc="18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образованием; </a:t>
            </a:r>
            <a:r>
              <a:rPr dirty="0" sz="800">
                <a:latin typeface="Arial"/>
                <a:cs typeface="Arial"/>
              </a:rPr>
              <a:t>займы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муниципального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образования,</a:t>
            </a:r>
            <a:r>
              <a:rPr dirty="0" sz="800" spc="3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осуществляемые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путем </a:t>
            </a:r>
            <a:r>
              <a:rPr dirty="0" sz="800">
                <a:latin typeface="Arial"/>
                <a:cs typeface="Arial"/>
              </a:rPr>
              <a:t>выпуска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ценных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бумаг</a:t>
            </a:r>
            <a:r>
              <a:rPr dirty="0" sz="800" spc="25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имени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муниципального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образования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др.).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О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ts val="930"/>
              </a:lnSpc>
              <a:spcBef>
                <a:spcPts val="345"/>
              </a:spcBef>
            </a:pPr>
            <a:r>
              <a:rPr dirty="0" sz="800" spc="-10" b="1">
                <a:latin typeface="Arial"/>
                <a:cs typeface="Arial"/>
              </a:rPr>
              <a:t>Обслуживание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муниципального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долга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algn="just" marL="12700" marR="5080" indent="-635">
              <a:lnSpc>
                <a:spcPts val="900"/>
              </a:lnSpc>
              <a:spcBef>
                <a:spcPts val="50"/>
              </a:spcBef>
            </a:pPr>
            <a:r>
              <a:rPr dirty="0" sz="800">
                <a:latin typeface="Arial"/>
                <a:cs typeface="Arial"/>
              </a:rPr>
              <a:t>операции</a:t>
            </a:r>
            <a:r>
              <a:rPr dirty="0" sz="800" spc="1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1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выплате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доходов</a:t>
            </a:r>
            <a:r>
              <a:rPr dirty="0" sz="800" spc="1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1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муниципальным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долговым </a:t>
            </a:r>
            <a:r>
              <a:rPr dirty="0" sz="800">
                <a:latin typeface="Arial"/>
                <a:cs typeface="Arial"/>
              </a:rPr>
              <a:t>обязательствам</a:t>
            </a:r>
            <a:r>
              <a:rPr dirty="0" sz="800" spc="14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виде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процентов</a:t>
            </a:r>
            <a:r>
              <a:rPr dirty="0" sz="800" spc="1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ним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(или)</a:t>
            </a:r>
            <a:r>
              <a:rPr dirty="0" sz="800" spc="1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дисконта, осуществляемые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счет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средств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бюджета</a:t>
            </a:r>
            <a:r>
              <a:rPr dirty="0" sz="800" spc="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города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Братска.</a:t>
            </a:r>
            <a:endParaRPr sz="800">
              <a:latin typeface="Arial"/>
              <a:cs typeface="Arial"/>
            </a:endParaRPr>
          </a:p>
          <a:p>
            <a:pPr marL="12700" marR="407034">
              <a:lnSpc>
                <a:spcPts val="900"/>
              </a:lnSpc>
              <a:spcBef>
                <a:spcPts val="600"/>
              </a:spcBef>
            </a:pPr>
            <a:r>
              <a:rPr dirty="0" sz="800" spc="-10" b="1">
                <a:latin typeface="Arial"/>
                <a:cs typeface="Arial"/>
              </a:rPr>
              <a:t>Оптимизация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модификация</a:t>
            </a:r>
            <a:r>
              <a:rPr dirty="0" sz="800">
                <a:latin typeface="Arial"/>
                <a:cs typeface="Arial"/>
              </a:rPr>
              <a:t> системы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для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улучшения </a:t>
            </a:r>
            <a:r>
              <a:rPr dirty="0" sz="800">
                <a:latin typeface="Arial"/>
                <a:cs typeface="Arial"/>
              </a:rPr>
              <a:t>её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эффективности.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П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83663" y="3464380"/>
            <a:ext cx="2918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5505" algn="l"/>
              </a:tabLst>
            </a:pPr>
            <a:r>
              <a:rPr dirty="0" sz="800" b="1">
                <a:latin typeface="Arial"/>
                <a:cs typeface="Arial"/>
              </a:rPr>
              <a:t>Платёжеспособность</a:t>
            </a:r>
            <a:r>
              <a:rPr dirty="0" sz="800" spc="49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135" b="1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способность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хозяйствующего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983663" y="3578639"/>
            <a:ext cx="291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</a:tabLst>
            </a:pPr>
            <a:r>
              <a:rPr dirty="0" sz="800">
                <a:latin typeface="Arial"/>
                <a:cs typeface="Arial"/>
              </a:rPr>
              <a:t>субъекта</a:t>
            </a:r>
            <a:r>
              <a:rPr dirty="0" sz="800" spc="21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к</a:t>
            </a:r>
            <a:r>
              <a:rPr dirty="0" sz="800" spc="21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своевременному</a:t>
            </a:r>
            <a:r>
              <a:rPr dirty="0" sz="800">
                <a:latin typeface="Arial"/>
                <a:cs typeface="Arial"/>
              </a:rPr>
              <a:t>	выполнению</a:t>
            </a:r>
            <a:r>
              <a:rPr dirty="0" sz="800" spc="16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денежных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983663" y="3692898"/>
            <a:ext cx="2617470" cy="5905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270"/>
              </a:spcBef>
            </a:pPr>
            <a:r>
              <a:rPr dirty="0" sz="800" spc="-10">
                <a:latin typeface="Arial"/>
                <a:cs typeface="Arial"/>
              </a:rPr>
              <a:t>обязательств,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обусловленных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законом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договором,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счёт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имеющихся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 его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распоряжении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05"/>
              </a:lnSpc>
            </a:pPr>
            <a:r>
              <a:rPr dirty="0" sz="800" spc="-10">
                <a:latin typeface="Arial"/>
                <a:cs typeface="Arial"/>
              </a:rPr>
              <a:t>денежных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ресурсов.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Р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983663" y="4314772"/>
            <a:ext cx="3039745" cy="116459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128905">
              <a:lnSpc>
                <a:spcPts val="900"/>
              </a:lnSpc>
              <a:spcBef>
                <a:spcPts val="185"/>
              </a:spcBef>
            </a:pPr>
            <a:r>
              <a:rPr dirty="0" sz="800" b="1">
                <a:latin typeface="Arial"/>
                <a:cs typeface="Arial"/>
              </a:rPr>
              <a:t>Рефинансирование</a:t>
            </a:r>
            <a:r>
              <a:rPr dirty="0" sz="800" spc="2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20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полное</a:t>
            </a:r>
            <a:r>
              <a:rPr dirty="0" sz="800" spc="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частичное</a:t>
            </a:r>
            <a:r>
              <a:rPr dirty="0" sz="800" spc="204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погашение кредита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счёт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получения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новых</a:t>
            </a:r>
            <a:r>
              <a:rPr dirty="0" sz="800" spc="2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кредитов.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С</a:t>
            </a:r>
            <a:endParaRPr sz="1000">
              <a:latin typeface="Arial"/>
              <a:cs typeface="Arial"/>
            </a:endParaRPr>
          </a:p>
          <a:p>
            <a:pPr algn="just" marL="12700" marR="26670">
              <a:lnSpc>
                <a:spcPts val="900"/>
              </a:lnSpc>
              <a:spcBef>
                <a:spcPts val="530"/>
              </a:spcBef>
            </a:pPr>
            <a:r>
              <a:rPr dirty="0" sz="800" b="1">
                <a:latin typeface="Arial"/>
                <a:cs typeface="Arial"/>
              </a:rPr>
              <a:t>Сбалансированность</a:t>
            </a:r>
            <a:r>
              <a:rPr dirty="0" sz="800" spc="9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7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состояние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бюджетов</a:t>
            </a:r>
            <a:r>
              <a:rPr dirty="0" sz="800" spc="409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хозяйственной </a:t>
            </a:r>
            <a:r>
              <a:rPr dirty="0" sz="800">
                <a:latin typeface="Arial"/>
                <a:cs typeface="Arial"/>
              </a:rPr>
              <a:t>системы</a:t>
            </a:r>
            <a:r>
              <a:rPr dirty="0" sz="800" spc="2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предприятия,</a:t>
            </a:r>
            <a:r>
              <a:rPr dirty="0" sz="800" spc="25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региона,</a:t>
            </a:r>
            <a:r>
              <a:rPr dirty="0" sz="800" spc="26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государства,</a:t>
            </a:r>
            <a:r>
              <a:rPr dirty="0" sz="800" spc="2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при</a:t>
            </a:r>
            <a:r>
              <a:rPr dirty="0" sz="800" spc="25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котором </a:t>
            </a:r>
            <a:r>
              <a:rPr dirty="0" sz="800">
                <a:latin typeface="Arial"/>
                <a:cs typeface="Arial"/>
              </a:rPr>
              <a:t>доходы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1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расходы</a:t>
            </a:r>
            <a:r>
              <a:rPr dirty="0" sz="800" spc="19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уравновешены,</a:t>
            </a:r>
            <a:r>
              <a:rPr dirty="0" sz="800" spc="20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близки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1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равны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друг </a:t>
            </a:r>
            <a:r>
              <a:rPr dirty="0" sz="800" spc="-10">
                <a:latin typeface="Arial"/>
                <a:cs typeface="Arial"/>
              </a:rPr>
              <a:t>другу.</a:t>
            </a:r>
            <a:endParaRPr sz="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20"/>
              </a:spcBef>
            </a:pPr>
            <a:r>
              <a:rPr dirty="0" sz="800" b="1">
                <a:latin typeface="Arial"/>
                <a:cs typeface="Arial"/>
              </a:rPr>
              <a:t>Социальная</a:t>
            </a:r>
            <a:r>
              <a:rPr dirty="0" sz="800" spc="14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сфера</a:t>
            </a:r>
            <a:r>
              <a:rPr dirty="0" sz="800" spc="14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совокупность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отраслей,</a:t>
            </a:r>
            <a:r>
              <a:rPr dirty="0" sz="800" spc="14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предприятий,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83765" y="5445449"/>
            <a:ext cx="30391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9280" algn="l"/>
              </a:tabLst>
            </a:pPr>
            <a:r>
              <a:rPr dirty="0" sz="800">
                <a:latin typeface="Arial"/>
                <a:cs typeface="Arial"/>
              </a:rPr>
              <a:t>организаций,</a:t>
            </a:r>
            <a:r>
              <a:rPr dirty="0" sz="800" spc="16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непосредственным</a:t>
            </a:r>
            <a:r>
              <a:rPr dirty="0" sz="800">
                <a:latin typeface="Arial"/>
                <a:cs typeface="Arial"/>
              </a:rPr>
              <a:t>	образом</a:t>
            </a:r>
            <a:r>
              <a:rPr dirty="0" sz="800" spc="17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связанных</a:t>
            </a:r>
            <a:r>
              <a:rPr dirty="0" sz="800" spc="165">
                <a:latin typeface="Arial"/>
                <a:cs typeface="Arial"/>
              </a:rPr>
              <a:t>  </a:t>
            </a:r>
            <a:r>
              <a:rPr dirty="0" sz="800" spc="-50">
                <a:latin typeface="Arial"/>
                <a:cs typeface="Arial"/>
              </a:rPr>
              <a:t>и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983765" y="5559708"/>
            <a:ext cx="30391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5505" algn="l"/>
                <a:tab pos="1284605" algn="l"/>
                <a:tab pos="1485900" algn="l"/>
                <a:tab pos="2016125" algn="l"/>
                <a:tab pos="2446020" algn="l"/>
                <a:tab pos="2917190" algn="l"/>
              </a:tabLst>
            </a:pPr>
            <a:r>
              <a:rPr dirty="0" sz="800" spc="-10">
                <a:latin typeface="Arial"/>
                <a:cs typeface="Arial"/>
              </a:rPr>
              <a:t>определяющих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образ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уровень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жизни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людей,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их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983663" y="5673967"/>
            <a:ext cx="30378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Arial"/>
                <a:cs typeface="Arial"/>
              </a:rPr>
              <a:t>благосостояние, потребление.</a:t>
            </a:r>
            <a:r>
              <a:rPr dirty="0" sz="800">
                <a:latin typeface="Arial"/>
                <a:cs typeface="Arial"/>
              </a:rPr>
              <a:t> К С.С.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относится,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прежде</a:t>
            </a:r>
            <a:r>
              <a:rPr dirty="0" sz="800" spc="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всего,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983663" y="5788226"/>
            <a:ext cx="30359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2495" algn="l"/>
              </a:tabLst>
            </a:pPr>
            <a:r>
              <a:rPr dirty="0" sz="800">
                <a:latin typeface="Arial"/>
                <a:cs typeface="Arial"/>
              </a:rPr>
              <a:t>сфера</a:t>
            </a:r>
            <a:r>
              <a:rPr dirty="0" sz="800" spc="16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услуг</a:t>
            </a:r>
            <a:r>
              <a:rPr dirty="0" sz="800" spc="15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(образование,</a:t>
            </a:r>
            <a:r>
              <a:rPr dirty="0" sz="800" spc="16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культура,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здравоохранение,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983663" y="5902485"/>
            <a:ext cx="304038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социальное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обеспечение, физическая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культура,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общественное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83663" y="6016743"/>
            <a:ext cx="3041015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ts val="900"/>
              </a:lnSpc>
              <a:spcBef>
                <a:spcPts val="185"/>
              </a:spcBef>
              <a:tabLst>
                <a:tab pos="612775" algn="l"/>
                <a:tab pos="1480185" algn="l"/>
                <a:tab pos="2371725" algn="l"/>
              </a:tabLst>
            </a:pPr>
            <a:r>
              <a:rPr dirty="0" sz="800" spc="-10">
                <a:latin typeface="Arial"/>
                <a:cs typeface="Arial"/>
              </a:rPr>
              <a:t>питание,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коммунальное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обслуживание,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пассажирский </a:t>
            </a:r>
            <a:r>
              <a:rPr dirty="0" sz="800" spc="-20">
                <a:latin typeface="Arial"/>
                <a:cs typeface="Arial"/>
              </a:rPr>
              <a:t>транспорт,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связь).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983765" y="6321536"/>
            <a:ext cx="29571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36190" algn="l"/>
              </a:tabLst>
            </a:pPr>
            <a:r>
              <a:rPr dirty="0" sz="800" b="1">
                <a:latin typeface="Arial"/>
                <a:cs typeface="Arial"/>
              </a:rPr>
              <a:t>Субвенции</a:t>
            </a:r>
            <a:r>
              <a:rPr dirty="0" sz="800" spc="35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3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это</a:t>
            </a:r>
            <a:r>
              <a:rPr dirty="0" sz="800" spc="3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средства,</a:t>
            </a:r>
            <a:r>
              <a:rPr dirty="0" sz="800" spc="3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предоставляемые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бюджету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983867" y="6435795"/>
            <a:ext cx="29584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другого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уровня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бюджетной</a:t>
            </a:r>
            <a:r>
              <a:rPr dirty="0" sz="800" spc="2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системы</a:t>
            </a:r>
            <a:r>
              <a:rPr dirty="0" sz="800" spc="21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безвозмездной</a:t>
            </a:r>
            <a:r>
              <a:rPr dirty="0" sz="800" spc="229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и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983867" y="6550054"/>
            <a:ext cx="2960370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  <a:tabLst>
                <a:tab pos="1420495" algn="l"/>
              </a:tabLst>
            </a:pPr>
            <a:r>
              <a:rPr dirty="0" sz="800">
                <a:latin typeface="Arial"/>
                <a:cs typeface="Arial"/>
              </a:rPr>
              <a:t>безвозвратной</a:t>
            </a:r>
            <a:r>
              <a:rPr dirty="0" sz="800" spc="16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основах</a:t>
            </a:r>
            <a:r>
              <a:rPr dirty="0" sz="800">
                <a:latin typeface="Arial"/>
                <a:cs typeface="Arial"/>
              </a:rPr>
              <a:t>	для</a:t>
            </a:r>
            <a:r>
              <a:rPr dirty="0" sz="800" spc="18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осуществления</a:t>
            </a:r>
            <a:r>
              <a:rPr dirty="0" sz="800" spc="18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целевых расходов.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83867" y="6854846"/>
            <a:ext cx="27374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Arial"/>
                <a:cs typeface="Arial"/>
              </a:rPr>
              <a:t>Субсидии</a:t>
            </a:r>
            <a:r>
              <a:rPr dirty="0" sz="800" spc="16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это</a:t>
            </a:r>
            <a:r>
              <a:rPr dirty="0" sz="800" spc="1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бюджетные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средства,</a:t>
            </a:r>
            <a:r>
              <a:rPr dirty="0" sz="800" spc="17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передаваемые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83867" y="6969105"/>
            <a:ext cx="27393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7055" algn="l"/>
                <a:tab pos="1062355" algn="l"/>
                <a:tab pos="1720850" algn="l"/>
                <a:tab pos="2552700" algn="l"/>
              </a:tabLst>
            </a:pPr>
            <a:r>
              <a:rPr dirty="0" sz="800" spc="-10">
                <a:latin typeface="Arial"/>
                <a:cs typeface="Arial"/>
              </a:rPr>
              <a:t>бюджету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другого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уровня,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юридическому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или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983867" y="7083364"/>
            <a:ext cx="27374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6925" algn="l"/>
                <a:tab pos="1424940" algn="l"/>
                <a:tab pos="1702435" algn="l"/>
                <a:tab pos="2298065" algn="l"/>
              </a:tabLst>
            </a:pPr>
            <a:r>
              <a:rPr dirty="0" sz="800" spc="-10">
                <a:latin typeface="Arial"/>
                <a:cs typeface="Arial"/>
              </a:rPr>
              <a:t>физическому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0">
                <a:latin typeface="Arial"/>
                <a:cs typeface="Arial"/>
              </a:rPr>
              <a:t>лицам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на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условиях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долевого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983867" y="7197622"/>
            <a:ext cx="17792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финансирования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целевых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расходов.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983561" y="7289479"/>
            <a:ext cx="2988945" cy="123825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Т</a:t>
            </a:r>
            <a:endParaRPr sz="1000">
              <a:latin typeface="Arial"/>
              <a:cs typeface="Arial"/>
            </a:endParaRPr>
          </a:p>
          <a:p>
            <a:pPr algn="just" marL="12700" marR="65405">
              <a:lnSpc>
                <a:spcPts val="900"/>
              </a:lnSpc>
              <a:spcBef>
                <a:spcPts val="520"/>
              </a:spcBef>
            </a:pPr>
            <a:r>
              <a:rPr dirty="0" sz="800" b="1">
                <a:latin typeface="Arial"/>
                <a:cs typeface="Arial"/>
              </a:rPr>
              <a:t>Темп</a:t>
            </a:r>
            <a:r>
              <a:rPr dirty="0" sz="800" spc="7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роста</a:t>
            </a:r>
            <a:r>
              <a:rPr dirty="0" sz="800" spc="110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отношение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величины</a:t>
            </a:r>
            <a:r>
              <a:rPr dirty="0" sz="800" spc="4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показателя</a:t>
            </a:r>
            <a:r>
              <a:rPr dirty="0" sz="800" spc="10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1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данное </a:t>
            </a:r>
            <a:r>
              <a:rPr dirty="0" sz="800">
                <a:latin typeface="Arial"/>
                <a:cs typeface="Arial"/>
              </a:rPr>
              <a:t>время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его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величине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непосредственно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предшествующее </a:t>
            </a:r>
            <a:r>
              <a:rPr dirty="0" sz="800">
                <a:latin typeface="Arial"/>
                <a:cs typeface="Arial"/>
              </a:rPr>
              <a:t>такое</a:t>
            </a:r>
            <a:r>
              <a:rPr dirty="0" sz="800" spc="4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же</a:t>
            </a:r>
            <a:r>
              <a:rPr dirty="0" sz="800" spc="1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время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его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величине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какое-</a:t>
            </a:r>
            <a:r>
              <a:rPr dirty="0" sz="800">
                <a:latin typeface="Arial"/>
                <a:cs typeface="Arial"/>
              </a:rPr>
              <a:t>либо</a:t>
            </a:r>
            <a:r>
              <a:rPr dirty="0" sz="800" spc="4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другое </a:t>
            </a:r>
            <a:r>
              <a:rPr dirty="0" sz="800">
                <a:latin typeface="Arial"/>
                <a:cs typeface="Arial"/>
              </a:rPr>
              <a:t>аналогичное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время,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принятой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базу</a:t>
            </a:r>
            <a:r>
              <a:rPr dirty="0" sz="800" spc="19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сравнения.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Ф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ts val="900"/>
              </a:lnSpc>
              <a:spcBef>
                <a:spcPts val="535"/>
              </a:spcBef>
            </a:pPr>
            <a:r>
              <a:rPr dirty="0" sz="800" b="1">
                <a:latin typeface="Arial"/>
                <a:cs typeface="Arial"/>
              </a:rPr>
              <a:t>Фонд</a:t>
            </a:r>
            <a:r>
              <a:rPr dirty="0" sz="800" spc="26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оплаты</a:t>
            </a:r>
            <a:r>
              <a:rPr dirty="0" sz="800" spc="25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труда</a:t>
            </a:r>
            <a:r>
              <a:rPr dirty="0" sz="800" spc="229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25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денежные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средства</a:t>
            </a:r>
            <a:r>
              <a:rPr dirty="0" sz="800" spc="25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предприятия, </a:t>
            </a:r>
            <a:r>
              <a:rPr dirty="0" sz="800">
                <a:latin typeface="Arial"/>
                <a:cs typeface="Arial"/>
              </a:rPr>
              <a:t>затраченные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2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течение</a:t>
            </a:r>
            <a:r>
              <a:rPr dirty="0" sz="800" spc="229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конкретного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периода</a:t>
            </a:r>
            <a:r>
              <a:rPr dirty="0" sz="800" spc="229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времени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на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983561" y="8493498"/>
            <a:ext cx="2990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0415" algn="l"/>
              </a:tabLst>
            </a:pPr>
            <a:r>
              <a:rPr dirty="0" sz="800" spc="-10">
                <a:latin typeface="Arial"/>
                <a:cs typeface="Arial"/>
              </a:rPr>
              <a:t>заработную</a:t>
            </a:r>
            <a:r>
              <a:rPr dirty="0" sz="800">
                <a:latin typeface="Arial"/>
                <a:cs typeface="Arial"/>
              </a:rPr>
              <a:t>	плату,</a:t>
            </a:r>
            <a:r>
              <a:rPr dirty="0" sz="800" spc="15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премиальные</a:t>
            </a:r>
            <a:r>
              <a:rPr dirty="0" sz="800" spc="14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выплаты,</a:t>
            </a:r>
            <a:r>
              <a:rPr dirty="0" sz="800" spc="15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различные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983561" y="8607757"/>
            <a:ext cx="2988945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  <a:tabLst>
                <a:tab pos="1914525" algn="l"/>
              </a:tabLst>
            </a:pPr>
            <a:r>
              <a:rPr dirty="0" sz="800">
                <a:latin typeface="Arial"/>
                <a:cs typeface="Arial"/>
              </a:rPr>
              <a:t>доплаты</a:t>
            </a:r>
            <a:r>
              <a:rPr dirty="0" sz="800" spc="2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работникам:</a:t>
            </a:r>
            <a:r>
              <a:rPr dirty="0" sz="800" spc="27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начисленные</a:t>
            </a:r>
            <a:r>
              <a:rPr dirty="0" sz="800">
                <a:latin typeface="Arial"/>
                <a:cs typeface="Arial"/>
              </a:rPr>
              <a:t>	предприятием</a:t>
            </a:r>
            <a:r>
              <a:rPr dirty="0" sz="800" spc="25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суммы </a:t>
            </a:r>
            <a:r>
              <a:rPr dirty="0" sz="800">
                <a:latin typeface="Arial"/>
                <a:cs typeface="Arial"/>
              </a:rPr>
              <a:t>оплаты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труда</a:t>
            </a:r>
            <a:r>
              <a:rPr dirty="0" sz="800" spc="30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независимо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от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источника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их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финансирования,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983561" y="8836275"/>
            <a:ext cx="2988945" cy="8337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 indent="-635">
              <a:lnSpc>
                <a:spcPts val="900"/>
              </a:lnSpc>
              <a:spcBef>
                <a:spcPts val="180"/>
              </a:spcBef>
            </a:pPr>
            <a:r>
              <a:rPr dirty="0" sz="800">
                <a:latin typeface="Arial"/>
                <a:cs typeface="Arial"/>
              </a:rPr>
              <a:t>стимулирующие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компенсирующие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выплаты,</a:t>
            </a:r>
            <a:r>
              <a:rPr dirty="0" sz="800" spc="15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том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числе </a:t>
            </a:r>
            <a:r>
              <a:rPr dirty="0" sz="800">
                <a:latin typeface="Arial"/>
                <a:cs typeface="Arial"/>
              </a:rPr>
              <a:t>компенсации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оплате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труда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связи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</a:t>
            </a:r>
            <a:r>
              <a:rPr dirty="0" sz="800" spc="1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повышением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цен</a:t>
            </a:r>
            <a:r>
              <a:rPr dirty="0" sz="800" spc="13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и</a:t>
            </a:r>
            <a:r>
              <a:rPr dirty="0" sz="800">
                <a:latin typeface="Arial"/>
                <a:cs typeface="Arial"/>
              </a:rPr>
              <a:t> индексацией</a:t>
            </a:r>
            <a:r>
              <a:rPr dirty="0" sz="800" spc="2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доходов</a:t>
            </a:r>
            <a:r>
              <a:rPr dirty="0" sz="800" spc="2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2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пределах</a:t>
            </a:r>
            <a:r>
              <a:rPr dirty="0" sz="800" spc="2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норм,</a:t>
            </a:r>
            <a:r>
              <a:rPr dirty="0" sz="800" spc="30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предусмотренных законодательством,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а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также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денежные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суммы,</a:t>
            </a:r>
            <a:r>
              <a:rPr dirty="0" sz="800" spc="37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начисленные </a:t>
            </a:r>
            <a:r>
              <a:rPr dirty="0" sz="800">
                <a:latin typeface="Arial"/>
                <a:cs typeface="Arial"/>
              </a:rPr>
              <a:t>работникам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непроработанное</a:t>
            </a:r>
            <a:r>
              <a:rPr dirty="0" sz="800" spc="409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время,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течение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которого </a:t>
            </a:r>
            <a:r>
              <a:rPr dirty="0" sz="800">
                <a:latin typeface="Arial"/>
                <a:cs typeface="Arial"/>
              </a:rPr>
              <a:t>за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ними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сохраняется</a:t>
            </a:r>
            <a:r>
              <a:rPr dirty="0" sz="800" spc="21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заработная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плата</a:t>
            </a:r>
            <a:r>
              <a:rPr dirty="0" sz="800" spc="2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2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соответствии</a:t>
            </a:r>
            <a:r>
              <a:rPr dirty="0" sz="800" spc="21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с</a:t>
            </a:r>
            <a:r>
              <a:rPr dirty="0" sz="800">
                <a:latin typeface="Arial"/>
                <a:cs typeface="Arial"/>
              </a:rPr>
              <a:t> порядком,</a:t>
            </a:r>
            <a:r>
              <a:rPr dirty="0" sz="800" spc="19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установленным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законодательством.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914810" y="6934343"/>
            <a:ext cx="2999740" cy="16579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213360">
              <a:lnSpc>
                <a:spcPts val="900"/>
              </a:lnSpc>
              <a:spcBef>
                <a:spcPts val="185"/>
              </a:spcBef>
            </a:pPr>
            <a:r>
              <a:rPr dirty="0" sz="800" b="1">
                <a:latin typeface="Arial"/>
                <a:cs typeface="Arial"/>
              </a:rPr>
              <a:t>Заемные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средства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это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денежные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ресурсы,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полученные </a:t>
            </a:r>
            <a:r>
              <a:rPr dirty="0" sz="800">
                <a:latin typeface="Arial"/>
                <a:cs typeface="Arial"/>
              </a:rPr>
              <a:t>в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ссуду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определенный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срок</a:t>
            </a:r>
            <a:r>
              <a:rPr dirty="0" sz="800" spc="3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подлежащие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возврату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с</a:t>
            </a:r>
            <a:r>
              <a:rPr dirty="0" sz="800">
                <a:latin typeface="Arial"/>
                <a:cs typeface="Arial"/>
              </a:rPr>
              <a:t> уплатой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процента.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  <a:p>
            <a:pPr algn="just" marL="12700" marR="207645">
              <a:lnSpc>
                <a:spcPts val="900"/>
              </a:lnSpc>
              <a:spcBef>
                <a:spcPts val="530"/>
              </a:spcBef>
            </a:pPr>
            <a:r>
              <a:rPr dirty="0" sz="800" b="1">
                <a:latin typeface="Arial"/>
                <a:cs typeface="Arial"/>
              </a:rPr>
              <a:t>Инвестиции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размещение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капитала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целью</a:t>
            </a:r>
            <a:r>
              <a:rPr dirty="0" sz="800" spc="28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получения прибыли.</a:t>
            </a:r>
            <a:endParaRPr sz="8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65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К</a:t>
            </a:r>
            <a:endParaRPr sz="1000">
              <a:latin typeface="Arial"/>
              <a:cs typeface="Arial"/>
            </a:endParaRPr>
          </a:p>
          <a:p>
            <a:pPr algn="just" marL="35560" marR="5080">
              <a:lnSpc>
                <a:spcPct val="83400"/>
              </a:lnSpc>
              <a:spcBef>
                <a:spcPts val="500"/>
              </a:spcBef>
            </a:pPr>
            <a:r>
              <a:rPr dirty="0" sz="800" b="1">
                <a:latin typeface="Arial"/>
                <a:cs typeface="Arial"/>
              </a:rPr>
              <a:t>Кредитный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рейтинг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-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мера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кредитоспособности</a:t>
            </a:r>
            <a:r>
              <a:rPr dirty="0" sz="800" spc="170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частного </a:t>
            </a:r>
            <a:r>
              <a:rPr dirty="0" sz="800">
                <a:latin typeface="Arial"/>
                <a:cs typeface="Arial"/>
              </a:rPr>
              <a:t>лица,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компании,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региона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или</a:t>
            </a:r>
            <a:r>
              <a:rPr dirty="0" sz="800" spc="1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страны.</a:t>
            </a:r>
            <a:r>
              <a:rPr dirty="0" sz="800" spc="14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Кредитные</a:t>
            </a:r>
            <a:r>
              <a:rPr dirty="0" sz="800" spc="1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рейтинги </a:t>
            </a:r>
            <a:r>
              <a:rPr dirty="0" sz="800">
                <a:latin typeface="Arial"/>
                <a:cs typeface="Arial"/>
              </a:rPr>
              <a:t>рассчитываются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основе</a:t>
            </a:r>
            <a:r>
              <a:rPr dirty="0" sz="800" spc="3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прошлой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текущей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финансовой </a:t>
            </a:r>
            <a:r>
              <a:rPr dirty="0" sz="800">
                <a:latin typeface="Arial"/>
                <a:cs typeface="Arial"/>
              </a:rPr>
              <a:t>истории</a:t>
            </a:r>
            <a:r>
              <a:rPr dirty="0" sz="800" spc="2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вышеперечисленных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участников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рынка,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а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также</a:t>
            </a:r>
            <a:r>
              <a:rPr dirty="0" sz="800" spc="28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на</a:t>
            </a:r>
            <a:r>
              <a:rPr dirty="0" sz="800">
                <a:latin typeface="Arial"/>
                <a:cs typeface="Arial"/>
              </a:rPr>
              <a:t> основе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оценок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размера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их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собственности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37867" y="8546351"/>
            <a:ext cx="2915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6185" algn="l"/>
              </a:tabLst>
            </a:pPr>
            <a:r>
              <a:rPr dirty="0" sz="800">
                <a:latin typeface="Arial"/>
                <a:cs typeface="Arial"/>
              </a:rPr>
              <a:t>и</a:t>
            </a:r>
            <a:r>
              <a:rPr dirty="0" sz="800" spc="3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взятых</a:t>
            </a:r>
            <a:r>
              <a:rPr dirty="0" sz="800" spc="3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на</a:t>
            </a:r>
            <a:r>
              <a:rPr dirty="0" sz="800" spc="3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себя</a:t>
            </a:r>
            <a:r>
              <a:rPr dirty="0" sz="800" spc="3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финансовых</a:t>
            </a:r>
            <a:r>
              <a:rPr dirty="0" sz="800" spc="37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обязательств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(долгов).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37765" y="8646928"/>
            <a:ext cx="29178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9630" algn="l"/>
              </a:tabLst>
            </a:pPr>
            <a:r>
              <a:rPr dirty="0" sz="800">
                <a:latin typeface="Arial"/>
                <a:cs typeface="Arial"/>
              </a:rPr>
              <a:t>Основное</a:t>
            </a:r>
            <a:r>
              <a:rPr dirty="0" sz="800" spc="140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предназначение</a:t>
            </a:r>
            <a:r>
              <a:rPr dirty="0" sz="800" spc="14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подобных</a:t>
            </a:r>
            <a:r>
              <a:rPr dirty="0" sz="800">
                <a:latin typeface="Arial"/>
                <a:cs typeface="Arial"/>
              </a:rPr>
              <a:t>	оценок</a:t>
            </a:r>
            <a:r>
              <a:rPr dirty="0" sz="800" spc="185">
                <a:latin typeface="Arial"/>
                <a:cs typeface="Arial"/>
              </a:rPr>
              <a:t> 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180">
                <a:latin typeface="Arial"/>
                <a:cs typeface="Arial"/>
              </a:rPr>
              <a:t>  </a:t>
            </a:r>
            <a:r>
              <a:rPr dirty="0" sz="800" spc="-20">
                <a:latin typeface="Arial"/>
                <a:cs typeface="Arial"/>
              </a:rPr>
              <a:t>дать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37663" y="8749036"/>
            <a:ext cx="2919095" cy="5283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2700" marR="5080">
              <a:lnSpc>
                <a:spcPct val="83100"/>
              </a:lnSpc>
              <a:spcBef>
                <a:spcPts val="265"/>
              </a:spcBef>
            </a:pPr>
            <a:r>
              <a:rPr dirty="0" sz="800">
                <a:latin typeface="Arial"/>
                <a:cs typeface="Arial"/>
              </a:rPr>
              <a:t>потенциальным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кредиторам/</a:t>
            </a:r>
            <a:r>
              <a:rPr dirty="0" sz="800" spc="3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вкладчикам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представление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о</a:t>
            </a:r>
            <a:r>
              <a:rPr dirty="0" sz="800">
                <a:latin typeface="Arial"/>
                <a:cs typeface="Arial"/>
              </a:rPr>
              <a:t> вероятности</a:t>
            </a:r>
            <a:r>
              <a:rPr dirty="0" sz="800" spc="409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своевременной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выплаты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взятых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финансовых обязательств.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-5" b="1">
                <a:solidFill>
                  <a:srgbClr val="009FDC"/>
                </a:solidFill>
                <a:latin typeface="Arial"/>
                <a:cs typeface="Arial"/>
              </a:rPr>
              <a:t>Л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37969" y="9294643"/>
            <a:ext cx="2705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  <a:tab pos="1289685" algn="l"/>
                <a:tab pos="1629410" algn="l"/>
                <a:tab pos="2130425" algn="l"/>
                <a:tab pos="2322830" algn="l"/>
              </a:tabLst>
            </a:pPr>
            <a:r>
              <a:rPr dirty="0" sz="800" spc="-10" b="1">
                <a:latin typeface="Arial"/>
                <a:cs typeface="Arial"/>
              </a:rPr>
              <a:t>Ликвидность</a:t>
            </a:r>
            <a:r>
              <a:rPr dirty="0" sz="800" b="1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(от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0">
                <a:latin typeface="Arial"/>
                <a:cs typeface="Arial"/>
              </a:rPr>
              <a:t>лат.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liquidus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-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жидкий,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37969" y="9396751"/>
            <a:ext cx="270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1341120" algn="l"/>
                <a:tab pos="2326005" algn="l"/>
              </a:tabLst>
            </a:pPr>
            <a:r>
              <a:rPr dirty="0" sz="800" spc="-10">
                <a:latin typeface="Arial"/>
                <a:cs typeface="Arial"/>
              </a:rPr>
              <a:t>перетекающий)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-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экономический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термин,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37969" y="9498859"/>
            <a:ext cx="2708275" cy="35115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 indent="-635">
              <a:lnSpc>
                <a:spcPts val="790"/>
              </a:lnSpc>
              <a:spcBef>
                <a:spcPts val="270"/>
              </a:spcBef>
              <a:tabLst>
                <a:tab pos="2353310" algn="l"/>
              </a:tabLst>
            </a:pPr>
            <a:r>
              <a:rPr dirty="0" sz="800">
                <a:latin typeface="Arial"/>
                <a:cs typeface="Arial"/>
              </a:rPr>
              <a:t>обозначающий</a:t>
            </a:r>
            <a:r>
              <a:rPr dirty="0" sz="800" spc="409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способность</a:t>
            </a:r>
            <a:r>
              <a:rPr dirty="0" sz="800" spc="4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активов</a:t>
            </a:r>
            <a:r>
              <a:rPr dirty="0" sz="800" spc="42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быть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>
                <a:latin typeface="Arial"/>
                <a:cs typeface="Arial"/>
              </a:rPr>
              <a:t>быстро </a:t>
            </a:r>
            <a:r>
              <a:rPr dirty="0" sz="800" spc="-20">
                <a:latin typeface="Arial"/>
                <a:cs typeface="Arial"/>
              </a:rPr>
              <a:t>проданными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по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цене,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близкой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800">
                <a:latin typeface="Arial"/>
                <a:cs typeface="Arial"/>
              </a:rPr>
              <a:t>к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рыночной.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51174" y="9894332"/>
            <a:ext cx="1479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4665" y="6329000"/>
            <a:ext cx="5456555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Ознакомиться</a:t>
            </a:r>
            <a:r>
              <a:rPr dirty="0" sz="1200" spc="-6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-2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информацией</a:t>
            </a:r>
            <a:r>
              <a:rPr dirty="0" sz="1200" spc="-6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об</a:t>
            </a:r>
            <a:r>
              <a:rPr dirty="0" sz="1200" spc="-3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исполнении</a:t>
            </a:r>
            <a:r>
              <a:rPr dirty="0" sz="1200" spc="25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бюджета</a:t>
            </a:r>
            <a:r>
              <a:rPr dirty="0" sz="1200" spc="-1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за</a:t>
            </a:r>
            <a:r>
              <a:rPr dirty="0" sz="1200" spc="-2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2023</a:t>
            </a:r>
            <a:r>
              <a:rPr dirty="0" sz="1200" spc="-5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год</a:t>
            </a:r>
            <a:r>
              <a:rPr dirty="0" sz="1200" spc="-3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можно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1200" spc="-2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сайте:</a:t>
            </a:r>
            <a:r>
              <a:rPr dirty="0" sz="1200" spc="31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003179"/>
                </a:solidFill>
                <a:uFill>
                  <a:solidFill>
                    <a:srgbClr val="003179"/>
                  </a:solidFill>
                </a:uFill>
                <a:latin typeface="Arial"/>
                <a:cs typeface="Arial"/>
              </a:rPr>
              <a:t>https://meleuz.bashkortostan.ru/documents/active/556444/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8819" y="5029200"/>
            <a:ext cx="1207007" cy="1207007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115567" y="6815328"/>
            <a:ext cx="5957570" cy="2577465"/>
            <a:chOff x="1115567" y="6815328"/>
            <a:chExt cx="5957570" cy="257746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31" y="7414260"/>
              <a:ext cx="5205983" cy="192633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15567" y="7188708"/>
              <a:ext cx="5501640" cy="2204085"/>
            </a:xfrm>
            <a:custGeom>
              <a:avLst/>
              <a:gdLst/>
              <a:ahLst/>
              <a:cxnLst/>
              <a:rect l="l" t="t" r="r" b="b"/>
              <a:pathLst>
                <a:path w="5501640" h="2204084">
                  <a:moveTo>
                    <a:pt x="5501639" y="0"/>
                  </a:moveTo>
                  <a:lnTo>
                    <a:pt x="0" y="0"/>
                  </a:lnTo>
                  <a:lnTo>
                    <a:pt x="0" y="2203704"/>
                  </a:lnTo>
                  <a:lnTo>
                    <a:pt x="5501639" y="2203704"/>
                  </a:lnTo>
                  <a:lnTo>
                    <a:pt x="5501639" y="0"/>
                  </a:lnTo>
                  <a:close/>
                </a:path>
              </a:pathLst>
            </a:custGeom>
            <a:solidFill>
              <a:srgbClr val="DAE2F3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0532" y="6815328"/>
              <a:ext cx="1292351" cy="129082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423835" y="344043"/>
            <a:ext cx="5532755" cy="948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0640" marR="542290" indent="-1298575">
              <a:lnSpc>
                <a:spcPct val="100000"/>
              </a:lnSpc>
              <a:spcBef>
                <a:spcPts val="100"/>
              </a:spcBef>
            </a:pPr>
            <a:r>
              <a:rPr dirty="0" sz="1700" b="1" i="1">
                <a:solidFill>
                  <a:srgbClr val="333E50"/>
                </a:solidFill>
                <a:latin typeface="Arial"/>
                <a:cs typeface="Arial"/>
              </a:rPr>
              <a:t>Уважаемые</a:t>
            </a:r>
            <a:r>
              <a:rPr dirty="0" sz="1700" spc="-5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333E50"/>
                </a:solidFill>
                <a:latin typeface="Arial"/>
                <a:cs typeface="Arial"/>
              </a:rPr>
              <a:t>жители</a:t>
            </a:r>
            <a:r>
              <a:rPr dirty="0" sz="1700" spc="-5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333E50"/>
                </a:solidFill>
                <a:latin typeface="Arial"/>
                <a:cs typeface="Arial"/>
              </a:rPr>
              <a:t>муниципального</a:t>
            </a:r>
            <a:r>
              <a:rPr dirty="0" sz="1700" spc="37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333E50"/>
                </a:solidFill>
                <a:latin typeface="Arial"/>
                <a:cs typeface="Arial"/>
              </a:rPr>
              <a:t>района</a:t>
            </a:r>
            <a:r>
              <a:rPr dirty="0" sz="1700" spc="-1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333E50"/>
                </a:solidFill>
                <a:latin typeface="Arial"/>
                <a:cs typeface="Arial"/>
              </a:rPr>
              <a:t>Мелеузовский</a:t>
            </a:r>
            <a:r>
              <a:rPr dirty="0" sz="1700" spc="-5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333E50"/>
                </a:solidFill>
                <a:latin typeface="Arial"/>
                <a:cs typeface="Arial"/>
              </a:rPr>
              <a:t>район</a:t>
            </a:r>
            <a:r>
              <a:rPr dirty="0" sz="1700" spc="-75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700" spc="-50" b="1" i="1">
                <a:solidFill>
                  <a:srgbClr val="333E50"/>
                </a:solidFill>
                <a:latin typeface="Arial"/>
                <a:cs typeface="Arial"/>
              </a:rPr>
              <a:t>!</a:t>
            </a:r>
            <a:endParaRPr sz="170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1330"/>
              </a:spcBef>
            </a:pP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Вы</a:t>
            </a:r>
            <a:r>
              <a:rPr dirty="0" sz="1550" spc="110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ознакомились</a:t>
            </a:r>
            <a:r>
              <a:rPr dirty="0" sz="1550" spc="114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с</a:t>
            </a:r>
            <a:r>
              <a:rPr dirty="0" sz="1550" spc="110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брошюрой</a:t>
            </a:r>
            <a:r>
              <a:rPr dirty="0" sz="1550" spc="114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b="1" i="1">
                <a:solidFill>
                  <a:srgbClr val="333E50"/>
                </a:solidFill>
                <a:latin typeface="Arial"/>
                <a:cs typeface="Arial"/>
              </a:rPr>
              <a:t>«Бюджет</a:t>
            </a:r>
            <a:r>
              <a:rPr dirty="0" sz="1550" spc="120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b="1" i="1">
                <a:solidFill>
                  <a:srgbClr val="333E50"/>
                </a:solidFill>
                <a:latin typeface="Arial"/>
                <a:cs typeface="Arial"/>
              </a:rPr>
              <a:t>для</a:t>
            </a:r>
            <a:r>
              <a:rPr dirty="0" sz="1550" spc="114" b="1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spc="-10" b="1" i="1">
                <a:solidFill>
                  <a:srgbClr val="333E50"/>
                </a:solidFill>
                <a:latin typeface="Arial"/>
                <a:cs typeface="Arial"/>
              </a:rPr>
              <a:t>граждан»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60540" y="1267675"/>
            <a:ext cx="43948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8640" algn="l"/>
                <a:tab pos="2066925" algn="l"/>
                <a:tab pos="2478405" algn="l"/>
                <a:tab pos="3653154" algn="l"/>
              </a:tabLst>
            </a:pPr>
            <a:r>
              <a:rPr dirty="0" sz="1550" spc="-25" i="1">
                <a:solidFill>
                  <a:srgbClr val="333E50"/>
                </a:solidFill>
                <a:latin typeface="Arial"/>
                <a:cs typeface="Arial"/>
              </a:rPr>
              <a:t>по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материалам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50" i="1">
                <a:solidFill>
                  <a:srgbClr val="333E50"/>
                </a:solidFill>
                <a:latin typeface="Arial"/>
                <a:cs typeface="Arial"/>
              </a:rPr>
              <a:t>к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решению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Совета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47436" y="1503983"/>
            <a:ext cx="299466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685" algn="l"/>
                <a:tab pos="2435225" algn="l"/>
              </a:tabLst>
            </a:pP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района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Мелеузовский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20" i="1">
                <a:solidFill>
                  <a:srgbClr val="333E50"/>
                </a:solidFill>
                <a:latin typeface="Arial"/>
                <a:cs typeface="Arial"/>
              </a:rPr>
              <a:t>район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85543" y="1267675"/>
            <a:ext cx="1549400" cy="734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составленную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 муниципального Башкортостан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29871" y="1503983"/>
            <a:ext cx="442785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Республики</a:t>
            </a:r>
            <a:endParaRPr sz="15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553085" algn="l"/>
                <a:tab pos="1993264" algn="l"/>
                <a:tab pos="2924175" algn="l"/>
                <a:tab pos="3326765" algn="l"/>
              </a:tabLst>
            </a:pPr>
            <a:r>
              <a:rPr dirty="0" sz="1550" spc="-25" i="1">
                <a:solidFill>
                  <a:srgbClr val="333E50"/>
                </a:solidFill>
                <a:latin typeface="Arial"/>
                <a:cs typeface="Arial"/>
              </a:rPr>
              <a:t>«Об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утверждении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отчета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25" i="1">
                <a:solidFill>
                  <a:srgbClr val="333E50"/>
                </a:solidFill>
                <a:latin typeface="Arial"/>
                <a:cs typeface="Arial"/>
              </a:rPr>
              <a:t>об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исполнении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5543" y="1976600"/>
            <a:ext cx="6118860" cy="3138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95"/>
              </a:spcBef>
              <a:tabLst>
                <a:tab pos="1181100" algn="l"/>
                <a:tab pos="2991485" algn="l"/>
                <a:tab pos="3936365" algn="l"/>
                <a:tab pos="5511165" algn="l"/>
              </a:tabLst>
            </a:pP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бюджета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муниципального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района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Мелеузовский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	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район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 Республики</a:t>
            </a:r>
            <a:r>
              <a:rPr dirty="0" sz="1550" spc="-50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spc="-10" i="1">
                <a:solidFill>
                  <a:srgbClr val="333E50"/>
                </a:solidFill>
                <a:latin typeface="Arial"/>
                <a:cs typeface="Arial"/>
              </a:rPr>
              <a:t>Башкортостан</a:t>
            </a:r>
            <a:r>
              <a:rPr dirty="0" sz="1550" spc="-25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за</a:t>
            </a:r>
            <a:r>
              <a:rPr dirty="0" sz="1550" spc="-40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i="1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r>
              <a:rPr dirty="0" sz="1550" spc="-40" i="1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550" spc="-20" i="1">
                <a:solidFill>
                  <a:srgbClr val="333E50"/>
                </a:solidFill>
                <a:latin typeface="Arial"/>
                <a:cs typeface="Arial"/>
              </a:rPr>
              <a:t>год»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01600" marR="5080">
              <a:lnSpc>
                <a:spcPct val="100000"/>
              </a:lnSpc>
              <a:spcBef>
                <a:spcPts val="5"/>
              </a:spcBef>
              <a:tabLst>
                <a:tab pos="1609090" algn="l"/>
                <a:tab pos="3180080" algn="l"/>
                <a:tab pos="3592829" algn="l"/>
                <a:tab pos="5010150" algn="l"/>
              </a:tabLst>
            </a:pPr>
            <a:r>
              <a:rPr dirty="0" sz="1400" spc="-10" b="1">
                <a:latin typeface="Arial"/>
                <a:cs typeface="Arial"/>
              </a:rPr>
              <a:t>Информация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подготовлена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50">
                <a:latin typeface="Arial"/>
                <a:cs typeface="Arial"/>
              </a:rPr>
              <a:t>-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Финансовым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управлением </a:t>
            </a:r>
            <a:r>
              <a:rPr dirty="0" sz="1400">
                <a:latin typeface="Arial"/>
                <a:cs typeface="Arial"/>
              </a:rPr>
              <a:t>Администрации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муниципального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района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Мелеузовский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район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61594" marR="646430">
              <a:lnSpc>
                <a:spcPct val="100000"/>
              </a:lnSpc>
              <a:spcBef>
                <a:spcPts val="865"/>
              </a:spcBef>
            </a:pP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Адрес:</a:t>
            </a:r>
            <a:r>
              <a:rPr dirty="0" sz="1200" spc="-4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453850,</a:t>
            </a:r>
            <a:r>
              <a:rPr dirty="0" sz="1200" spc="-4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Республика</a:t>
            </a:r>
            <a:r>
              <a:rPr dirty="0" sz="1200" spc="-3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Башкортостан,</a:t>
            </a:r>
            <a:r>
              <a:rPr dirty="0" sz="1200" spc="-4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Город</a:t>
            </a:r>
            <a:r>
              <a:rPr dirty="0" sz="1200" spc="-3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Мелеуз,</a:t>
            </a:r>
            <a:r>
              <a:rPr dirty="0" sz="1200" spc="-1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ул.Воровского,4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 График</a:t>
            </a:r>
            <a:r>
              <a:rPr dirty="0" sz="1200" spc="-5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работы</a:t>
            </a:r>
            <a:r>
              <a:rPr dirty="0" sz="1200" spc="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:</a:t>
            </a:r>
            <a:r>
              <a:rPr dirty="0" sz="1200" spc="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понедельника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по пятницу</a:t>
            </a:r>
            <a:r>
              <a:rPr dirty="0" sz="1200" spc="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-</a:t>
            </a:r>
            <a:r>
              <a:rPr dirty="0" sz="1200" spc="1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8-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00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до</a:t>
            </a:r>
            <a:r>
              <a:rPr dirty="0" sz="1200" spc="1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17-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00;</a:t>
            </a:r>
            <a:r>
              <a:rPr dirty="0" sz="1200" spc="-3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суббота,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воскресенье</a:t>
            </a:r>
            <a:r>
              <a:rPr dirty="0" sz="1200" spc="-7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–</a:t>
            </a:r>
            <a:r>
              <a:rPr dirty="0" sz="1200" spc="-1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выходные</a:t>
            </a:r>
            <a:r>
              <a:rPr dirty="0" sz="1200" spc="-2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дни. Обеденный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перерыв</a:t>
            </a:r>
            <a:r>
              <a:rPr dirty="0" sz="1200" spc="-4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–</a:t>
            </a:r>
            <a:r>
              <a:rPr dirty="0" sz="1200" spc="-2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 13-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00</a:t>
            </a:r>
            <a:r>
              <a:rPr dirty="0" sz="1200" spc="-4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до</a:t>
            </a:r>
            <a:r>
              <a:rPr dirty="0" sz="1200" spc="-1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14-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00.</a:t>
            </a:r>
            <a:endParaRPr sz="1200">
              <a:latin typeface="Arial"/>
              <a:cs typeface="Arial"/>
            </a:endParaRPr>
          </a:p>
          <a:p>
            <a:pPr marL="61594" marR="767080">
              <a:lnSpc>
                <a:spcPts val="1390"/>
              </a:lnSpc>
              <a:spcBef>
                <a:spcPts val="85"/>
              </a:spcBef>
            </a:pP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Прием</a:t>
            </a:r>
            <a:r>
              <a:rPr dirty="0" sz="1200" spc="-4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граждан</a:t>
            </a:r>
            <a:r>
              <a:rPr dirty="0" sz="1200" spc="-3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осуществляется</a:t>
            </a:r>
            <a:r>
              <a:rPr dirty="0" sz="1200" spc="-4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по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средам</a:t>
            </a:r>
            <a:r>
              <a:rPr dirty="0" sz="1200" spc="-4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-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9.00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до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 11.00</a:t>
            </a:r>
            <a:r>
              <a:rPr dirty="0" sz="1200" spc="-5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в</a:t>
            </a:r>
            <a:r>
              <a:rPr dirty="0" sz="1200" spc="-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кабинете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3179"/>
                </a:solidFill>
                <a:latin typeface="Arial"/>
                <a:cs typeface="Arial"/>
              </a:rPr>
              <a:t>201.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Тел:</a:t>
            </a:r>
            <a:r>
              <a:rPr dirty="0" sz="1200" spc="300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8</a:t>
            </a:r>
            <a:r>
              <a:rPr dirty="0" sz="1200" spc="-1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(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34764)3-50-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12,</a:t>
            </a:r>
            <a:r>
              <a:rPr dirty="0" sz="1200" spc="-4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3-52,23</a:t>
            </a:r>
            <a:endParaRPr sz="1200">
              <a:latin typeface="Arial"/>
              <a:cs typeface="Arial"/>
            </a:endParaRPr>
          </a:p>
          <a:p>
            <a:pPr marL="61594">
              <a:lnSpc>
                <a:spcPts val="1350"/>
              </a:lnSpc>
            </a:pP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Факс:</a:t>
            </a:r>
            <a:r>
              <a:rPr dirty="0" sz="1200" spc="-2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8(34764)</a:t>
            </a:r>
            <a:r>
              <a:rPr dirty="0" sz="1200" spc="-3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3-50-</a:t>
            </a:r>
            <a:r>
              <a:rPr dirty="0" sz="1200" spc="-25">
                <a:solidFill>
                  <a:srgbClr val="003179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  <a:p>
            <a:pPr marL="61594">
              <a:lnSpc>
                <a:spcPts val="1400"/>
              </a:lnSpc>
            </a:pPr>
            <a:r>
              <a:rPr dirty="0" sz="1200" spc="-10">
                <a:solidFill>
                  <a:srgbClr val="003179"/>
                </a:solidFill>
                <a:latin typeface="Arial"/>
                <a:cs typeface="Arial"/>
              </a:rPr>
              <a:t>e-</a:t>
            </a:r>
            <a:r>
              <a:rPr dirty="0" sz="1200">
                <a:solidFill>
                  <a:srgbClr val="003179"/>
                </a:solidFill>
                <a:latin typeface="Arial"/>
                <a:cs typeface="Arial"/>
              </a:rPr>
              <a:t>mail:</a:t>
            </a:r>
            <a:r>
              <a:rPr dirty="0" sz="1200" spc="-35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meleuz_gfu@ufamts.ru</a:t>
            </a:r>
            <a:endParaRPr sz="1200">
              <a:latin typeface="Arial"/>
              <a:cs typeface="Arial"/>
            </a:endParaRPr>
          </a:p>
          <a:p>
            <a:pPr marL="61594">
              <a:lnSpc>
                <a:spcPts val="1400"/>
              </a:lnSpc>
            </a:pP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Ознакомиться</a:t>
            </a:r>
            <a:r>
              <a:rPr dirty="0" sz="1200" spc="-5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с</a:t>
            </a:r>
            <a:r>
              <a:rPr dirty="0" sz="1200" spc="-1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деятельностью</a:t>
            </a:r>
            <a:r>
              <a:rPr dirty="0" sz="1200" spc="-4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финансового</a:t>
            </a:r>
            <a:r>
              <a:rPr dirty="0" sz="1200" spc="-20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управления</a:t>
            </a:r>
            <a:r>
              <a:rPr dirty="0" sz="1200" spc="-5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можно</a:t>
            </a:r>
            <a:r>
              <a:rPr dirty="0" sz="1200" spc="-3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179"/>
                </a:solidFill>
                <a:latin typeface="Arial"/>
                <a:cs typeface="Arial"/>
              </a:rPr>
              <a:t>на</a:t>
            </a:r>
            <a:r>
              <a:rPr dirty="0" sz="1200" spc="-15" i="1">
                <a:solidFill>
                  <a:srgbClr val="00317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179"/>
                </a:solidFill>
                <a:latin typeface="Arial"/>
                <a:cs typeface="Arial"/>
              </a:rPr>
              <a:t>сайте:</a:t>
            </a:r>
            <a:endParaRPr sz="1200">
              <a:latin typeface="Arial"/>
              <a:cs typeface="Arial"/>
            </a:endParaRPr>
          </a:p>
          <a:p>
            <a:pPr marL="61594">
              <a:lnSpc>
                <a:spcPts val="1420"/>
              </a:lnSpc>
            </a:pPr>
            <a:r>
              <a:rPr dirty="0" u="sng" sz="1200" spc="-10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http://finance.admmeleuz.ru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76476" y="143656"/>
            <a:ext cx="4311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УЧАСТИЕ</a:t>
            </a:r>
            <a:r>
              <a:rPr dirty="0" sz="1400" spc="-5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ГРАЖДАН</a:t>
            </a:r>
            <a:r>
              <a:rPr dirty="0" sz="14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БЮДЖЕТНОМ</a:t>
            </a:r>
            <a:r>
              <a:rPr dirty="0" sz="14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ПРОЦЕССЕ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962655" y="413005"/>
            <a:ext cx="3811904" cy="2642870"/>
            <a:chOff x="2962655" y="413005"/>
            <a:chExt cx="3811904" cy="264287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655" y="1932431"/>
              <a:ext cx="1684019" cy="11231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0315" y="413005"/>
              <a:ext cx="1299971" cy="106679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952" y="1170431"/>
              <a:ext cx="2205227" cy="111404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777380" y="1309240"/>
            <a:ext cx="1812925" cy="7874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700" marR="5080" indent="-635">
              <a:lnSpc>
                <a:spcPts val="960"/>
              </a:lnSpc>
              <a:spcBef>
                <a:spcPts val="325"/>
              </a:spcBef>
            </a:pP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Получает</a:t>
            </a:r>
            <a:r>
              <a:rPr dirty="0" sz="1000" spc="-7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социальные гарантии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 –</a:t>
            </a:r>
            <a:r>
              <a:rPr dirty="0" sz="1000" spc="-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расходная</a:t>
            </a:r>
            <a:r>
              <a:rPr dirty="0" sz="1000" spc="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часть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бюджета</a:t>
            </a:r>
            <a:r>
              <a:rPr dirty="0" sz="1000" spc="-6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(образование, культура,</a:t>
            </a:r>
            <a:r>
              <a:rPr dirty="0" sz="1000" spc="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физическая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культура</a:t>
            </a:r>
            <a:r>
              <a:rPr dirty="0" sz="10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1000" spc="-5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спорт, социальные</a:t>
            </a:r>
            <a:r>
              <a:rPr dirty="0" sz="1000" spc="-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выплаты</a:t>
            </a:r>
            <a:r>
              <a:rPr dirty="0" sz="1000" spc="-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1000" spc="-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2E5496"/>
                </a:solidFill>
                <a:latin typeface="Arial"/>
                <a:cs typeface="Arial"/>
              </a:rPr>
              <a:t>др.)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138174" y="572769"/>
            <a:ext cx="5429250" cy="627380"/>
            <a:chOff x="1138174" y="572769"/>
            <a:chExt cx="5429250" cy="627380"/>
          </a:xfrm>
        </p:grpSpPr>
        <p:sp>
          <p:nvSpPr>
            <p:cNvPr id="14" name="object 14" descr=""/>
            <p:cNvSpPr/>
            <p:nvPr/>
          </p:nvSpPr>
          <p:spPr>
            <a:xfrm>
              <a:off x="1144524" y="579119"/>
              <a:ext cx="1828800" cy="554990"/>
            </a:xfrm>
            <a:custGeom>
              <a:avLst/>
              <a:gdLst/>
              <a:ahLst/>
              <a:cxnLst/>
              <a:rect l="l" t="t" r="r" b="b"/>
              <a:pathLst>
                <a:path w="1828800" h="554990">
                  <a:moveTo>
                    <a:pt x="1690116" y="0"/>
                  </a:moveTo>
                  <a:lnTo>
                    <a:pt x="1690116" y="69341"/>
                  </a:lnTo>
                  <a:lnTo>
                    <a:pt x="242697" y="69341"/>
                  </a:lnTo>
                  <a:lnTo>
                    <a:pt x="193785" y="74272"/>
                  </a:lnTo>
                  <a:lnTo>
                    <a:pt x="148229" y="88414"/>
                  </a:lnTo>
                  <a:lnTo>
                    <a:pt x="107003" y="110791"/>
                  </a:lnTo>
                  <a:lnTo>
                    <a:pt x="71085" y="140427"/>
                  </a:lnTo>
                  <a:lnTo>
                    <a:pt x="41449" y="176345"/>
                  </a:lnTo>
                  <a:lnTo>
                    <a:pt x="19072" y="217571"/>
                  </a:lnTo>
                  <a:lnTo>
                    <a:pt x="4930" y="263127"/>
                  </a:lnTo>
                  <a:lnTo>
                    <a:pt x="0" y="312038"/>
                  </a:lnTo>
                  <a:lnTo>
                    <a:pt x="0" y="554735"/>
                  </a:lnTo>
                  <a:lnTo>
                    <a:pt x="138684" y="554735"/>
                  </a:lnTo>
                  <a:lnTo>
                    <a:pt x="138684" y="312038"/>
                  </a:lnTo>
                  <a:lnTo>
                    <a:pt x="146858" y="271553"/>
                  </a:lnTo>
                  <a:lnTo>
                    <a:pt x="169149" y="238491"/>
                  </a:lnTo>
                  <a:lnTo>
                    <a:pt x="202211" y="216200"/>
                  </a:lnTo>
                  <a:lnTo>
                    <a:pt x="242697" y="208025"/>
                  </a:lnTo>
                  <a:lnTo>
                    <a:pt x="1690116" y="208025"/>
                  </a:lnTo>
                  <a:lnTo>
                    <a:pt x="1690116" y="277367"/>
                  </a:lnTo>
                  <a:lnTo>
                    <a:pt x="1828800" y="138683"/>
                  </a:lnTo>
                  <a:lnTo>
                    <a:pt x="1690116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44524" y="579119"/>
              <a:ext cx="1828800" cy="554990"/>
            </a:xfrm>
            <a:custGeom>
              <a:avLst/>
              <a:gdLst/>
              <a:ahLst/>
              <a:cxnLst/>
              <a:rect l="l" t="t" r="r" b="b"/>
              <a:pathLst>
                <a:path w="1828800" h="554990">
                  <a:moveTo>
                    <a:pt x="0" y="554735"/>
                  </a:moveTo>
                  <a:lnTo>
                    <a:pt x="0" y="312038"/>
                  </a:lnTo>
                  <a:lnTo>
                    <a:pt x="4930" y="263127"/>
                  </a:lnTo>
                  <a:lnTo>
                    <a:pt x="19072" y="217571"/>
                  </a:lnTo>
                  <a:lnTo>
                    <a:pt x="41449" y="176345"/>
                  </a:lnTo>
                  <a:lnTo>
                    <a:pt x="71085" y="140427"/>
                  </a:lnTo>
                  <a:lnTo>
                    <a:pt x="107003" y="110791"/>
                  </a:lnTo>
                  <a:lnTo>
                    <a:pt x="148229" y="88414"/>
                  </a:lnTo>
                  <a:lnTo>
                    <a:pt x="193785" y="74272"/>
                  </a:lnTo>
                  <a:lnTo>
                    <a:pt x="242697" y="69341"/>
                  </a:lnTo>
                  <a:lnTo>
                    <a:pt x="1690116" y="69341"/>
                  </a:lnTo>
                  <a:lnTo>
                    <a:pt x="1690116" y="0"/>
                  </a:lnTo>
                  <a:lnTo>
                    <a:pt x="1828800" y="138683"/>
                  </a:lnTo>
                  <a:lnTo>
                    <a:pt x="1690116" y="277367"/>
                  </a:lnTo>
                  <a:lnTo>
                    <a:pt x="1690116" y="208025"/>
                  </a:lnTo>
                  <a:lnTo>
                    <a:pt x="242697" y="208025"/>
                  </a:lnTo>
                  <a:lnTo>
                    <a:pt x="202211" y="216200"/>
                  </a:lnTo>
                  <a:lnTo>
                    <a:pt x="169149" y="238491"/>
                  </a:lnTo>
                  <a:lnTo>
                    <a:pt x="146858" y="271553"/>
                  </a:lnTo>
                  <a:lnTo>
                    <a:pt x="138684" y="312038"/>
                  </a:lnTo>
                  <a:lnTo>
                    <a:pt x="138684" y="554735"/>
                  </a:lnTo>
                  <a:lnTo>
                    <a:pt x="0" y="554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89932" y="638555"/>
              <a:ext cx="1771014" cy="554990"/>
            </a:xfrm>
            <a:custGeom>
              <a:avLst/>
              <a:gdLst/>
              <a:ahLst/>
              <a:cxnLst/>
              <a:rect l="l" t="t" r="r" b="b"/>
              <a:pathLst>
                <a:path w="1771015" h="554990">
                  <a:moveTo>
                    <a:pt x="1458849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458849" y="138684"/>
                  </a:lnTo>
                  <a:lnTo>
                    <a:pt x="1499334" y="146858"/>
                  </a:lnTo>
                  <a:lnTo>
                    <a:pt x="1532396" y="169149"/>
                  </a:lnTo>
                  <a:lnTo>
                    <a:pt x="1554687" y="202211"/>
                  </a:lnTo>
                  <a:lnTo>
                    <a:pt x="1562862" y="242697"/>
                  </a:lnTo>
                  <a:lnTo>
                    <a:pt x="1562862" y="416052"/>
                  </a:lnTo>
                  <a:lnTo>
                    <a:pt x="1493520" y="416052"/>
                  </a:lnTo>
                  <a:lnTo>
                    <a:pt x="1632204" y="554736"/>
                  </a:lnTo>
                  <a:lnTo>
                    <a:pt x="1770888" y="416052"/>
                  </a:lnTo>
                  <a:lnTo>
                    <a:pt x="1701545" y="416052"/>
                  </a:lnTo>
                  <a:lnTo>
                    <a:pt x="1701545" y="242697"/>
                  </a:lnTo>
                  <a:lnTo>
                    <a:pt x="1696615" y="193785"/>
                  </a:lnTo>
                  <a:lnTo>
                    <a:pt x="1682473" y="148229"/>
                  </a:lnTo>
                  <a:lnTo>
                    <a:pt x="1660096" y="107003"/>
                  </a:lnTo>
                  <a:lnTo>
                    <a:pt x="1630460" y="71085"/>
                  </a:lnTo>
                  <a:lnTo>
                    <a:pt x="1594542" y="41449"/>
                  </a:lnTo>
                  <a:lnTo>
                    <a:pt x="1553316" y="19072"/>
                  </a:lnTo>
                  <a:lnTo>
                    <a:pt x="1507760" y="4930"/>
                  </a:lnTo>
                  <a:lnTo>
                    <a:pt x="145884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89932" y="638555"/>
              <a:ext cx="1771014" cy="554990"/>
            </a:xfrm>
            <a:custGeom>
              <a:avLst/>
              <a:gdLst/>
              <a:ahLst/>
              <a:cxnLst/>
              <a:rect l="l" t="t" r="r" b="b"/>
              <a:pathLst>
                <a:path w="1771015" h="554990">
                  <a:moveTo>
                    <a:pt x="0" y="0"/>
                  </a:moveTo>
                  <a:lnTo>
                    <a:pt x="1458849" y="0"/>
                  </a:lnTo>
                  <a:lnTo>
                    <a:pt x="1507760" y="4930"/>
                  </a:lnTo>
                  <a:lnTo>
                    <a:pt x="1553316" y="19072"/>
                  </a:lnTo>
                  <a:lnTo>
                    <a:pt x="1594542" y="41449"/>
                  </a:lnTo>
                  <a:lnTo>
                    <a:pt x="1630460" y="71085"/>
                  </a:lnTo>
                  <a:lnTo>
                    <a:pt x="1660096" y="107003"/>
                  </a:lnTo>
                  <a:lnTo>
                    <a:pt x="1682473" y="148229"/>
                  </a:lnTo>
                  <a:lnTo>
                    <a:pt x="1696615" y="193785"/>
                  </a:lnTo>
                  <a:lnTo>
                    <a:pt x="1701545" y="242697"/>
                  </a:lnTo>
                  <a:lnTo>
                    <a:pt x="1701545" y="416052"/>
                  </a:lnTo>
                  <a:lnTo>
                    <a:pt x="1770888" y="416052"/>
                  </a:lnTo>
                  <a:lnTo>
                    <a:pt x="1632204" y="554736"/>
                  </a:lnTo>
                  <a:lnTo>
                    <a:pt x="1493520" y="416052"/>
                  </a:lnTo>
                  <a:lnTo>
                    <a:pt x="1562862" y="416052"/>
                  </a:lnTo>
                  <a:lnTo>
                    <a:pt x="1562862" y="242697"/>
                  </a:lnTo>
                  <a:lnTo>
                    <a:pt x="1554687" y="202211"/>
                  </a:lnTo>
                  <a:lnTo>
                    <a:pt x="1532396" y="169149"/>
                  </a:lnTo>
                  <a:lnTo>
                    <a:pt x="1499334" y="146858"/>
                  </a:lnTo>
                  <a:lnTo>
                    <a:pt x="1458849" y="138684"/>
                  </a:lnTo>
                  <a:lnTo>
                    <a:pt x="0" y="1386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838203" y="3165347"/>
            <a:ext cx="6230620" cy="558165"/>
          </a:xfrm>
          <a:custGeom>
            <a:avLst/>
            <a:gdLst/>
            <a:ahLst/>
            <a:cxnLst/>
            <a:rect l="l" t="t" r="r" b="b"/>
            <a:pathLst>
              <a:path w="6230620" h="558164">
                <a:moveTo>
                  <a:pt x="6230112" y="0"/>
                </a:moveTo>
                <a:lnTo>
                  <a:pt x="92963" y="0"/>
                </a:lnTo>
                <a:lnTo>
                  <a:pt x="56776" y="7305"/>
                </a:lnTo>
                <a:lnTo>
                  <a:pt x="27227" y="27227"/>
                </a:lnTo>
                <a:lnTo>
                  <a:pt x="7305" y="56776"/>
                </a:lnTo>
                <a:lnTo>
                  <a:pt x="0" y="92964"/>
                </a:lnTo>
                <a:lnTo>
                  <a:pt x="0" y="557784"/>
                </a:lnTo>
                <a:lnTo>
                  <a:pt x="6137135" y="557784"/>
                </a:lnTo>
                <a:lnTo>
                  <a:pt x="6173324" y="550478"/>
                </a:lnTo>
                <a:lnTo>
                  <a:pt x="6202878" y="530556"/>
                </a:lnTo>
                <a:lnTo>
                  <a:pt x="6222804" y="501007"/>
                </a:lnTo>
                <a:lnTo>
                  <a:pt x="6230112" y="464820"/>
                </a:lnTo>
                <a:lnTo>
                  <a:pt x="6230112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67341" y="3123648"/>
            <a:ext cx="59690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Граждане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как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налогоплательщики,</a:t>
            </a:r>
            <a:r>
              <a:rPr dirty="0" sz="1000" spc="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как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потребители</a:t>
            </a:r>
            <a:r>
              <a:rPr dirty="0" sz="1000" spc="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общественных</a:t>
            </a:r>
            <a:r>
              <a:rPr dirty="0" sz="1000" spc="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благ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должны</a:t>
            </a:r>
            <a:r>
              <a:rPr dirty="0" sz="1000" spc="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быть</a:t>
            </a:r>
            <a:r>
              <a:rPr dirty="0" sz="1000" spc="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уверены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том,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что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передаваемые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 ими</a:t>
            </a:r>
            <a:r>
              <a:rPr dirty="0" sz="1000" spc="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распоряжение</a:t>
            </a:r>
            <a:r>
              <a:rPr dirty="0" sz="1000" spc="-3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муниципалитета</a:t>
            </a:r>
            <a:r>
              <a:rPr dirty="0" sz="1000" spc="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средства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используются</a:t>
            </a:r>
            <a:r>
              <a:rPr dirty="0" sz="1000" spc="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прозрачно</a:t>
            </a:r>
            <a:r>
              <a:rPr dirty="0" sz="10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6F2F9F"/>
                </a:solidFill>
                <a:latin typeface="Arial"/>
                <a:cs typeface="Arial"/>
              </a:rPr>
              <a:t>и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эффективно,</a:t>
            </a:r>
            <a:r>
              <a:rPr dirty="0" sz="10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приносят</a:t>
            </a:r>
            <a:r>
              <a:rPr dirty="0" sz="100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конкретные</a:t>
            </a:r>
            <a:r>
              <a:rPr dirty="0" sz="1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результаты</a:t>
            </a:r>
            <a:r>
              <a:rPr dirty="0" sz="1000" spc="1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как</a:t>
            </a:r>
            <a:r>
              <a:rPr dirty="0" sz="100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для</a:t>
            </a:r>
            <a:r>
              <a:rPr dirty="0" sz="1000" spc="-3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общества</a:t>
            </a:r>
            <a:r>
              <a:rPr dirty="0" sz="1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dirty="0" sz="100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целом,</a:t>
            </a:r>
            <a:r>
              <a:rPr dirty="0" sz="1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так</a:t>
            </a:r>
            <a:r>
              <a:rPr dirty="0" sz="1000" spc="-5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для</a:t>
            </a:r>
            <a:r>
              <a:rPr dirty="0" sz="1000" spc="-2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каждой</a:t>
            </a:r>
            <a:r>
              <a:rPr dirty="0" sz="1000" spc="-3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семьи,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для</a:t>
            </a:r>
            <a:r>
              <a:rPr dirty="0" sz="1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F2F9F"/>
                </a:solidFill>
                <a:latin typeface="Arial"/>
                <a:cs typeface="Arial"/>
              </a:rPr>
              <a:t>каждого</a:t>
            </a:r>
            <a:r>
              <a:rPr dirty="0" sz="100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F2F9F"/>
                </a:solidFill>
                <a:latin typeface="Arial"/>
                <a:cs typeface="Arial"/>
              </a:rPr>
              <a:t>человека.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637278" y="2279650"/>
            <a:ext cx="1887220" cy="835660"/>
            <a:chOff x="4637278" y="2279650"/>
            <a:chExt cx="1887220" cy="835660"/>
          </a:xfrm>
        </p:grpSpPr>
        <p:sp>
          <p:nvSpPr>
            <p:cNvPr id="21" name="object 21" descr=""/>
            <p:cNvSpPr/>
            <p:nvPr/>
          </p:nvSpPr>
          <p:spPr>
            <a:xfrm>
              <a:off x="4643628" y="2286000"/>
              <a:ext cx="1874520" cy="822960"/>
            </a:xfrm>
            <a:custGeom>
              <a:avLst/>
              <a:gdLst/>
              <a:ahLst/>
              <a:cxnLst/>
              <a:rect l="l" t="t" r="r" b="b"/>
              <a:pathLst>
                <a:path w="1874520" h="822960">
                  <a:moveTo>
                    <a:pt x="1874520" y="0"/>
                  </a:moveTo>
                  <a:lnTo>
                    <a:pt x="1668780" y="0"/>
                  </a:lnTo>
                  <a:lnTo>
                    <a:pt x="1668780" y="360045"/>
                  </a:lnTo>
                  <a:lnTo>
                    <a:pt x="1660913" y="408816"/>
                  </a:lnTo>
                  <a:lnTo>
                    <a:pt x="1639007" y="451174"/>
                  </a:lnTo>
                  <a:lnTo>
                    <a:pt x="1605604" y="484577"/>
                  </a:lnTo>
                  <a:lnTo>
                    <a:pt x="1563246" y="506483"/>
                  </a:lnTo>
                  <a:lnTo>
                    <a:pt x="1514475" y="514350"/>
                  </a:lnTo>
                  <a:lnTo>
                    <a:pt x="205740" y="514350"/>
                  </a:lnTo>
                  <a:lnTo>
                    <a:pt x="205740" y="411480"/>
                  </a:lnTo>
                  <a:lnTo>
                    <a:pt x="0" y="617220"/>
                  </a:lnTo>
                  <a:lnTo>
                    <a:pt x="205740" y="822960"/>
                  </a:lnTo>
                  <a:lnTo>
                    <a:pt x="205740" y="720090"/>
                  </a:lnTo>
                  <a:lnTo>
                    <a:pt x="1514475" y="720090"/>
                  </a:lnTo>
                  <a:lnTo>
                    <a:pt x="1563330" y="716803"/>
                  </a:lnTo>
                  <a:lnTo>
                    <a:pt x="1610188" y="707228"/>
                  </a:lnTo>
                  <a:lnTo>
                    <a:pt x="1654619" y="691795"/>
                  </a:lnTo>
                  <a:lnTo>
                    <a:pt x="1696195" y="670932"/>
                  </a:lnTo>
                  <a:lnTo>
                    <a:pt x="1734486" y="645069"/>
                  </a:lnTo>
                  <a:lnTo>
                    <a:pt x="1769063" y="614633"/>
                  </a:lnTo>
                  <a:lnTo>
                    <a:pt x="1799499" y="580056"/>
                  </a:lnTo>
                  <a:lnTo>
                    <a:pt x="1825362" y="541765"/>
                  </a:lnTo>
                  <a:lnTo>
                    <a:pt x="1846225" y="500189"/>
                  </a:lnTo>
                  <a:lnTo>
                    <a:pt x="1861658" y="455758"/>
                  </a:lnTo>
                  <a:lnTo>
                    <a:pt x="1871233" y="408900"/>
                  </a:lnTo>
                  <a:lnTo>
                    <a:pt x="1874520" y="360045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43628" y="2286000"/>
              <a:ext cx="1874520" cy="822960"/>
            </a:xfrm>
            <a:custGeom>
              <a:avLst/>
              <a:gdLst/>
              <a:ahLst/>
              <a:cxnLst/>
              <a:rect l="l" t="t" r="r" b="b"/>
              <a:pathLst>
                <a:path w="1874520" h="822960">
                  <a:moveTo>
                    <a:pt x="1874520" y="0"/>
                  </a:moveTo>
                  <a:lnTo>
                    <a:pt x="1874520" y="360045"/>
                  </a:lnTo>
                  <a:lnTo>
                    <a:pt x="1871233" y="408900"/>
                  </a:lnTo>
                  <a:lnTo>
                    <a:pt x="1861658" y="455758"/>
                  </a:lnTo>
                  <a:lnTo>
                    <a:pt x="1846225" y="500189"/>
                  </a:lnTo>
                  <a:lnTo>
                    <a:pt x="1825362" y="541765"/>
                  </a:lnTo>
                  <a:lnTo>
                    <a:pt x="1799499" y="580056"/>
                  </a:lnTo>
                  <a:lnTo>
                    <a:pt x="1769063" y="614633"/>
                  </a:lnTo>
                  <a:lnTo>
                    <a:pt x="1734486" y="645069"/>
                  </a:lnTo>
                  <a:lnTo>
                    <a:pt x="1696195" y="670932"/>
                  </a:lnTo>
                  <a:lnTo>
                    <a:pt x="1654619" y="691795"/>
                  </a:lnTo>
                  <a:lnTo>
                    <a:pt x="1610188" y="707228"/>
                  </a:lnTo>
                  <a:lnTo>
                    <a:pt x="1563330" y="716803"/>
                  </a:lnTo>
                  <a:lnTo>
                    <a:pt x="1514475" y="720090"/>
                  </a:lnTo>
                  <a:lnTo>
                    <a:pt x="205740" y="720090"/>
                  </a:lnTo>
                  <a:lnTo>
                    <a:pt x="205740" y="822960"/>
                  </a:lnTo>
                  <a:lnTo>
                    <a:pt x="0" y="617220"/>
                  </a:lnTo>
                  <a:lnTo>
                    <a:pt x="205740" y="411480"/>
                  </a:lnTo>
                  <a:lnTo>
                    <a:pt x="205740" y="514350"/>
                  </a:lnTo>
                  <a:lnTo>
                    <a:pt x="1514475" y="514350"/>
                  </a:lnTo>
                  <a:lnTo>
                    <a:pt x="1563246" y="506483"/>
                  </a:lnTo>
                  <a:lnTo>
                    <a:pt x="1605604" y="484577"/>
                  </a:lnTo>
                  <a:lnTo>
                    <a:pt x="1639007" y="451174"/>
                  </a:lnTo>
                  <a:lnTo>
                    <a:pt x="1660913" y="408816"/>
                  </a:lnTo>
                  <a:lnTo>
                    <a:pt x="1668780" y="360045"/>
                  </a:lnTo>
                  <a:lnTo>
                    <a:pt x="1668780" y="0"/>
                  </a:lnTo>
                  <a:lnTo>
                    <a:pt x="187452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845544" y="2799985"/>
            <a:ext cx="1521460" cy="20637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520065" marR="5080" indent="-508000">
              <a:lnSpc>
                <a:spcPct val="70000"/>
              </a:lnSpc>
              <a:spcBef>
                <a:spcPts val="345"/>
              </a:spcBef>
            </a:pPr>
            <a:r>
              <a:rPr dirty="0" sz="700" b="1">
                <a:solidFill>
                  <a:srgbClr val="6F2F9F"/>
                </a:solidFill>
                <a:latin typeface="Arial"/>
                <a:cs typeface="Arial"/>
              </a:rPr>
              <a:t>КАК</a:t>
            </a:r>
            <a:r>
              <a:rPr dirty="0" sz="700" spc="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6F2F9F"/>
                </a:solidFill>
                <a:latin typeface="Arial"/>
                <a:cs typeface="Arial"/>
              </a:rPr>
              <a:t>ПОЛУЧАТЕЛЬ</a:t>
            </a:r>
            <a:r>
              <a:rPr dirty="0" sz="7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6F2F9F"/>
                </a:solidFill>
                <a:latin typeface="Arial"/>
                <a:cs typeface="Arial"/>
              </a:rPr>
              <a:t>СОЦИАЛЬНЫХ</a:t>
            </a:r>
            <a:r>
              <a:rPr dirty="0" sz="700" spc="5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6F2F9F"/>
                </a:solidFill>
                <a:latin typeface="Arial"/>
                <a:cs typeface="Arial"/>
              </a:rPr>
              <a:t>ГАРАНТИЙ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980" y="1159763"/>
            <a:ext cx="2206751" cy="111404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125539" y="1398922"/>
            <a:ext cx="19215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Помогает</a:t>
            </a:r>
            <a:r>
              <a:rPr dirty="0" sz="1000" spc="-6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формировать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доходную</a:t>
            </a:r>
            <a:r>
              <a:rPr dirty="0" sz="1000" spc="-6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часть</a:t>
            </a:r>
            <a:r>
              <a:rPr dirty="0" sz="1000" spc="-6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бюджета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(налог</a:t>
            </a:r>
            <a:r>
              <a:rPr dirty="0" sz="1000" spc="-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на</a:t>
            </a:r>
            <a:r>
              <a:rPr dirty="0" sz="1000" spc="-4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доходы</a:t>
            </a:r>
            <a:r>
              <a:rPr dirty="0" sz="1000" spc="-4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физических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лиц,</a:t>
            </a:r>
            <a:r>
              <a:rPr dirty="0" sz="10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налог</a:t>
            </a:r>
            <a:r>
              <a:rPr dirty="0" sz="1000" spc="-4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E5496"/>
                </a:solidFill>
                <a:latin typeface="Arial"/>
                <a:cs typeface="Arial"/>
              </a:rPr>
              <a:t>на</a:t>
            </a:r>
            <a:r>
              <a:rPr dirty="0" sz="10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E5496"/>
                </a:solidFill>
                <a:latin typeface="Arial"/>
                <a:cs typeface="Arial"/>
              </a:rPr>
              <a:t>имущество)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122933" y="2247645"/>
            <a:ext cx="1864360" cy="773430"/>
            <a:chOff x="1122933" y="2247645"/>
            <a:chExt cx="1864360" cy="773430"/>
          </a:xfrm>
        </p:grpSpPr>
        <p:sp>
          <p:nvSpPr>
            <p:cNvPr id="27" name="object 27" descr=""/>
            <p:cNvSpPr/>
            <p:nvPr/>
          </p:nvSpPr>
          <p:spPr>
            <a:xfrm>
              <a:off x="1129283" y="2253995"/>
              <a:ext cx="1851660" cy="760730"/>
            </a:xfrm>
            <a:custGeom>
              <a:avLst/>
              <a:gdLst/>
              <a:ahLst/>
              <a:cxnLst/>
              <a:rect l="l" t="t" r="r" b="b"/>
              <a:pathLst>
                <a:path w="1851660" h="760730">
                  <a:moveTo>
                    <a:pt x="190119" y="0"/>
                  </a:moveTo>
                  <a:lnTo>
                    <a:pt x="0" y="190119"/>
                  </a:lnTo>
                  <a:lnTo>
                    <a:pt x="95059" y="190119"/>
                  </a:lnTo>
                  <a:lnTo>
                    <a:pt x="95059" y="427761"/>
                  </a:lnTo>
                  <a:lnTo>
                    <a:pt x="98666" y="476928"/>
                  </a:lnTo>
                  <a:lnTo>
                    <a:pt x="109145" y="523854"/>
                  </a:lnTo>
                  <a:lnTo>
                    <a:pt x="125982" y="568026"/>
                  </a:lnTo>
                  <a:lnTo>
                    <a:pt x="148660" y="608929"/>
                  </a:lnTo>
                  <a:lnTo>
                    <a:pt x="176666" y="646047"/>
                  </a:lnTo>
                  <a:lnTo>
                    <a:pt x="209485" y="678867"/>
                  </a:lnTo>
                  <a:lnTo>
                    <a:pt x="246602" y="706874"/>
                  </a:lnTo>
                  <a:lnTo>
                    <a:pt x="287503" y="729553"/>
                  </a:lnTo>
                  <a:lnTo>
                    <a:pt x="331673" y="746389"/>
                  </a:lnTo>
                  <a:lnTo>
                    <a:pt x="378597" y="756868"/>
                  </a:lnTo>
                  <a:lnTo>
                    <a:pt x="427761" y="760476"/>
                  </a:lnTo>
                  <a:lnTo>
                    <a:pt x="1851660" y="760476"/>
                  </a:lnTo>
                  <a:lnTo>
                    <a:pt x="1851660" y="570357"/>
                  </a:lnTo>
                  <a:lnTo>
                    <a:pt x="427761" y="570357"/>
                  </a:lnTo>
                  <a:lnTo>
                    <a:pt x="382696" y="563087"/>
                  </a:lnTo>
                  <a:lnTo>
                    <a:pt x="343556" y="542844"/>
                  </a:lnTo>
                  <a:lnTo>
                    <a:pt x="312690" y="511976"/>
                  </a:lnTo>
                  <a:lnTo>
                    <a:pt x="292448" y="472832"/>
                  </a:lnTo>
                  <a:lnTo>
                    <a:pt x="285178" y="427761"/>
                  </a:lnTo>
                  <a:lnTo>
                    <a:pt x="285178" y="190119"/>
                  </a:lnTo>
                  <a:lnTo>
                    <a:pt x="380238" y="1901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29283" y="2253995"/>
              <a:ext cx="1851660" cy="760730"/>
            </a:xfrm>
            <a:custGeom>
              <a:avLst/>
              <a:gdLst/>
              <a:ahLst/>
              <a:cxnLst/>
              <a:rect l="l" t="t" r="r" b="b"/>
              <a:pathLst>
                <a:path w="1851660" h="760730">
                  <a:moveTo>
                    <a:pt x="1851660" y="760476"/>
                  </a:moveTo>
                  <a:lnTo>
                    <a:pt x="427761" y="760476"/>
                  </a:lnTo>
                  <a:lnTo>
                    <a:pt x="378597" y="756868"/>
                  </a:lnTo>
                  <a:lnTo>
                    <a:pt x="331673" y="746389"/>
                  </a:lnTo>
                  <a:lnTo>
                    <a:pt x="287503" y="729553"/>
                  </a:lnTo>
                  <a:lnTo>
                    <a:pt x="246602" y="706874"/>
                  </a:lnTo>
                  <a:lnTo>
                    <a:pt x="209485" y="678867"/>
                  </a:lnTo>
                  <a:lnTo>
                    <a:pt x="176666" y="646047"/>
                  </a:lnTo>
                  <a:lnTo>
                    <a:pt x="148660" y="608929"/>
                  </a:lnTo>
                  <a:lnTo>
                    <a:pt x="125982" y="568026"/>
                  </a:lnTo>
                  <a:lnTo>
                    <a:pt x="109145" y="523854"/>
                  </a:lnTo>
                  <a:lnTo>
                    <a:pt x="98666" y="476928"/>
                  </a:lnTo>
                  <a:lnTo>
                    <a:pt x="95059" y="427761"/>
                  </a:lnTo>
                  <a:lnTo>
                    <a:pt x="95059" y="190119"/>
                  </a:lnTo>
                  <a:lnTo>
                    <a:pt x="0" y="190119"/>
                  </a:lnTo>
                  <a:lnTo>
                    <a:pt x="190119" y="0"/>
                  </a:lnTo>
                  <a:lnTo>
                    <a:pt x="380238" y="190119"/>
                  </a:lnTo>
                  <a:lnTo>
                    <a:pt x="285178" y="190119"/>
                  </a:lnTo>
                  <a:lnTo>
                    <a:pt x="285178" y="427761"/>
                  </a:lnTo>
                  <a:lnTo>
                    <a:pt x="292448" y="472832"/>
                  </a:lnTo>
                  <a:lnTo>
                    <a:pt x="312690" y="511976"/>
                  </a:lnTo>
                  <a:lnTo>
                    <a:pt x="343556" y="542844"/>
                  </a:lnTo>
                  <a:lnTo>
                    <a:pt x="382696" y="563087"/>
                  </a:lnTo>
                  <a:lnTo>
                    <a:pt x="427761" y="570357"/>
                  </a:lnTo>
                  <a:lnTo>
                    <a:pt x="1851660" y="570357"/>
                  </a:lnTo>
                  <a:lnTo>
                    <a:pt x="1851660" y="76047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468545" y="2839650"/>
            <a:ext cx="12319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6F2F9F"/>
                </a:solidFill>
                <a:latin typeface="Arial"/>
                <a:cs typeface="Arial"/>
              </a:rPr>
              <a:t>КАК</a:t>
            </a:r>
            <a:r>
              <a:rPr dirty="0" sz="7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6F2F9F"/>
                </a:solidFill>
                <a:latin typeface="Arial"/>
                <a:cs typeface="Arial"/>
              </a:rPr>
              <a:t>НАЛОГОПЛАТЕЛЬЩИК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82932" y="3945578"/>
            <a:ext cx="71310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Проявить активность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83287" y="4704786"/>
            <a:ext cx="11963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Ознакомиться</a:t>
            </a:r>
            <a:r>
              <a:rPr dirty="0" sz="1050" spc="3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6F2F9F"/>
                </a:solidFill>
                <a:latin typeface="Arial"/>
                <a:cs typeface="Arial"/>
              </a:rPr>
              <a:t>с </a:t>
            </a:r>
            <a:r>
              <a:rPr dirty="0" sz="1050">
                <a:solidFill>
                  <a:srgbClr val="6F2F9F"/>
                </a:solidFill>
                <a:latin typeface="Arial"/>
                <a:cs typeface="Arial"/>
              </a:rPr>
              <a:t>проектом</a:t>
            </a:r>
            <a:r>
              <a:rPr dirty="0" sz="1050" spc="-5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бюджета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38895" y="6946334"/>
            <a:ext cx="117475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6F2F9F"/>
                </a:solidFill>
                <a:latin typeface="Arial"/>
                <a:cs typeface="Arial"/>
              </a:rPr>
              <a:t>Принять</a:t>
            </a:r>
            <a:r>
              <a:rPr dirty="0" sz="1050" spc="-7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6F2F9F"/>
                </a:solidFill>
                <a:latin typeface="Arial"/>
                <a:cs typeface="Arial"/>
              </a:rPr>
              <a:t>участие</a:t>
            </a:r>
            <a:r>
              <a:rPr dirty="0" sz="105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6F2F9F"/>
                </a:solidFill>
                <a:latin typeface="Arial"/>
                <a:cs typeface="Arial"/>
              </a:rPr>
              <a:t>в </a:t>
            </a: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публичных слушаниях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36213" y="8130409"/>
            <a:ext cx="126619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Проконтролировать </a:t>
            </a:r>
            <a:r>
              <a:rPr dirty="0" sz="1050">
                <a:solidFill>
                  <a:srgbClr val="6F2F9F"/>
                </a:solidFill>
                <a:latin typeface="Arial"/>
                <a:cs typeface="Arial"/>
              </a:rPr>
              <a:t>решение</a:t>
            </a:r>
            <a:r>
              <a:rPr dirty="0" sz="105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Совета муниципального района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255300" y="3884079"/>
            <a:ext cx="41325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Ознакомиться</a:t>
            </a:r>
            <a:r>
              <a:rPr dirty="0" sz="900" spc="5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dirty="0" sz="900" spc="5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Федеральным</a:t>
            </a:r>
            <a:r>
              <a:rPr dirty="0" sz="900" spc="4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Законом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№</a:t>
            </a:r>
            <a:r>
              <a:rPr dirty="0" sz="900" spc="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131-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ФЗ</a:t>
            </a:r>
            <a:r>
              <a:rPr dirty="0" sz="900" spc="5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от</a:t>
            </a:r>
            <a:r>
              <a:rPr dirty="0" sz="900" spc="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06.10.2003</a:t>
            </a:r>
            <a:r>
              <a:rPr dirty="0" sz="900" spc="5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(в</a:t>
            </a:r>
            <a:r>
              <a:rPr dirty="0" sz="900" spc="5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ред.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255414" y="4021239"/>
            <a:ext cx="41294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0625" algn="l"/>
              </a:tabLst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от</a:t>
            </a:r>
            <a:r>
              <a:rPr dirty="0" sz="900" spc="21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04.08.2023г.)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	«Об</a:t>
            </a:r>
            <a:r>
              <a:rPr dirty="0" sz="900" spc="20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общих</a:t>
            </a:r>
            <a:r>
              <a:rPr dirty="0" sz="900" spc="21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принципах</a:t>
            </a:r>
            <a:r>
              <a:rPr dirty="0" sz="900" spc="21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организации</a:t>
            </a:r>
            <a:r>
              <a:rPr dirty="0" sz="900" spc="21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местного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55528" y="4158398"/>
            <a:ext cx="4133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самоуправления</a:t>
            </a:r>
            <a:r>
              <a:rPr dirty="0" sz="900" spc="6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8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Российской</a:t>
            </a:r>
            <a:r>
              <a:rPr dirty="0" sz="900" spc="7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Федерации»</a:t>
            </a:r>
            <a:r>
              <a:rPr dirty="0" sz="900" spc="8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7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dirty="0" sz="900" spc="8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Бюджетным</a:t>
            </a:r>
            <a:r>
              <a:rPr dirty="0" sz="900" spc="8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Кодексом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255414" y="4295559"/>
            <a:ext cx="1370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Российской</a:t>
            </a:r>
            <a:r>
              <a:rPr dirty="0" sz="900" spc="-5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255414" y="4583595"/>
            <a:ext cx="41281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Финансовое</a:t>
            </a:r>
            <a:r>
              <a:rPr dirty="0" sz="900" spc="1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управление</a:t>
            </a:r>
            <a:r>
              <a:rPr dirty="0" sz="900" spc="18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администрации</a:t>
            </a:r>
            <a:r>
              <a:rPr dirty="0" sz="900" spc="1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муниципального</a:t>
            </a:r>
            <a:r>
              <a:rPr dirty="0" sz="900" spc="18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района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готовит</a:t>
            </a:r>
            <a:r>
              <a:rPr dirty="0" sz="900" spc="38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проект</a:t>
            </a:r>
            <a:r>
              <a:rPr dirty="0" sz="900" spc="38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бюджета,</a:t>
            </a:r>
            <a:r>
              <a:rPr dirty="0" sz="900" spc="40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который</a:t>
            </a:r>
            <a:r>
              <a:rPr dirty="0" sz="900" spc="3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подлежит</a:t>
            </a:r>
            <a:r>
              <a:rPr dirty="0" sz="900" spc="38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официальному опубликованию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на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сайте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-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обсуждению</a:t>
            </a:r>
            <a:r>
              <a:rPr dirty="0" sz="900" spc="-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на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публичных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 слушаниях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255528" y="5985484"/>
            <a:ext cx="418846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Подготовить</a:t>
            </a:r>
            <a:r>
              <a:rPr dirty="0" sz="900" spc="2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свои</a:t>
            </a:r>
            <a:r>
              <a:rPr dirty="0" sz="900" spc="2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обоснованные</a:t>
            </a:r>
            <a:r>
              <a:rPr dirty="0" sz="900" spc="204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предложения</a:t>
            </a:r>
            <a:r>
              <a:rPr dirty="0" sz="900" spc="20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(изменения)</a:t>
            </a:r>
            <a:r>
              <a:rPr dirty="0" sz="900" spc="20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2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проект.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Выступить</a:t>
            </a:r>
            <a:r>
              <a:rPr dirty="0" sz="900" spc="18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18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качестве</a:t>
            </a:r>
            <a:r>
              <a:rPr dirty="0" sz="900" spc="1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активного</a:t>
            </a:r>
            <a:r>
              <a:rPr dirty="0" sz="900" spc="19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участника,</a:t>
            </a:r>
            <a:r>
              <a:rPr dirty="0" sz="900" spc="1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защищающего</a:t>
            </a:r>
            <a:r>
              <a:rPr dirty="0" sz="900" spc="19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свои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интересы).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Каждый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житель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вправе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высказать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свое</a:t>
            </a:r>
            <a:r>
              <a:rPr dirty="0" sz="900" spc="-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мнение,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 представить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материалы,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письменные</a:t>
            </a:r>
            <a:r>
              <a:rPr dirty="0" sz="900" spc="-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предложения</a:t>
            </a:r>
            <a:r>
              <a:rPr dirty="0" sz="900" spc="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 замечания</a:t>
            </a:r>
            <a:r>
              <a:rPr dirty="0" sz="900" spc="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для</a:t>
            </a:r>
            <a:r>
              <a:rPr dirty="0" sz="900" spc="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включения</a:t>
            </a:r>
            <a:r>
              <a:rPr dirty="0" sz="900" spc="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их</a:t>
            </a:r>
            <a:r>
              <a:rPr dirty="0" sz="900" spc="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 протокол</a:t>
            </a:r>
            <a:r>
              <a:rPr dirty="0" sz="900" spc="-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публичных</a:t>
            </a:r>
            <a:r>
              <a:rPr dirty="0" sz="9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слушаний.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50575" y="6002074"/>
            <a:ext cx="952500" cy="3295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8419" marR="5080" indent="-46355">
              <a:lnSpc>
                <a:spcPts val="1130"/>
              </a:lnSpc>
              <a:spcBef>
                <a:spcPts val="250"/>
              </a:spcBef>
            </a:pPr>
            <a:r>
              <a:rPr dirty="0" sz="1050">
                <a:solidFill>
                  <a:srgbClr val="6F2F9F"/>
                </a:solidFill>
                <a:latin typeface="Arial"/>
                <a:cs typeface="Arial"/>
              </a:rPr>
              <a:t>Изложить</a:t>
            </a:r>
            <a:r>
              <a:rPr dirty="0" sz="1050" spc="-5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6F2F9F"/>
                </a:solidFill>
                <a:latin typeface="Arial"/>
                <a:cs typeface="Arial"/>
              </a:rPr>
              <a:t>свои </a:t>
            </a:r>
            <a:r>
              <a:rPr dirty="0" sz="1050" spc="-10">
                <a:solidFill>
                  <a:srgbClr val="6F2F9F"/>
                </a:solidFill>
                <a:latin typeface="Arial"/>
                <a:cs typeface="Arial"/>
              </a:rPr>
              <a:t>предложения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255185" y="6902255"/>
            <a:ext cx="420370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Публичные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слушания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проводятся</a:t>
            </a:r>
            <a:r>
              <a:rPr dirty="0" sz="900" spc="-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-5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целях:</a:t>
            </a:r>
            <a:endParaRPr sz="900">
              <a:latin typeface="Arial"/>
              <a:cs typeface="Arial"/>
            </a:endParaRPr>
          </a:p>
          <a:p>
            <a:pPr marL="12700" marR="5080" indent="142240">
              <a:lnSpc>
                <a:spcPct val="100000"/>
              </a:lnSpc>
              <a:buAutoNum type="arabicParenR"/>
              <a:tabLst>
                <a:tab pos="154940" algn="l"/>
              </a:tabLst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обеспечения</a:t>
            </a:r>
            <a:r>
              <a:rPr dirty="0" sz="900" spc="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участия</a:t>
            </a:r>
            <a:r>
              <a:rPr dirty="0" sz="900" spc="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жителей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муниципального</a:t>
            </a:r>
            <a:r>
              <a:rPr dirty="0" sz="900" spc="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района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Мелеузовский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район</a:t>
            </a:r>
            <a:r>
              <a:rPr dirty="0" sz="900" spc="-5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обсуждении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проекта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бюджета</a:t>
            </a:r>
            <a:r>
              <a:rPr dirty="0" sz="9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района;</a:t>
            </a:r>
            <a:endParaRPr sz="900">
              <a:latin typeface="Arial"/>
              <a:cs typeface="Arial"/>
            </a:endParaRPr>
          </a:p>
          <a:p>
            <a:pPr marL="12700" marR="6350" indent="139700">
              <a:lnSpc>
                <a:spcPct val="100000"/>
              </a:lnSpc>
              <a:buAutoNum type="arabicParenR"/>
              <a:tabLst>
                <a:tab pos="152400" algn="l"/>
              </a:tabLst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выявления</a:t>
            </a:r>
            <a:r>
              <a:rPr dirty="0" sz="900" spc="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мнения</a:t>
            </a:r>
            <a:r>
              <a:rPr dirty="0" sz="900" spc="1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населения</a:t>
            </a:r>
            <a:r>
              <a:rPr dirty="0" sz="900" spc="29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1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подготовки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рекомендаций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по</a:t>
            </a:r>
            <a:r>
              <a:rPr dirty="0" sz="900" spc="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итогам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обсуждения</a:t>
            </a:r>
            <a:r>
              <a:rPr dirty="0" sz="900" spc="-5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населением</a:t>
            </a:r>
            <a:r>
              <a:rPr dirty="0" sz="900" spc="-6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проекта</a:t>
            </a:r>
            <a:r>
              <a:rPr dirty="0" sz="9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бюджета</a:t>
            </a:r>
            <a:r>
              <a:rPr dirty="0" sz="900" spc="-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района;</a:t>
            </a:r>
            <a:endParaRPr sz="900">
              <a:latin typeface="Arial"/>
              <a:cs typeface="Arial"/>
            </a:endParaRPr>
          </a:p>
          <a:p>
            <a:pPr marL="12700" marR="5080" indent="201930">
              <a:lnSpc>
                <a:spcPct val="100000"/>
              </a:lnSpc>
              <a:buAutoNum type="arabicParenR"/>
              <a:tabLst>
                <a:tab pos="214629" algn="l"/>
              </a:tabLst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изучения</a:t>
            </a:r>
            <a:r>
              <a:rPr dirty="0" sz="900" spc="13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13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обобщения</a:t>
            </a:r>
            <a:r>
              <a:rPr dirty="0" sz="900" spc="13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предложений</a:t>
            </a:r>
            <a:r>
              <a:rPr dirty="0" sz="900" spc="125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13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рекомендаций</a:t>
            </a:r>
            <a:r>
              <a:rPr dirty="0" sz="900" spc="49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жителей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Мелеузовского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района</a:t>
            </a:r>
            <a:r>
              <a:rPr dirty="0" sz="900" spc="-4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по</a:t>
            </a:r>
            <a:r>
              <a:rPr dirty="0" sz="900" spc="-4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проекту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бюджета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района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320613" y="5097141"/>
            <a:ext cx="31000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E79"/>
                </a:solidFill>
                <a:latin typeface="Arial"/>
                <a:cs typeface="Arial"/>
                <a:hlinkClick r:id="rId6"/>
              </a:rPr>
              <a:t>http://finance.admmeleuz.ru/index.php?option=com_co</a:t>
            </a:r>
            <a:r>
              <a:rPr dirty="0" sz="1000" spc="-10">
                <a:solidFill>
                  <a:srgbClr val="1F4E79"/>
                </a:solidFill>
                <a:latin typeface="Arial"/>
                <a:cs typeface="Arial"/>
              </a:rPr>
              <a:t> ntent&amp;view=category&amp;id=601&amp;Itemid=135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255185" y="8092461"/>
            <a:ext cx="4200525" cy="1104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Заключение</a:t>
            </a:r>
            <a:r>
              <a:rPr dirty="0" sz="900" spc="28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</a:t>
            </a:r>
            <a:r>
              <a:rPr dirty="0" sz="900" spc="28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результатах</a:t>
            </a:r>
            <a:r>
              <a:rPr dirty="0" sz="900" spc="29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публичных</a:t>
            </a:r>
            <a:r>
              <a:rPr dirty="0" sz="900" spc="29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слушаний</a:t>
            </a:r>
            <a:r>
              <a:rPr dirty="0" sz="900" spc="29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dirty="0" sz="900" spc="29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мотивированным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обоснованием</a:t>
            </a:r>
            <a:r>
              <a:rPr dirty="0" sz="900" spc="21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принятых</a:t>
            </a:r>
            <a:r>
              <a:rPr dirty="0" sz="900" spc="22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решений</a:t>
            </a:r>
            <a:r>
              <a:rPr dirty="0" sz="900" spc="22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публикуется</a:t>
            </a:r>
            <a:r>
              <a:rPr dirty="0" sz="900" spc="22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(обнародуется)</a:t>
            </a:r>
            <a:r>
              <a:rPr dirty="0" sz="900" spc="220" b="1">
                <a:solidFill>
                  <a:srgbClr val="2E5496"/>
                </a:solidFill>
                <a:latin typeface="Arial"/>
                <a:cs typeface="Arial"/>
              </a:rPr>
              <a:t>  </a:t>
            </a:r>
            <a:r>
              <a:rPr dirty="0" sz="900" spc="-5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 средствах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массовой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информации</a:t>
            </a:r>
            <a:r>
              <a:rPr dirty="0" sz="9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размещается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на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официальном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сайте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муниципального</a:t>
            </a:r>
            <a:r>
              <a:rPr dirty="0" sz="900" spc="-3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района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Мелеузовский</a:t>
            </a:r>
            <a:r>
              <a:rPr dirty="0" sz="900" spc="-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район</a:t>
            </a:r>
            <a:r>
              <a:rPr dirty="0" sz="900" spc="-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Республики</a:t>
            </a:r>
            <a:r>
              <a:rPr dirty="0" sz="900" spc="-2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Башкортостан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в</a:t>
            </a:r>
            <a:r>
              <a:rPr dirty="0" sz="900" spc="3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информационно-телекоммуникационной</a:t>
            </a:r>
            <a:r>
              <a:rPr dirty="0" sz="900" spc="20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E5496"/>
                </a:solidFill>
                <a:latin typeface="Arial"/>
                <a:cs typeface="Arial"/>
              </a:rPr>
              <a:t>сети</a:t>
            </a:r>
            <a:r>
              <a:rPr dirty="0" sz="900" spc="65" b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2E5496"/>
                </a:solidFill>
                <a:latin typeface="Arial"/>
                <a:cs typeface="Arial"/>
              </a:rPr>
              <a:t>«Интернет»</a:t>
            </a:r>
            <a:endParaRPr sz="900">
              <a:latin typeface="Arial"/>
              <a:cs typeface="Arial"/>
            </a:endParaRPr>
          </a:p>
          <a:p>
            <a:pPr marL="104139" marR="1085215">
              <a:lnSpc>
                <a:spcPct val="100000"/>
              </a:lnSpc>
              <a:spcBef>
                <a:spcPts val="695"/>
              </a:spcBef>
            </a:pPr>
            <a:r>
              <a:rPr dirty="0" sz="1000" spc="-10">
                <a:solidFill>
                  <a:srgbClr val="1F4E79"/>
                </a:solidFill>
                <a:latin typeface="Arial"/>
                <a:cs typeface="Arial"/>
                <a:hlinkClick r:id="rId7"/>
              </a:rPr>
              <a:t>http://finance.admmeleuz.ru/index.php?option=com_c</a:t>
            </a:r>
            <a:r>
              <a:rPr dirty="0" sz="1000" spc="-10">
                <a:solidFill>
                  <a:srgbClr val="1F4E79"/>
                </a:solidFill>
                <a:latin typeface="Arial"/>
                <a:cs typeface="Arial"/>
              </a:rPr>
              <a:t> ontent&amp;view=category&amp;id=865&amp;Itemid=248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3600" y="8695956"/>
            <a:ext cx="1031747" cy="1031734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3975" y="5007863"/>
            <a:ext cx="1025651" cy="1025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25991" y="10014546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69263" y="4279391"/>
            <a:ext cx="1811020" cy="1812289"/>
            <a:chOff x="969263" y="4279391"/>
            <a:chExt cx="1811020" cy="1812289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80" y="4279404"/>
              <a:ext cx="1223771" cy="12252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80" y="4814316"/>
              <a:ext cx="1225295" cy="118414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40" y="4864608"/>
              <a:ext cx="1181074" cy="12268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035" y="4864608"/>
              <a:ext cx="1144523" cy="118108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263" y="4279391"/>
              <a:ext cx="1225296" cy="152399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874729" y="4599758"/>
              <a:ext cx="583565" cy="586105"/>
            </a:xfrm>
            <a:custGeom>
              <a:avLst/>
              <a:gdLst/>
              <a:ahLst/>
              <a:cxnLst/>
              <a:rect l="l" t="t" r="r" b="b"/>
              <a:pathLst>
                <a:path w="583564" h="586104">
                  <a:moveTo>
                    <a:pt x="0" y="0"/>
                  </a:moveTo>
                  <a:lnTo>
                    <a:pt x="0" y="585533"/>
                  </a:lnTo>
                  <a:lnTo>
                    <a:pt x="583311" y="534454"/>
                  </a:lnTo>
                  <a:lnTo>
                    <a:pt x="577269" y="487311"/>
                  </a:lnTo>
                  <a:lnTo>
                    <a:pt x="567613" y="441479"/>
                  </a:lnTo>
                  <a:lnTo>
                    <a:pt x="554497" y="397101"/>
                  </a:lnTo>
                  <a:lnTo>
                    <a:pt x="538076" y="354317"/>
                  </a:lnTo>
                  <a:lnTo>
                    <a:pt x="518503" y="313268"/>
                  </a:lnTo>
                  <a:lnTo>
                    <a:pt x="495933" y="274096"/>
                  </a:lnTo>
                  <a:lnTo>
                    <a:pt x="470520" y="236943"/>
                  </a:lnTo>
                  <a:lnTo>
                    <a:pt x="442418" y="201949"/>
                  </a:lnTo>
                  <a:lnTo>
                    <a:pt x="411783" y="169256"/>
                  </a:lnTo>
                  <a:lnTo>
                    <a:pt x="378768" y="139006"/>
                  </a:lnTo>
                  <a:lnTo>
                    <a:pt x="343527" y="111340"/>
                  </a:lnTo>
                  <a:lnTo>
                    <a:pt x="306215" y="86399"/>
                  </a:lnTo>
                  <a:lnTo>
                    <a:pt x="266986" y="64325"/>
                  </a:lnTo>
                  <a:lnTo>
                    <a:pt x="225995" y="45259"/>
                  </a:lnTo>
                  <a:lnTo>
                    <a:pt x="183395" y="29343"/>
                  </a:lnTo>
                  <a:lnTo>
                    <a:pt x="139341" y="16717"/>
                  </a:lnTo>
                  <a:lnTo>
                    <a:pt x="93988" y="7524"/>
                  </a:lnTo>
                  <a:lnTo>
                    <a:pt x="47489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74724" y="5134211"/>
              <a:ext cx="586105" cy="545465"/>
            </a:xfrm>
            <a:custGeom>
              <a:avLst/>
              <a:gdLst/>
              <a:ahLst/>
              <a:cxnLst/>
              <a:rect l="l" t="t" r="r" b="b"/>
              <a:pathLst>
                <a:path w="586105" h="545464">
                  <a:moveTo>
                    <a:pt x="583311" y="0"/>
                  </a:moveTo>
                  <a:lnTo>
                    <a:pt x="0" y="51092"/>
                  </a:lnTo>
                  <a:lnTo>
                    <a:pt x="314642" y="544906"/>
                  </a:lnTo>
                  <a:lnTo>
                    <a:pt x="355689" y="516221"/>
                  </a:lnTo>
                  <a:lnTo>
                    <a:pt x="393759" y="484478"/>
                  </a:lnTo>
                  <a:lnTo>
                    <a:pt x="428740" y="449909"/>
                  </a:lnTo>
                  <a:lnTo>
                    <a:pt x="460515" y="412747"/>
                  </a:lnTo>
                  <a:lnTo>
                    <a:pt x="488970" y="373225"/>
                  </a:lnTo>
                  <a:lnTo>
                    <a:pt x="513990" y="331574"/>
                  </a:lnTo>
                  <a:lnTo>
                    <a:pt x="535461" y="288029"/>
                  </a:lnTo>
                  <a:lnTo>
                    <a:pt x="553267" y="242822"/>
                  </a:lnTo>
                  <a:lnTo>
                    <a:pt x="567293" y="196185"/>
                  </a:lnTo>
                  <a:lnTo>
                    <a:pt x="577426" y="148352"/>
                  </a:lnTo>
                  <a:lnTo>
                    <a:pt x="583549" y="99554"/>
                  </a:lnTo>
                  <a:lnTo>
                    <a:pt x="585549" y="50026"/>
                  </a:lnTo>
                  <a:lnTo>
                    <a:pt x="58331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48349" y="5185300"/>
              <a:ext cx="541020" cy="586105"/>
            </a:xfrm>
            <a:custGeom>
              <a:avLst/>
              <a:gdLst/>
              <a:ahLst/>
              <a:cxnLst/>
              <a:rect l="l" t="t" r="r" b="b"/>
              <a:pathLst>
                <a:path w="541019" h="586104">
                  <a:moveTo>
                    <a:pt x="226377" y="0"/>
                  </a:moveTo>
                  <a:lnTo>
                    <a:pt x="0" y="540003"/>
                  </a:lnTo>
                  <a:lnTo>
                    <a:pt x="44738" y="556653"/>
                  </a:lnTo>
                  <a:lnTo>
                    <a:pt x="90296" y="569510"/>
                  </a:lnTo>
                  <a:lnTo>
                    <a:pt x="136448" y="578596"/>
                  </a:lnTo>
                  <a:lnTo>
                    <a:pt x="182964" y="583928"/>
                  </a:lnTo>
                  <a:lnTo>
                    <a:pt x="229619" y="585527"/>
                  </a:lnTo>
                  <a:lnTo>
                    <a:pt x="276186" y="583412"/>
                  </a:lnTo>
                  <a:lnTo>
                    <a:pt x="322438" y="577602"/>
                  </a:lnTo>
                  <a:lnTo>
                    <a:pt x="368147" y="568118"/>
                  </a:lnTo>
                  <a:lnTo>
                    <a:pt x="413087" y="554977"/>
                  </a:lnTo>
                  <a:lnTo>
                    <a:pt x="457030" y="538200"/>
                  </a:lnTo>
                  <a:lnTo>
                    <a:pt x="499750" y="517805"/>
                  </a:lnTo>
                  <a:lnTo>
                    <a:pt x="541019" y="493814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70464" y="5185300"/>
              <a:ext cx="504825" cy="540385"/>
            </a:xfrm>
            <a:custGeom>
              <a:avLst/>
              <a:gdLst/>
              <a:ahLst/>
              <a:cxnLst/>
              <a:rect l="l" t="t" r="r" b="b"/>
              <a:pathLst>
                <a:path w="504825" h="540385">
                  <a:moveTo>
                    <a:pt x="504266" y="0"/>
                  </a:moveTo>
                  <a:lnTo>
                    <a:pt x="0" y="297599"/>
                  </a:lnTo>
                  <a:lnTo>
                    <a:pt x="25572" y="337201"/>
                  </a:lnTo>
                  <a:lnTo>
                    <a:pt x="54103" y="374442"/>
                  </a:lnTo>
                  <a:lnTo>
                    <a:pt x="85423" y="409173"/>
                  </a:lnTo>
                  <a:lnTo>
                    <a:pt x="119360" y="441247"/>
                  </a:lnTo>
                  <a:lnTo>
                    <a:pt x="155746" y="470515"/>
                  </a:lnTo>
                  <a:lnTo>
                    <a:pt x="194410" y="496829"/>
                  </a:lnTo>
                  <a:lnTo>
                    <a:pt x="235180" y="520041"/>
                  </a:lnTo>
                  <a:lnTo>
                    <a:pt x="277888" y="540003"/>
                  </a:lnTo>
                  <a:lnTo>
                    <a:pt x="50426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89244" y="4599764"/>
              <a:ext cx="586105" cy="883285"/>
            </a:xfrm>
            <a:custGeom>
              <a:avLst/>
              <a:gdLst/>
              <a:ahLst/>
              <a:cxnLst/>
              <a:rect l="l" t="t" r="r" b="b"/>
              <a:pathLst>
                <a:path w="586105" h="883285">
                  <a:moveTo>
                    <a:pt x="585479" y="0"/>
                  </a:moveTo>
                  <a:lnTo>
                    <a:pt x="533351" y="2324"/>
                  </a:lnTo>
                  <a:lnTo>
                    <a:pt x="481837" y="9244"/>
                  </a:lnTo>
                  <a:lnTo>
                    <a:pt x="431236" y="20678"/>
                  </a:lnTo>
                  <a:lnTo>
                    <a:pt x="381845" y="36547"/>
                  </a:lnTo>
                  <a:lnTo>
                    <a:pt x="333960" y="56770"/>
                  </a:lnTo>
                  <a:lnTo>
                    <a:pt x="287880" y="81267"/>
                  </a:lnTo>
                  <a:lnTo>
                    <a:pt x="247509" y="107345"/>
                  </a:lnTo>
                  <a:lnTo>
                    <a:pt x="209981" y="136137"/>
                  </a:lnTo>
                  <a:lnTo>
                    <a:pt x="175348" y="167436"/>
                  </a:lnTo>
                  <a:lnTo>
                    <a:pt x="143665" y="201036"/>
                  </a:lnTo>
                  <a:lnTo>
                    <a:pt x="114983" y="236730"/>
                  </a:lnTo>
                  <a:lnTo>
                    <a:pt x="89358" y="274312"/>
                  </a:lnTo>
                  <a:lnTo>
                    <a:pt x="66841" y="313576"/>
                  </a:lnTo>
                  <a:lnTo>
                    <a:pt x="47485" y="354315"/>
                  </a:lnTo>
                  <a:lnTo>
                    <a:pt x="31345" y="396323"/>
                  </a:lnTo>
                  <a:lnTo>
                    <a:pt x="18473" y="439394"/>
                  </a:lnTo>
                  <a:lnTo>
                    <a:pt x="8923" y="483321"/>
                  </a:lnTo>
                  <a:lnTo>
                    <a:pt x="2747" y="527897"/>
                  </a:lnTo>
                  <a:lnTo>
                    <a:pt x="0" y="572917"/>
                  </a:lnTo>
                  <a:lnTo>
                    <a:pt x="733" y="618174"/>
                  </a:lnTo>
                  <a:lnTo>
                    <a:pt x="5000" y="663461"/>
                  </a:lnTo>
                  <a:lnTo>
                    <a:pt x="12855" y="708572"/>
                  </a:lnTo>
                  <a:lnTo>
                    <a:pt x="24351" y="753302"/>
                  </a:lnTo>
                  <a:lnTo>
                    <a:pt x="39540" y="797442"/>
                  </a:lnTo>
                  <a:lnTo>
                    <a:pt x="58476" y="840788"/>
                  </a:lnTo>
                  <a:lnTo>
                    <a:pt x="81213" y="883132"/>
                  </a:lnTo>
                  <a:lnTo>
                    <a:pt x="585479" y="585533"/>
                  </a:lnTo>
                  <a:lnTo>
                    <a:pt x="585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937833" y="4754125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12178" y="5258417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75327" y="5356351"/>
            <a:ext cx="781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dirty="0" sz="1200" spc="3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41666" sz="1800" spc="-37" b="1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baseline="-41666"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12623" y="4809851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148583" y="48310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148583" y="504139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148583" y="52501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148583" y="54589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148583" y="56692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3226981" y="4711273"/>
            <a:ext cx="3385820" cy="107188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АО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"Мелеузовские</a:t>
            </a:r>
            <a:r>
              <a:rPr dirty="0" sz="1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минеральные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удобрения"</a:t>
            </a:r>
            <a:endParaRPr sz="1000">
              <a:latin typeface="Arial"/>
              <a:cs typeface="Arial"/>
            </a:endParaRPr>
          </a:p>
          <a:p>
            <a:pPr marL="12700" marR="267970">
              <a:lnSpc>
                <a:spcPct val="1373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ООО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"Мелеузовский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молочноконсервный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комбинат"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ООО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«Хладобойня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СТРОГОНОВ»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ООО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"Мелеузовский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мясокомбинат"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АО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«Мелеузовский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завод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железобетонных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конструкций»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796083" y="7985336"/>
            <a:ext cx="1797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919" algn="l"/>
              </a:tabLst>
            </a:pPr>
            <a:r>
              <a:rPr dirty="0" sz="1100" spc="-10">
                <a:latin typeface="Arial"/>
                <a:cs typeface="Arial"/>
              </a:rPr>
              <a:t>половины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экономически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692329" y="8153025"/>
            <a:ext cx="19037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населения</a:t>
            </a:r>
            <a:r>
              <a:rPr dirty="0" sz="1100" spc="114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муниципального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37870" y="7985336"/>
            <a:ext cx="666115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Больше активного района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30995" y="8320714"/>
            <a:ext cx="17640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dirty="0" sz="1100" spc="-10">
                <a:latin typeface="Arial"/>
                <a:cs typeface="Arial"/>
              </a:rPr>
              <a:t>Мелеузовский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район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37870" y="8488403"/>
            <a:ext cx="7912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Республики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37870" y="8656091"/>
            <a:ext cx="942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осуществляет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640135" y="8488403"/>
            <a:ext cx="95313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Башкортостан</a:t>
            </a:r>
            <a:endParaRPr sz="11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Arial"/>
                <a:cs typeface="Arial"/>
              </a:rPr>
              <a:t>трудовую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37870" y="8823780"/>
            <a:ext cx="9182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деятельность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39421" y="8656091"/>
            <a:ext cx="34988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свою</a:t>
            </a:r>
            <a:endParaRPr sz="1100">
              <a:latin typeface="Arial"/>
              <a:cs typeface="Arial"/>
            </a:endParaRPr>
          </a:p>
          <a:p>
            <a:pPr algn="r" marR="4127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37870" y="8991469"/>
            <a:ext cx="19164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предпринимательства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(60%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938919" y="8823780"/>
            <a:ext cx="65659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2725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сфере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общем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37870" y="9159158"/>
            <a:ext cx="265811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041400" algn="l"/>
                <a:tab pos="1347470" algn="l"/>
                <a:tab pos="1917700" algn="l"/>
                <a:tab pos="2356485" algn="l"/>
              </a:tabLst>
            </a:pPr>
            <a:r>
              <a:rPr dirty="0" sz="1100">
                <a:latin typeface="Arial"/>
                <a:cs typeface="Arial"/>
              </a:rPr>
              <a:t>количестве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занятых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всех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предприятий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и </a:t>
            </a:r>
            <a:r>
              <a:rPr dirty="0" sz="1100" spc="-10">
                <a:latin typeface="Arial"/>
                <a:cs typeface="Arial"/>
              </a:rPr>
              <a:t>организаций).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По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итогам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0">
                <a:latin typeface="Arial"/>
                <a:cs typeface="Arial"/>
              </a:rPr>
              <a:t>2023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0">
                <a:latin typeface="Arial"/>
                <a:cs typeface="Arial"/>
              </a:rPr>
              <a:t>года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38010" y="9494535"/>
            <a:ext cx="26562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886585" algn="l"/>
                <a:tab pos="2225040" algn="l"/>
              </a:tabLst>
            </a:pPr>
            <a:r>
              <a:rPr dirty="0" sz="1100" spc="-10">
                <a:latin typeface="Arial"/>
                <a:cs typeface="Arial"/>
              </a:rPr>
              <a:t>численность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занятых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0">
                <a:latin typeface="Arial"/>
                <a:cs typeface="Arial"/>
              </a:rPr>
              <a:t>в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сфере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37870" y="9662224"/>
            <a:ext cx="265747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предпринимательства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составила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15344 человека.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002817" y="8022071"/>
            <a:ext cx="2729865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-10">
                <a:latin typeface="Arial"/>
                <a:cs typeface="Arial"/>
              </a:rPr>
              <a:t> 10.01.2024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года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количество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субъектов </a:t>
            </a:r>
            <a:r>
              <a:rPr dirty="0" sz="1100">
                <a:latin typeface="Arial"/>
                <a:cs typeface="Arial"/>
              </a:rPr>
              <a:t>малого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среднего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предпринимательства:</a:t>
            </a:r>
            <a:endParaRPr sz="1100">
              <a:latin typeface="Arial"/>
              <a:cs typeface="Arial"/>
            </a:endParaRPr>
          </a:p>
          <a:p>
            <a:pPr marL="1240155">
              <a:lnSpc>
                <a:spcPct val="100000"/>
              </a:lnSpc>
              <a:spcBef>
                <a:spcPts val="370"/>
              </a:spcBef>
            </a:pPr>
            <a:r>
              <a:rPr dirty="0" sz="1600" spc="-80">
                <a:latin typeface="Arial"/>
                <a:cs typeface="Arial"/>
              </a:rPr>
              <a:t>2046</a:t>
            </a:r>
            <a:r>
              <a:rPr dirty="0" sz="1600" spc="-30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ед.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13614" y="9262108"/>
            <a:ext cx="7835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7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средних предприятий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95318" y="9538367"/>
            <a:ext cx="410845" cy="354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95"/>
              </a:spcBef>
            </a:pPr>
            <a:r>
              <a:rPr dirty="0" sz="1000" spc="-25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Arial"/>
                <a:cs typeface="Arial"/>
              </a:rPr>
              <a:t>малых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431786" y="8855709"/>
            <a:ext cx="499109" cy="273685"/>
            <a:chOff x="4431786" y="8855709"/>
            <a:chExt cx="499109" cy="273685"/>
          </a:xfrm>
        </p:grpSpPr>
        <p:sp>
          <p:nvSpPr>
            <p:cNvPr id="46" name="object 46" descr=""/>
            <p:cNvSpPr/>
            <p:nvPr/>
          </p:nvSpPr>
          <p:spPr>
            <a:xfrm>
              <a:off x="4487598" y="8862059"/>
              <a:ext cx="436880" cy="237490"/>
            </a:xfrm>
            <a:custGeom>
              <a:avLst/>
              <a:gdLst/>
              <a:ahLst/>
              <a:cxnLst/>
              <a:rect l="l" t="t" r="r" b="b"/>
              <a:pathLst>
                <a:path w="436879" h="237490">
                  <a:moveTo>
                    <a:pt x="436562" y="0"/>
                  </a:moveTo>
                  <a:lnTo>
                    <a:pt x="0" y="236994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31786" y="9059504"/>
              <a:ext cx="85725" cy="69850"/>
            </a:xfrm>
            <a:custGeom>
              <a:avLst/>
              <a:gdLst/>
              <a:ahLst/>
              <a:cxnLst/>
              <a:rect l="l" t="t" r="r" b="b"/>
              <a:pathLst>
                <a:path w="85725" h="69850">
                  <a:moveTo>
                    <a:pt x="48793" y="0"/>
                  </a:moveTo>
                  <a:lnTo>
                    <a:pt x="0" y="69837"/>
                  </a:lnTo>
                  <a:lnTo>
                    <a:pt x="85153" y="66967"/>
                  </a:lnTo>
                  <a:lnTo>
                    <a:pt x="487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5085362" y="8896857"/>
            <a:ext cx="229870" cy="472440"/>
            <a:chOff x="5085362" y="8896857"/>
            <a:chExt cx="229870" cy="472440"/>
          </a:xfrm>
        </p:grpSpPr>
        <p:sp>
          <p:nvSpPr>
            <p:cNvPr id="49" name="object 49" descr=""/>
            <p:cNvSpPr/>
            <p:nvPr/>
          </p:nvSpPr>
          <p:spPr>
            <a:xfrm>
              <a:off x="5114334" y="8903207"/>
              <a:ext cx="194310" cy="408940"/>
            </a:xfrm>
            <a:custGeom>
              <a:avLst/>
              <a:gdLst/>
              <a:ahLst/>
              <a:cxnLst/>
              <a:rect l="l" t="t" r="r" b="b"/>
              <a:pathLst>
                <a:path w="194310" h="408940">
                  <a:moveTo>
                    <a:pt x="193979" y="0"/>
                  </a:moveTo>
                  <a:lnTo>
                    <a:pt x="0" y="408673"/>
                  </a:lnTo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085362" y="9284074"/>
              <a:ext cx="69215" cy="85725"/>
            </a:xfrm>
            <a:custGeom>
              <a:avLst/>
              <a:gdLst/>
              <a:ahLst/>
              <a:cxnLst/>
              <a:rect l="l" t="t" r="r" b="b"/>
              <a:pathLst>
                <a:path w="69214" h="85725">
                  <a:moveTo>
                    <a:pt x="0" y="0"/>
                  </a:moveTo>
                  <a:lnTo>
                    <a:pt x="1752" y="85178"/>
                  </a:lnTo>
                  <a:lnTo>
                    <a:pt x="68846" y="32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5509908" y="9537667"/>
            <a:ext cx="377825" cy="354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95"/>
              </a:spcBef>
            </a:pPr>
            <a:r>
              <a:rPr dirty="0" sz="1000" spc="-25">
                <a:latin typeface="Arial"/>
                <a:cs typeface="Arial"/>
              </a:rPr>
              <a:t>437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микро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5551678" y="8922766"/>
            <a:ext cx="102235" cy="445770"/>
            <a:chOff x="5551678" y="8922766"/>
            <a:chExt cx="102235" cy="445770"/>
          </a:xfrm>
        </p:grpSpPr>
        <p:sp>
          <p:nvSpPr>
            <p:cNvPr id="53" name="object 53" descr=""/>
            <p:cNvSpPr/>
            <p:nvPr/>
          </p:nvSpPr>
          <p:spPr>
            <a:xfrm>
              <a:off x="5558028" y="8929116"/>
              <a:ext cx="60325" cy="377190"/>
            </a:xfrm>
            <a:custGeom>
              <a:avLst/>
              <a:gdLst/>
              <a:ahLst/>
              <a:cxnLst/>
              <a:rect l="l" t="t" r="r" b="b"/>
              <a:pathLst>
                <a:path w="60325" h="377190">
                  <a:moveTo>
                    <a:pt x="0" y="0"/>
                  </a:moveTo>
                  <a:lnTo>
                    <a:pt x="60007" y="376656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578418" y="9287232"/>
              <a:ext cx="75565" cy="81280"/>
            </a:xfrm>
            <a:custGeom>
              <a:avLst/>
              <a:gdLst/>
              <a:ahLst/>
              <a:cxnLst/>
              <a:rect l="l" t="t" r="r" b="b"/>
              <a:pathLst>
                <a:path w="75564" h="81279">
                  <a:moveTo>
                    <a:pt x="75247" y="0"/>
                  </a:moveTo>
                  <a:lnTo>
                    <a:pt x="0" y="11988"/>
                  </a:lnTo>
                  <a:lnTo>
                    <a:pt x="49606" y="81241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5936780" y="9258786"/>
            <a:ext cx="1155065" cy="5073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95"/>
              </a:spcBef>
            </a:pPr>
            <a:r>
              <a:rPr dirty="0" sz="1000" spc="-20">
                <a:latin typeface="Arial"/>
                <a:cs typeface="Arial"/>
              </a:rPr>
              <a:t>1561</a:t>
            </a:r>
            <a:endParaRPr sz="1000">
              <a:latin typeface="Arial"/>
              <a:cs typeface="Arial"/>
            </a:endParaRPr>
          </a:p>
          <a:p>
            <a:pPr algn="ctr" marL="12700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индивидуальных предпринимателей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5958585" y="8927338"/>
            <a:ext cx="400685" cy="259715"/>
            <a:chOff x="5958585" y="8927338"/>
            <a:chExt cx="400685" cy="259715"/>
          </a:xfrm>
        </p:grpSpPr>
        <p:sp>
          <p:nvSpPr>
            <p:cNvPr id="57" name="object 57" descr=""/>
            <p:cNvSpPr/>
            <p:nvPr/>
          </p:nvSpPr>
          <p:spPr>
            <a:xfrm>
              <a:off x="5964935" y="8933688"/>
              <a:ext cx="340995" cy="219075"/>
            </a:xfrm>
            <a:custGeom>
              <a:avLst/>
              <a:gdLst/>
              <a:ahLst/>
              <a:cxnLst/>
              <a:rect l="l" t="t" r="r" b="b"/>
              <a:pathLst>
                <a:path w="340995" h="219075">
                  <a:moveTo>
                    <a:pt x="0" y="0"/>
                  </a:moveTo>
                  <a:lnTo>
                    <a:pt x="340474" y="218884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274127" y="9113650"/>
              <a:ext cx="85090" cy="73660"/>
            </a:xfrm>
            <a:custGeom>
              <a:avLst/>
              <a:gdLst/>
              <a:ahLst/>
              <a:cxnLst/>
              <a:rect l="l" t="t" r="r" b="b"/>
              <a:pathLst>
                <a:path w="85089" h="73659">
                  <a:moveTo>
                    <a:pt x="41211" y="0"/>
                  </a:moveTo>
                  <a:lnTo>
                    <a:pt x="0" y="64096"/>
                  </a:lnTo>
                  <a:lnTo>
                    <a:pt x="84709" y="73253"/>
                  </a:lnTo>
                  <a:lnTo>
                    <a:pt x="412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856399" y="143656"/>
            <a:ext cx="6185535" cy="450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0020" marR="240029" indent="-248729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СОЦИАЛЬНО-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ЭКОНОМИЧЕСКОЕ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РАЗВИТИЕ</a:t>
            </a:r>
            <a:r>
              <a:rPr dirty="0" sz="14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МУНИЦИПАЛЬНОГО РАЙОНА</a:t>
            </a:r>
            <a:endParaRPr sz="1400">
              <a:latin typeface="Arial"/>
              <a:cs typeface="Arial"/>
            </a:endParaRPr>
          </a:p>
          <a:p>
            <a:pPr algn="just" marL="126364">
              <a:lnSpc>
                <a:spcPct val="100000"/>
              </a:lnSpc>
              <a:spcBef>
                <a:spcPts val="610"/>
              </a:spcBef>
            </a:pPr>
            <a:r>
              <a:rPr dirty="0" sz="1100">
                <a:latin typeface="Arial"/>
                <a:cs typeface="Arial"/>
              </a:rPr>
              <a:t>Мелеузовский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относится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числу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развитых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районов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Республики.</a:t>
            </a:r>
            <a:endParaRPr sz="1100">
              <a:latin typeface="Arial"/>
              <a:cs typeface="Arial"/>
            </a:endParaRPr>
          </a:p>
          <a:p>
            <a:pPr algn="just" marL="128270">
              <a:lnSpc>
                <a:spcPct val="100000"/>
              </a:lnSpc>
              <a:spcBef>
                <a:spcPts val="70"/>
              </a:spcBef>
            </a:pPr>
            <a:r>
              <a:rPr dirty="0" sz="1100">
                <a:latin typeface="Arial"/>
                <a:cs typeface="Arial"/>
              </a:rPr>
              <a:t>Экономика</a:t>
            </a:r>
            <a:r>
              <a:rPr dirty="0" sz="1100" spc="3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3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представлена</a:t>
            </a:r>
            <a:r>
              <a:rPr dirty="0" sz="1100" spc="3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практически</a:t>
            </a:r>
            <a:r>
              <a:rPr dirty="0" sz="1100" spc="3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всеми</a:t>
            </a:r>
            <a:r>
              <a:rPr dirty="0" sz="1100" spc="3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отраслевыми</a:t>
            </a:r>
            <a:r>
              <a:rPr dirty="0" sz="1100" spc="325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комплексами: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95"/>
              </a:spcBef>
            </a:pPr>
            <a:r>
              <a:rPr dirty="0" sz="1100">
                <a:latin typeface="Arial"/>
                <a:cs typeface="Arial"/>
              </a:rPr>
              <a:t>обрабатывающее</a:t>
            </a:r>
            <a:r>
              <a:rPr dirty="0" sz="1100" spc="27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28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(химическая</a:t>
            </a:r>
            <a:r>
              <a:rPr dirty="0" sz="1100" spc="28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промышленность,</a:t>
            </a:r>
            <a:r>
              <a:rPr dirty="0" sz="1100" spc="28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275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прочих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149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неметаллических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минеральных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продуктов,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готовых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металлических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изделий,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машин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оборудования,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пищевых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продуктов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включая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напитки, </a:t>
            </a:r>
            <a:r>
              <a:rPr dirty="0" sz="1100">
                <a:latin typeface="Arial"/>
                <a:cs typeface="Arial"/>
              </a:rPr>
              <a:t>лесное</a:t>
            </a:r>
            <a:r>
              <a:rPr dirty="0" sz="1100" spc="10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хозяйство,</a:t>
            </a:r>
            <a:r>
              <a:rPr dirty="0" sz="1100" spc="11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лесозаготовки</a:t>
            </a:r>
            <a:r>
              <a:rPr dirty="0" sz="1100" spc="10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10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предоставление</a:t>
            </a:r>
            <a:r>
              <a:rPr dirty="0" sz="1100" spc="11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услуг</a:t>
            </a:r>
            <a:r>
              <a:rPr dirty="0" sz="1100" spc="11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11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этой</a:t>
            </a:r>
            <a:r>
              <a:rPr dirty="0" sz="1100" spc="11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области,</a:t>
            </a:r>
            <a:r>
              <a:rPr dirty="0" sz="1100" spc="105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обработка </a:t>
            </a:r>
            <a:r>
              <a:rPr dirty="0" sz="1100">
                <a:latin typeface="Arial"/>
                <a:cs typeface="Arial"/>
              </a:rPr>
              <a:t>древесины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изделий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из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дерева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пробки)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производство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распределение </a:t>
            </a:r>
            <a:r>
              <a:rPr dirty="0" sz="1100">
                <a:latin typeface="Arial"/>
                <a:cs typeface="Arial"/>
              </a:rPr>
              <a:t>электроэнергии,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тепла,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воды,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транспорт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связь,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широко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развита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строительная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отрасль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и </a:t>
            </a:r>
            <a:r>
              <a:rPr dirty="0" sz="1100">
                <a:latin typeface="Arial"/>
                <a:cs typeface="Arial"/>
              </a:rPr>
              <a:t>сельское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хозяйство.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Мелеузовский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входит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десятку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лучших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районов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Республики </a:t>
            </a:r>
            <a:r>
              <a:rPr dirty="0" sz="1100">
                <a:latin typeface="Arial"/>
                <a:cs typeface="Arial"/>
              </a:rPr>
              <a:t>Башкортостан,</a:t>
            </a:r>
            <a:r>
              <a:rPr dirty="0" sz="1100" spc="484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как</a:t>
            </a:r>
            <a:r>
              <a:rPr dirty="0" sz="1100" spc="484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динамично</a:t>
            </a:r>
            <a:r>
              <a:rPr dirty="0" sz="1100" spc="484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развивающийся,</a:t>
            </a:r>
            <a:r>
              <a:rPr dirty="0" sz="1100" spc="48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с</a:t>
            </a:r>
            <a:r>
              <a:rPr dirty="0" sz="1100" spc="48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высоким</a:t>
            </a:r>
            <a:r>
              <a:rPr dirty="0" sz="1100" spc="484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промышленным</a:t>
            </a:r>
            <a:r>
              <a:rPr dirty="0" sz="1100" spc="480">
                <a:latin typeface="Arial"/>
                <a:cs typeface="Arial"/>
              </a:rPr>
              <a:t>  </a:t>
            </a:r>
            <a:r>
              <a:rPr dirty="0" sz="1100" spc="-50">
                <a:latin typeface="Arial"/>
                <a:cs typeface="Arial"/>
              </a:rPr>
              <a:t>и </a:t>
            </a:r>
            <a:r>
              <a:rPr dirty="0" sz="1100">
                <a:latin typeface="Arial"/>
                <a:cs typeface="Arial"/>
              </a:rPr>
              <a:t>сельскохозяйственным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потенциалом.</a:t>
            </a:r>
            <a:endParaRPr sz="1100">
              <a:latin typeface="Arial"/>
              <a:cs typeface="Arial"/>
            </a:endParaRPr>
          </a:p>
          <a:p>
            <a:pPr algn="just" marL="12700" marR="6985" indent="115570">
              <a:lnSpc>
                <a:spcPct val="114599"/>
              </a:lnSpc>
              <a:spcBef>
                <a:spcPts val="10"/>
              </a:spcBef>
            </a:pP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экономике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сохраняется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тенденция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улучшение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общеэкономической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финансовой ситуации.</a:t>
            </a:r>
            <a:endParaRPr sz="1100">
              <a:latin typeface="Arial"/>
              <a:cs typeface="Arial"/>
            </a:endParaRPr>
          </a:p>
          <a:p>
            <a:pPr algn="just" marL="2087880">
              <a:lnSpc>
                <a:spcPct val="100000"/>
              </a:lnSpc>
              <a:spcBef>
                <a:spcPts val="120"/>
              </a:spcBef>
            </a:pPr>
            <a:r>
              <a:rPr dirty="0" sz="1100" b="1" i="1">
                <a:latin typeface="Arial"/>
                <a:cs typeface="Arial"/>
              </a:rPr>
              <a:t>Промышленное</a:t>
            </a:r>
            <a:r>
              <a:rPr dirty="0" sz="1100" spc="-6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производство</a:t>
            </a:r>
            <a:endParaRPr sz="1100">
              <a:latin typeface="Arial"/>
              <a:cs typeface="Arial"/>
            </a:endParaRPr>
          </a:p>
          <a:p>
            <a:pPr algn="just" marL="69215" marR="5080" indent="114300">
              <a:lnSpc>
                <a:spcPct val="114999"/>
              </a:lnSpc>
              <a:spcBef>
                <a:spcPts val="819"/>
              </a:spcBef>
            </a:pPr>
            <a:r>
              <a:rPr dirty="0" sz="1100">
                <a:latin typeface="Arial"/>
                <a:cs typeface="Arial"/>
              </a:rPr>
              <a:t>За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год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объем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отгруженной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продукции,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выполненных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работ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услуг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всем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видам </a:t>
            </a:r>
            <a:r>
              <a:rPr dirty="0" sz="1100">
                <a:latin typeface="Arial"/>
                <a:cs typeface="Arial"/>
              </a:rPr>
              <a:t>экономической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деятельности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муниципальному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району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составил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27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232,56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млн.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руб.,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или </a:t>
            </a:r>
            <a:r>
              <a:rPr dirty="0" sz="1100">
                <a:latin typeface="Arial"/>
                <a:cs typeface="Arial"/>
              </a:rPr>
              <a:t>122,0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%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уровню прошлого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года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(за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год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319,97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млн.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руб.).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2579370" marR="278130" indent="-2463165">
              <a:lnSpc>
                <a:spcPct val="102099"/>
              </a:lnSpc>
            </a:pPr>
            <a:r>
              <a:rPr dirty="0" sz="1400" spc="-10" b="1">
                <a:solidFill>
                  <a:srgbClr val="525252"/>
                </a:solidFill>
                <a:latin typeface="Calibri"/>
                <a:cs typeface="Calibri"/>
              </a:rPr>
              <a:t>Предприятия,</a:t>
            </a:r>
            <a:r>
              <a:rPr dirty="0" sz="1400" spc="-60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занимающие</a:t>
            </a:r>
            <a:r>
              <a:rPr dirty="0" sz="1400" spc="-3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большую</a:t>
            </a:r>
            <a:r>
              <a:rPr dirty="0" sz="1400" spc="-3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долю</a:t>
            </a:r>
            <a:r>
              <a:rPr dirty="0" sz="1400" spc="-3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в</a:t>
            </a:r>
            <a:r>
              <a:rPr dirty="0" sz="1400" spc="-20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общем</a:t>
            </a:r>
            <a:r>
              <a:rPr dirty="0" sz="1400" spc="-1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25252"/>
                </a:solidFill>
                <a:latin typeface="Calibri"/>
                <a:cs typeface="Calibri"/>
              </a:rPr>
              <a:t>объеме</a:t>
            </a:r>
            <a:r>
              <a:rPr dirty="0" sz="1400" spc="-20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25252"/>
                </a:solidFill>
                <a:latin typeface="Calibri"/>
                <a:cs typeface="Calibri"/>
              </a:rPr>
              <a:t>отгруженной продукции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928336" y="5834045"/>
            <a:ext cx="6141720" cy="208724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100330">
              <a:lnSpc>
                <a:spcPct val="100000"/>
              </a:lnSpc>
              <a:spcBef>
                <a:spcPts val="880"/>
              </a:spcBef>
            </a:pPr>
            <a:r>
              <a:rPr dirty="0" sz="1100" spc="-10" b="1" i="1">
                <a:latin typeface="Arial"/>
                <a:cs typeface="Arial"/>
              </a:rPr>
              <a:t>Потребительский</a:t>
            </a:r>
            <a:r>
              <a:rPr dirty="0" sz="1100" spc="7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рынок</a:t>
            </a:r>
            <a:endParaRPr sz="1100">
              <a:latin typeface="Arial"/>
              <a:cs typeface="Arial"/>
            </a:endParaRPr>
          </a:p>
          <a:p>
            <a:pPr algn="just" marL="12700" marR="5080" indent="115570">
              <a:lnSpc>
                <a:spcPct val="100000"/>
              </a:lnSpc>
              <a:spcBef>
                <a:spcPts val="780"/>
              </a:spcBef>
            </a:pPr>
            <a:r>
              <a:rPr dirty="0" sz="1100">
                <a:latin typeface="Arial"/>
                <a:cs typeface="Arial"/>
              </a:rPr>
              <a:t>Потребительский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рынок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является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одним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из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основных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источников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пополнения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доходной </a:t>
            </a:r>
            <a:r>
              <a:rPr dirty="0" sz="1100">
                <a:latin typeface="Arial"/>
                <a:cs typeface="Arial"/>
              </a:rPr>
              <a:t>части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бюджета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муниципального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Мелеузовский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Республики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Башкортостан, </a:t>
            </a:r>
            <a:r>
              <a:rPr dirty="0" sz="1100">
                <a:latin typeface="Arial"/>
                <a:cs typeface="Arial"/>
              </a:rPr>
              <a:t>способствует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развитию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малого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бизнеса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увеличению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занятости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населения.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настоящее </a:t>
            </a:r>
            <a:r>
              <a:rPr dirty="0" sz="1100">
                <a:latin typeface="Arial"/>
                <a:cs typeface="Arial"/>
              </a:rPr>
              <a:t>время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доля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торговли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налоговых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поступлениях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муниципального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составляет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около </a:t>
            </a:r>
            <a:r>
              <a:rPr dirty="0" sz="1100">
                <a:latin typeface="Arial"/>
                <a:cs typeface="Arial"/>
              </a:rPr>
              <a:t>10%.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Общая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численность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занятых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сфере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торговли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муниципального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превышает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8 </a:t>
            </a:r>
            <a:r>
              <a:rPr dirty="0" sz="1100">
                <a:latin typeface="Arial"/>
                <a:cs typeface="Arial"/>
              </a:rPr>
              <a:t>тыс.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человек.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итогам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года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уровень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обеспеченности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населения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муниципального </a:t>
            </a:r>
            <a:r>
              <a:rPr dirty="0" sz="1100">
                <a:latin typeface="Arial"/>
                <a:cs typeface="Arial"/>
              </a:rPr>
              <a:t>района</a:t>
            </a:r>
            <a:r>
              <a:rPr dirty="0" sz="1100" spc="3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площадью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стационарных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торговых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объектов</a:t>
            </a:r>
            <a:r>
              <a:rPr dirty="0" sz="1100" spc="3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составил</a:t>
            </a:r>
            <a:r>
              <a:rPr dirty="0" sz="1100" spc="3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174,41%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(при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нормативе </a:t>
            </a:r>
            <a:r>
              <a:rPr dirty="0" sz="1100">
                <a:latin typeface="Arial"/>
                <a:cs typeface="Arial"/>
              </a:rPr>
              <a:t>минимальной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обеспеченности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населения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площадью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торговых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объектов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485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кв.м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на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тыс. </a:t>
            </a:r>
            <a:r>
              <a:rPr dirty="0" sz="1100" spc="-10">
                <a:latin typeface="Arial"/>
                <a:cs typeface="Arial"/>
              </a:rPr>
              <a:t>человек).</a:t>
            </a:r>
            <a:endParaRPr sz="1100">
              <a:latin typeface="Arial"/>
              <a:cs typeface="Arial"/>
            </a:endParaRPr>
          </a:p>
          <a:p>
            <a:pPr algn="just" marL="1826895">
              <a:lnSpc>
                <a:spcPct val="100000"/>
              </a:lnSpc>
              <a:spcBef>
                <a:spcPts val="150"/>
              </a:spcBef>
            </a:pPr>
            <a:r>
              <a:rPr dirty="0" sz="1100" b="1" i="1">
                <a:latin typeface="Arial"/>
                <a:cs typeface="Arial"/>
              </a:rPr>
              <a:t>Малое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и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среднее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предпринимательство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2584" y="143656"/>
            <a:ext cx="6048375" cy="1330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3820" marR="179705" indent="-248729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СОЦИАЛЬНО-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ЭКОНОМИЧЕСКОЕ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РАЗВИТИЕ</a:t>
            </a:r>
            <a:r>
              <a:rPr dirty="0" sz="14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МУНИЦИПАЛЬНОГО РАЙОНА</a:t>
            </a:r>
            <a:endParaRPr sz="1400">
              <a:latin typeface="Arial"/>
              <a:cs typeface="Arial"/>
            </a:endParaRPr>
          </a:p>
          <a:p>
            <a:pPr algn="ctr" marR="200660">
              <a:lnSpc>
                <a:spcPct val="100000"/>
              </a:lnSpc>
              <a:spcBef>
                <a:spcPts val="445"/>
              </a:spcBef>
            </a:pPr>
            <a:r>
              <a:rPr dirty="0" sz="1100" spc="-10" b="1" i="1">
                <a:latin typeface="Arial"/>
                <a:cs typeface="Arial"/>
              </a:rPr>
              <a:t>Инвестиционная</a:t>
            </a:r>
            <a:r>
              <a:rPr dirty="0" sz="1100" spc="6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деятельность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1557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Важнейшим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показателем,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характеризующим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не</a:t>
            </a:r>
            <a:r>
              <a:rPr dirty="0" sz="1100" spc="40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только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уровень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развития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экономики </a:t>
            </a:r>
            <a:r>
              <a:rPr dirty="0" sz="1100">
                <a:latin typeface="Arial"/>
                <a:cs typeface="Arial"/>
              </a:rPr>
              <a:t>района,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но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его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инвестиционную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привлекательность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является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объем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привлеченных </a:t>
            </a:r>
            <a:r>
              <a:rPr dirty="0" sz="1100">
                <a:latin typeface="Arial"/>
                <a:cs typeface="Arial"/>
              </a:rPr>
              <a:t>инвестиций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основной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капитал.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00683" y="1514855"/>
            <a:ext cx="1684020" cy="1452880"/>
            <a:chOff x="900683" y="1514855"/>
            <a:chExt cx="1684020" cy="145288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416" y="1514855"/>
              <a:ext cx="877823" cy="7696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683" y="1514855"/>
              <a:ext cx="1684019" cy="14523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793" y="1767565"/>
              <a:ext cx="238988" cy="19712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21011" y="1767569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39">
                  <a:moveTo>
                    <a:pt x="521780" y="0"/>
                  </a:moveTo>
                  <a:lnTo>
                    <a:pt x="473303" y="2249"/>
                  </a:lnTo>
                  <a:lnTo>
                    <a:pt x="425762" y="8892"/>
                  </a:lnTo>
                  <a:lnTo>
                    <a:pt x="379413" y="19776"/>
                  </a:lnTo>
                  <a:lnTo>
                    <a:pt x="334507" y="34744"/>
                  </a:lnTo>
                  <a:lnTo>
                    <a:pt x="291301" y="53642"/>
                  </a:lnTo>
                  <a:lnTo>
                    <a:pt x="250047" y="76315"/>
                  </a:lnTo>
                  <a:lnTo>
                    <a:pt x="211001" y="102608"/>
                  </a:lnTo>
                  <a:lnTo>
                    <a:pt x="174416" y="132365"/>
                  </a:lnTo>
                  <a:lnTo>
                    <a:pt x="140546" y="165433"/>
                  </a:lnTo>
                  <a:lnTo>
                    <a:pt x="109646" y="201655"/>
                  </a:lnTo>
                  <a:lnTo>
                    <a:pt x="81970" y="240876"/>
                  </a:lnTo>
                  <a:lnTo>
                    <a:pt x="57772" y="282943"/>
                  </a:lnTo>
                  <a:lnTo>
                    <a:pt x="37916" y="326155"/>
                  </a:lnTo>
                  <a:lnTo>
                    <a:pt x="22289" y="370201"/>
                  </a:lnTo>
                  <a:lnTo>
                    <a:pt x="10814" y="414834"/>
                  </a:lnTo>
                  <a:lnTo>
                    <a:pt x="3411" y="459805"/>
                  </a:lnTo>
                  <a:lnTo>
                    <a:pt x="0" y="504866"/>
                  </a:lnTo>
                  <a:lnTo>
                    <a:pt x="501" y="549769"/>
                  </a:lnTo>
                  <a:lnTo>
                    <a:pt x="4836" y="594265"/>
                  </a:lnTo>
                  <a:lnTo>
                    <a:pt x="12924" y="638107"/>
                  </a:lnTo>
                  <a:lnTo>
                    <a:pt x="24687" y="681047"/>
                  </a:lnTo>
                  <a:lnTo>
                    <a:pt x="40045" y="722835"/>
                  </a:lnTo>
                  <a:lnTo>
                    <a:pt x="58918" y="763225"/>
                  </a:lnTo>
                  <a:lnTo>
                    <a:pt x="81228" y="801967"/>
                  </a:lnTo>
                  <a:lnTo>
                    <a:pt x="106894" y="838815"/>
                  </a:lnTo>
                  <a:lnTo>
                    <a:pt x="135837" y="873519"/>
                  </a:lnTo>
                  <a:lnTo>
                    <a:pt x="167977" y="905831"/>
                  </a:lnTo>
                  <a:lnTo>
                    <a:pt x="203236" y="935504"/>
                  </a:lnTo>
                  <a:lnTo>
                    <a:pt x="241534" y="962289"/>
                  </a:lnTo>
                  <a:lnTo>
                    <a:pt x="282791" y="985939"/>
                  </a:lnTo>
                  <a:lnTo>
                    <a:pt x="326001" y="1005795"/>
                  </a:lnTo>
                  <a:lnTo>
                    <a:pt x="370046" y="1021422"/>
                  </a:lnTo>
                  <a:lnTo>
                    <a:pt x="414678" y="1032897"/>
                  </a:lnTo>
                  <a:lnTo>
                    <a:pt x="459648" y="1040300"/>
                  </a:lnTo>
                  <a:lnTo>
                    <a:pt x="504709" y="1043711"/>
                  </a:lnTo>
                  <a:lnTo>
                    <a:pt x="549611" y="1043210"/>
                  </a:lnTo>
                  <a:lnTo>
                    <a:pt x="594108" y="1038875"/>
                  </a:lnTo>
                  <a:lnTo>
                    <a:pt x="637950" y="1030787"/>
                  </a:lnTo>
                  <a:lnTo>
                    <a:pt x="680890" y="1019024"/>
                  </a:lnTo>
                  <a:lnTo>
                    <a:pt x="722679" y="1003666"/>
                  </a:lnTo>
                  <a:lnTo>
                    <a:pt x="763069" y="984792"/>
                  </a:lnTo>
                  <a:lnTo>
                    <a:pt x="801813" y="962483"/>
                  </a:lnTo>
                  <a:lnTo>
                    <a:pt x="838661" y="936817"/>
                  </a:lnTo>
                  <a:lnTo>
                    <a:pt x="873365" y="907874"/>
                  </a:lnTo>
                  <a:lnTo>
                    <a:pt x="905679" y="875733"/>
                  </a:lnTo>
                  <a:lnTo>
                    <a:pt x="935352" y="840475"/>
                  </a:lnTo>
                  <a:lnTo>
                    <a:pt x="962137" y="802177"/>
                  </a:lnTo>
                  <a:lnTo>
                    <a:pt x="985787" y="760920"/>
                  </a:lnTo>
                  <a:lnTo>
                    <a:pt x="1005643" y="717710"/>
                  </a:lnTo>
                  <a:lnTo>
                    <a:pt x="1021270" y="673665"/>
                  </a:lnTo>
                  <a:lnTo>
                    <a:pt x="1032745" y="629033"/>
                  </a:lnTo>
                  <a:lnTo>
                    <a:pt x="1040148" y="584063"/>
                  </a:lnTo>
                  <a:lnTo>
                    <a:pt x="1043560" y="539002"/>
                  </a:lnTo>
                  <a:lnTo>
                    <a:pt x="1043058" y="494100"/>
                  </a:lnTo>
                  <a:lnTo>
                    <a:pt x="1038723" y="449603"/>
                  </a:lnTo>
                  <a:lnTo>
                    <a:pt x="1030635" y="405761"/>
                  </a:lnTo>
                  <a:lnTo>
                    <a:pt x="1018872" y="362821"/>
                  </a:lnTo>
                  <a:lnTo>
                    <a:pt x="1003514" y="321032"/>
                  </a:lnTo>
                  <a:lnTo>
                    <a:pt x="984641" y="280642"/>
                  </a:lnTo>
                  <a:lnTo>
                    <a:pt x="962331" y="241898"/>
                  </a:lnTo>
                  <a:lnTo>
                    <a:pt x="936665" y="205050"/>
                  </a:lnTo>
                  <a:lnTo>
                    <a:pt x="907722" y="170345"/>
                  </a:lnTo>
                  <a:lnTo>
                    <a:pt x="875582" y="138032"/>
                  </a:lnTo>
                  <a:lnTo>
                    <a:pt x="840323" y="108359"/>
                  </a:lnTo>
                  <a:lnTo>
                    <a:pt x="802025" y="81574"/>
                  </a:lnTo>
                  <a:lnTo>
                    <a:pt x="760768" y="57924"/>
                  </a:lnTo>
                  <a:lnTo>
                    <a:pt x="689077" y="197129"/>
                  </a:lnTo>
                  <a:lnTo>
                    <a:pt x="732507" y="223457"/>
                  </a:lnTo>
                  <a:lnTo>
                    <a:pt x="771335" y="255064"/>
                  </a:lnTo>
                  <a:lnTo>
                    <a:pt x="805193" y="291349"/>
                  </a:lnTo>
                  <a:lnTo>
                    <a:pt x="833715" y="331712"/>
                  </a:lnTo>
                  <a:lnTo>
                    <a:pt x="856537" y="375553"/>
                  </a:lnTo>
                  <a:lnTo>
                    <a:pt x="873291" y="422270"/>
                  </a:lnTo>
                  <a:lnTo>
                    <a:pt x="883612" y="471263"/>
                  </a:lnTo>
                  <a:lnTo>
                    <a:pt x="887133" y="521931"/>
                  </a:lnTo>
                  <a:lnTo>
                    <a:pt x="883798" y="571507"/>
                  </a:lnTo>
                  <a:lnTo>
                    <a:pt x="874082" y="619056"/>
                  </a:lnTo>
                  <a:lnTo>
                    <a:pt x="858422" y="664143"/>
                  </a:lnTo>
                  <a:lnTo>
                    <a:pt x="837251" y="706332"/>
                  </a:lnTo>
                  <a:lnTo>
                    <a:pt x="811007" y="745187"/>
                  </a:lnTo>
                  <a:lnTo>
                    <a:pt x="780123" y="780275"/>
                  </a:lnTo>
                  <a:lnTo>
                    <a:pt x="745036" y="811158"/>
                  </a:lnTo>
                  <a:lnTo>
                    <a:pt x="706180" y="837403"/>
                  </a:lnTo>
                  <a:lnTo>
                    <a:pt x="663991" y="858573"/>
                  </a:lnTo>
                  <a:lnTo>
                    <a:pt x="618904" y="874234"/>
                  </a:lnTo>
                  <a:lnTo>
                    <a:pt x="571355" y="883950"/>
                  </a:lnTo>
                  <a:lnTo>
                    <a:pt x="521780" y="887285"/>
                  </a:lnTo>
                  <a:lnTo>
                    <a:pt x="472204" y="883950"/>
                  </a:lnTo>
                  <a:lnTo>
                    <a:pt x="424655" y="874234"/>
                  </a:lnTo>
                  <a:lnTo>
                    <a:pt x="379568" y="858573"/>
                  </a:lnTo>
                  <a:lnTo>
                    <a:pt x="337379" y="837403"/>
                  </a:lnTo>
                  <a:lnTo>
                    <a:pt x="298524" y="811158"/>
                  </a:lnTo>
                  <a:lnTo>
                    <a:pt x="263436" y="780275"/>
                  </a:lnTo>
                  <a:lnTo>
                    <a:pt x="232552" y="745187"/>
                  </a:lnTo>
                  <a:lnTo>
                    <a:pt x="206308" y="706332"/>
                  </a:lnTo>
                  <a:lnTo>
                    <a:pt x="185137" y="664143"/>
                  </a:lnTo>
                  <a:lnTo>
                    <a:pt x="169477" y="619056"/>
                  </a:lnTo>
                  <a:lnTo>
                    <a:pt x="159761" y="571507"/>
                  </a:lnTo>
                  <a:lnTo>
                    <a:pt x="156426" y="521931"/>
                  </a:lnTo>
                  <a:lnTo>
                    <a:pt x="159761" y="472355"/>
                  </a:lnTo>
                  <a:lnTo>
                    <a:pt x="169477" y="424807"/>
                  </a:lnTo>
                  <a:lnTo>
                    <a:pt x="185137" y="379720"/>
                  </a:lnTo>
                  <a:lnTo>
                    <a:pt x="206308" y="337531"/>
                  </a:lnTo>
                  <a:lnTo>
                    <a:pt x="232552" y="298675"/>
                  </a:lnTo>
                  <a:lnTo>
                    <a:pt x="263436" y="263588"/>
                  </a:lnTo>
                  <a:lnTo>
                    <a:pt x="298524" y="232704"/>
                  </a:lnTo>
                  <a:lnTo>
                    <a:pt x="337379" y="206460"/>
                  </a:lnTo>
                  <a:lnTo>
                    <a:pt x="379568" y="185289"/>
                  </a:lnTo>
                  <a:lnTo>
                    <a:pt x="424655" y="169629"/>
                  </a:lnTo>
                  <a:lnTo>
                    <a:pt x="472204" y="159913"/>
                  </a:lnTo>
                  <a:lnTo>
                    <a:pt x="521780" y="156578"/>
                  </a:lnTo>
                  <a:lnTo>
                    <a:pt x="5217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47087" y="1764791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19" h="93344">
                  <a:moveTo>
                    <a:pt x="0" y="92964"/>
                  </a:moveTo>
                  <a:lnTo>
                    <a:pt x="96012" y="0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706849" y="1593655"/>
            <a:ext cx="471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81</a:t>
            </a:r>
            <a:r>
              <a:rPr dirty="0" sz="900" spc="-10">
                <a:latin typeface="Arial"/>
                <a:cs typeface="Arial"/>
              </a:rPr>
              <a:t> 876,0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75545" y="1547422"/>
            <a:ext cx="274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Объем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инвестиций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составил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,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тыс.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рублей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971800" y="205282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049620" y="1990107"/>
            <a:ext cx="29025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за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счет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бюджетных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источников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финансирования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971800" y="23347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443591" y="2170560"/>
            <a:ext cx="630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1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081</a:t>
            </a:r>
            <a:r>
              <a:rPr dirty="0" sz="900" spc="-10">
                <a:latin typeface="Arial"/>
                <a:cs typeface="Arial"/>
              </a:rPr>
              <a:t> 635,0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5672" y="3160776"/>
            <a:ext cx="1199387" cy="87020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6444" y="6403847"/>
            <a:ext cx="1059179" cy="85191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6067" y="5381244"/>
            <a:ext cx="1085532" cy="73177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8636" y="8817864"/>
            <a:ext cx="1234439" cy="78333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1203" y="7537704"/>
            <a:ext cx="1200373" cy="76474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5296" y="4271771"/>
            <a:ext cx="1196339" cy="719327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1967796" y="2271331"/>
            <a:ext cx="5074285" cy="719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0066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за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счет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внебюджетных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источников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финансирования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>
                <a:latin typeface="Arial"/>
                <a:cs typeface="Arial"/>
              </a:rPr>
              <a:t>999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759,0</a:t>
            </a:r>
            <a:endParaRPr sz="900">
              <a:latin typeface="Arial"/>
              <a:cs typeface="Arial"/>
            </a:endParaRPr>
          </a:p>
          <a:p>
            <a:pPr marL="599440">
              <a:lnSpc>
                <a:spcPct val="100000"/>
              </a:lnSpc>
              <a:spcBef>
                <a:spcPts val="220"/>
              </a:spcBef>
            </a:pPr>
            <a:r>
              <a:rPr dirty="0" sz="1100" b="1" i="1">
                <a:latin typeface="Arial"/>
                <a:cs typeface="Arial"/>
              </a:rPr>
              <a:t>Приоритетные</a:t>
            </a:r>
            <a:r>
              <a:rPr dirty="0" sz="1100" spc="-7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инвестиционные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проекты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algn="just" marL="435609" marR="19685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«Строительство</a:t>
            </a:r>
            <a:r>
              <a:rPr dirty="0" sz="1050" spc="1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животноводческих</a:t>
            </a:r>
            <a:r>
              <a:rPr dirty="0" sz="1050" spc="19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объектов,</a:t>
            </a:r>
            <a:r>
              <a:rPr dirty="0" sz="1050" spc="18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выращивание</a:t>
            </a:r>
            <a:r>
              <a:rPr dirty="0" sz="1050" spc="18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племенных </a:t>
            </a:r>
            <a:r>
              <a:rPr dirty="0" sz="1050">
                <a:latin typeface="Arial"/>
                <a:cs typeface="Arial"/>
              </a:rPr>
              <a:t>нетелей</a:t>
            </a:r>
            <a:r>
              <a:rPr dirty="0" sz="1050" spc="320">
                <a:latin typeface="Arial"/>
                <a:cs typeface="Arial"/>
              </a:rPr>
              <a:t>  </a:t>
            </a:r>
            <a:r>
              <a:rPr dirty="0" sz="1050">
                <a:latin typeface="Arial"/>
                <a:cs typeface="Arial"/>
              </a:rPr>
              <a:t>и</a:t>
            </a:r>
            <a:r>
              <a:rPr dirty="0" sz="1050" spc="320">
                <a:latin typeface="Arial"/>
                <a:cs typeface="Arial"/>
              </a:rPr>
              <a:t>  </a:t>
            </a:r>
            <a:r>
              <a:rPr dirty="0" sz="1050">
                <a:latin typeface="Arial"/>
                <a:cs typeface="Arial"/>
              </a:rPr>
              <a:t>оборудование</a:t>
            </a:r>
            <a:r>
              <a:rPr dirty="0" sz="1050" spc="320">
                <a:latin typeface="Arial"/>
                <a:cs typeface="Arial"/>
              </a:rPr>
              <a:t>  </a:t>
            </a:r>
            <a:r>
              <a:rPr dirty="0" sz="1050">
                <a:latin typeface="Arial"/>
                <a:cs typeface="Arial"/>
              </a:rPr>
              <a:t>земель</a:t>
            </a:r>
            <a:r>
              <a:rPr dirty="0" sz="1050" spc="320">
                <a:latin typeface="Arial"/>
                <a:cs typeface="Arial"/>
              </a:rPr>
              <a:t>  </a:t>
            </a:r>
            <a:r>
              <a:rPr dirty="0" sz="1050">
                <a:latin typeface="Arial"/>
                <a:cs typeface="Arial"/>
              </a:rPr>
              <a:t>сельхозназначения</a:t>
            </a:r>
            <a:r>
              <a:rPr dirty="0" sz="1050" spc="320">
                <a:latin typeface="Arial"/>
                <a:cs typeface="Arial"/>
              </a:rPr>
              <a:t>  </a:t>
            </a:r>
            <a:r>
              <a:rPr dirty="0" sz="1050" spc="-10">
                <a:latin typeface="Arial"/>
                <a:cs typeface="Arial"/>
              </a:rPr>
              <a:t>системами </a:t>
            </a:r>
            <a:r>
              <a:rPr dirty="0" sz="1050">
                <a:latin typeface="Arial"/>
                <a:cs typeface="Arial"/>
              </a:rPr>
              <a:t>орошения.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ООО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«СП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Ашкадарский».</a:t>
            </a:r>
            <a:endParaRPr sz="1050">
              <a:latin typeface="Arial"/>
              <a:cs typeface="Arial"/>
            </a:endParaRPr>
          </a:p>
          <a:p>
            <a:pPr marL="2205990" marR="591820">
              <a:lnSpc>
                <a:spcPct val="100000"/>
              </a:lnSpc>
              <a:spcBef>
                <a:spcPts val="1005"/>
              </a:spcBef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765,5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млн.рублей. </a:t>
            </a: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25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</a:t>
            </a:r>
            <a:endParaRPr sz="1000">
              <a:latin typeface="Arial"/>
              <a:cs typeface="Arial"/>
            </a:endParaRPr>
          </a:p>
          <a:p>
            <a:pPr marL="220599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строительно-</a:t>
            </a:r>
            <a:r>
              <a:rPr dirty="0" sz="1000">
                <a:latin typeface="Arial"/>
                <a:cs typeface="Arial"/>
              </a:rPr>
              <a:t>монтажные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работы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601345" marR="79375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«Строительство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роботизированного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комплекса</a:t>
            </a:r>
            <a:r>
              <a:rPr dirty="0" sz="1050" spc="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на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1200</a:t>
            </a:r>
            <a:r>
              <a:rPr dirty="0" sz="1050" spc="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голов».</a:t>
            </a:r>
            <a:r>
              <a:rPr dirty="0" sz="1050" spc="41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СПК </a:t>
            </a:r>
            <a:r>
              <a:rPr dirty="0" sz="1050">
                <a:latin typeface="Arial"/>
                <a:cs typeface="Arial"/>
              </a:rPr>
              <a:t>колхоз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имени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Салавата</a:t>
            </a:r>
            <a:endParaRPr sz="1050">
              <a:latin typeface="Arial"/>
              <a:cs typeface="Arial"/>
            </a:endParaRPr>
          </a:p>
          <a:p>
            <a:pPr marL="2213610">
              <a:lnSpc>
                <a:spcPts val="1080"/>
              </a:lnSpc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1</a:t>
            </a:r>
            <a:r>
              <a:rPr dirty="0" sz="1000" spc="-5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201,5</a:t>
            </a:r>
            <a:r>
              <a:rPr dirty="0" sz="1000" spc="-5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млн.рублей.</a:t>
            </a:r>
            <a:endParaRPr sz="1000">
              <a:latin typeface="Arial"/>
              <a:cs typeface="Arial"/>
            </a:endParaRPr>
          </a:p>
          <a:p>
            <a:pPr marL="2213610" marR="42164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42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 </a:t>
            </a: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строительно-</a:t>
            </a:r>
            <a:r>
              <a:rPr dirty="0" sz="1000">
                <a:latin typeface="Arial"/>
                <a:cs typeface="Arial"/>
              </a:rPr>
              <a:t>монтажные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работы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527050" marR="263525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«Консервный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цех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с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производительностью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11</a:t>
            </a:r>
            <a:r>
              <a:rPr dirty="0" sz="1050" spc="30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млн.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условных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банок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в </a:t>
            </a:r>
            <a:r>
              <a:rPr dirty="0" sz="1050">
                <a:latin typeface="Arial"/>
                <a:cs typeface="Arial"/>
              </a:rPr>
              <a:t>год».</a:t>
            </a:r>
            <a:r>
              <a:rPr dirty="0" sz="1050" spc="2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ООО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"Мелеузовский</a:t>
            </a:r>
            <a:r>
              <a:rPr dirty="0" sz="1050" spc="-10">
                <a:latin typeface="Arial"/>
                <a:cs typeface="Arial"/>
              </a:rPr>
              <a:t> мясокомбинат»</a:t>
            </a:r>
            <a:endParaRPr sz="1050">
              <a:latin typeface="Arial"/>
              <a:cs typeface="Arial"/>
            </a:endParaRPr>
          </a:p>
          <a:p>
            <a:pPr marL="2261870" marR="396240">
              <a:lnSpc>
                <a:spcPct val="100000"/>
              </a:lnSpc>
              <a:spcBef>
                <a:spcPts val="880"/>
              </a:spcBef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152,5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млн.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руб. </a:t>
            </a: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новых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50</a:t>
            </a:r>
            <a:r>
              <a:rPr dirty="0" sz="1000" spc="-5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 </a:t>
            </a: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приобретение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оборудования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Arial"/>
              <a:cs typeface="Arial"/>
            </a:endParaRPr>
          </a:p>
          <a:p>
            <a:pPr algn="just" marL="414655" marR="508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«Производство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сухих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смесей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для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детского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питания».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ООО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«Мелеузовский молочноконсервный</a:t>
            </a:r>
            <a:r>
              <a:rPr dirty="0" sz="1050" spc="9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комбинат».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2321560" marR="37084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1</a:t>
            </a:r>
            <a:r>
              <a:rPr dirty="0" sz="1000" spc="-5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570,6</a:t>
            </a:r>
            <a:r>
              <a:rPr dirty="0" sz="1000" spc="-5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млн.рублей. </a:t>
            </a: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63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</a:t>
            </a:r>
            <a:endParaRPr sz="1000">
              <a:latin typeface="Arial"/>
              <a:cs typeface="Arial"/>
            </a:endParaRPr>
          </a:p>
          <a:p>
            <a:pPr marL="232156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строительно-</a:t>
            </a:r>
            <a:r>
              <a:rPr dirty="0" sz="1000">
                <a:latin typeface="Arial"/>
                <a:cs typeface="Arial"/>
              </a:rPr>
              <a:t>монтажные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работы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601980" marR="94615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«Развитие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растениеводства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на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базе</a:t>
            </a:r>
            <a:r>
              <a:rPr dirty="0" sz="1050" spc="1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ООО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«КФХ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Хлебодаровка»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МР </a:t>
            </a:r>
            <a:r>
              <a:rPr dirty="0" sz="1050">
                <a:latin typeface="Arial"/>
                <a:cs typeface="Arial"/>
              </a:rPr>
              <a:t>Мелеузовский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района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РБ».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ООО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«КФХ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Хлебодаровка»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2393315" marR="24193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610,0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млн.руб. </a:t>
            </a: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55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 </a:t>
            </a: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строительно-</a:t>
            </a:r>
            <a:r>
              <a:rPr dirty="0" sz="1000">
                <a:latin typeface="Arial"/>
                <a:cs typeface="Arial"/>
              </a:rPr>
              <a:t>монтажные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работы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692785">
              <a:lnSpc>
                <a:spcPct val="100000"/>
              </a:lnSpc>
              <a:spcBef>
                <a:spcPts val="910"/>
              </a:spcBef>
            </a:pPr>
            <a:r>
              <a:rPr dirty="0" sz="1050">
                <a:latin typeface="Arial"/>
                <a:cs typeface="Arial"/>
              </a:rPr>
              <a:t>«Строительство</a:t>
            </a:r>
            <a:r>
              <a:rPr dirty="0" sz="1050" spc="-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спа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–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отеля</a:t>
            </a:r>
            <a:r>
              <a:rPr dirty="0" sz="1050" spc="2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и</a:t>
            </a:r>
            <a:r>
              <a:rPr dirty="0" sz="1050" spc="2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загородного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клуба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«Нугуш»»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.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ООО</a:t>
            </a:r>
            <a:endParaRPr sz="1050">
              <a:latin typeface="Arial"/>
              <a:cs typeface="Arial"/>
            </a:endParaRPr>
          </a:p>
          <a:p>
            <a:pPr marL="692785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«Баштуринвест»</a:t>
            </a:r>
            <a:endParaRPr sz="1050">
              <a:latin typeface="Arial"/>
              <a:cs typeface="Arial"/>
            </a:endParaRPr>
          </a:p>
          <a:p>
            <a:pPr marL="2425065" marR="152400">
              <a:lnSpc>
                <a:spcPct val="100000"/>
              </a:lnSpc>
              <a:spcBef>
                <a:spcPts val="240"/>
              </a:spcBef>
            </a:pPr>
            <a:r>
              <a:rPr dirty="0" sz="1000">
                <a:latin typeface="Arial"/>
                <a:cs typeface="Arial"/>
              </a:rPr>
              <a:t>Объем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инвестиций: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541,5</a:t>
            </a:r>
            <a:r>
              <a:rPr dirty="0" sz="1000" spc="-6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млн.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руб. </a:t>
            </a:r>
            <a:r>
              <a:rPr dirty="0" sz="1000">
                <a:latin typeface="Arial"/>
                <a:cs typeface="Arial"/>
              </a:rPr>
              <a:t>Количество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новых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рабочих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мест: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66FF"/>
                </a:solidFill>
                <a:latin typeface="Arial"/>
                <a:cs typeface="Arial"/>
              </a:rPr>
              <a:t>10</a:t>
            </a:r>
            <a:r>
              <a:rPr dirty="0" sz="1000" spc="-5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чел. </a:t>
            </a:r>
            <a:r>
              <a:rPr dirty="0" sz="1000">
                <a:latin typeface="Arial"/>
                <a:cs typeface="Arial"/>
              </a:rPr>
              <a:t>Стадия: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проектно-изыскательские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работы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57147" y="143656"/>
            <a:ext cx="5752465" cy="1029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99360" marR="8255" indent="-248729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СОЦИАЛЬНО-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ЭКОНОМИЧЕСКОЕ</a:t>
            </a:r>
            <a:r>
              <a:rPr dirty="0" sz="1400" spc="-6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РАЗВИТИЕ</a:t>
            </a:r>
            <a:r>
              <a:rPr dirty="0" sz="1400" spc="-4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МУНИЦИПАЛЬНОГО РАЙОНА</a:t>
            </a:r>
            <a:endParaRPr sz="1400">
              <a:latin typeface="Arial"/>
              <a:cs typeface="Arial"/>
            </a:endParaRPr>
          </a:p>
          <a:p>
            <a:pPr marL="1967864">
              <a:lnSpc>
                <a:spcPct val="100000"/>
              </a:lnSpc>
              <a:spcBef>
                <a:spcPts val="835"/>
              </a:spcBef>
            </a:pPr>
            <a:r>
              <a:rPr dirty="0" sz="1100" b="1" i="1">
                <a:latin typeface="Arial"/>
                <a:cs typeface="Arial"/>
              </a:rPr>
              <a:t>Инфраструктурное</a:t>
            </a:r>
            <a:r>
              <a:rPr dirty="0" sz="1100" spc="-7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развитие</a:t>
            </a:r>
            <a:endParaRPr sz="1100">
              <a:latin typeface="Arial"/>
              <a:cs typeface="Arial"/>
            </a:endParaRPr>
          </a:p>
          <a:p>
            <a:pPr marL="1628775">
              <a:lnSpc>
                <a:spcPct val="100000"/>
              </a:lnSpc>
              <a:spcBef>
                <a:spcPts val="1065"/>
              </a:spcBef>
            </a:pP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Ввод</a:t>
            </a:r>
            <a:r>
              <a:rPr dirty="0" sz="1100" spc="-4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в</a:t>
            </a:r>
            <a:r>
              <a:rPr dirty="0" sz="1100" spc="-2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эксплуатацию</a:t>
            </a:r>
            <a:r>
              <a:rPr dirty="0" sz="1100" spc="-4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общей</a:t>
            </a:r>
            <a:r>
              <a:rPr dirty="0" sz="1100" spc="-5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площади</a:t>
            </a:r>
            <a:r>
              <a:rPr dirty="0" sz="1100" spc="-6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жилых</a:t>
            </a:r>
            <a:r>
              <a:rPr dirty="0" sz="1100" spc="-4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домов,</a:t>
            </a:r>
            <a:r>
              <a:rPr dirty="0" sz="1100" spc="-3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тыс.</a:t>
            </a:r>
            <a:r>
              <a:rPr dirty="0" sz="1100" spc="-4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кв.</a:t>
            </a:r>
            <a:r>
              <a:rPr dirty="0" sz="1100" spc="-25">
                <a:solidFill>
                  <a:srgbClr val="333E50"/>
                </a:solidFill>
                <a:latin typeface="Arial"/>
                <a:cs typeface="Arial"/>
              </a:rPr>
              <a:t> м.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55526" y="7718245"/>
            <a:ext cx="29933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Среднемесячная</a:t>
            </a:r>
            <a:r>
              <a:rPr dirty="0" sz="1100" spc="-5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заработная</a:t>
            </a:r>
            <a:r>
              <a:rPr dirty="0" sz="1100" spc="-5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плата,</a:t>
            </a:r>
            <a:r>
              <a:rPr dirty="0" sz="1100" spc="-6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тыс.</a:t>
            </a:r>
            <a:r>
              <a:rPr dirty="0" sz="1100" spc="-5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E50"/>
                </a:solidFill>
                <a:latin typeface="Arial"/>
                <a:cs typeface="Arial"/>
              </a:rPr>
              <a:t>руб.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787205" y="1298257"/>
            <a:ext cx="3752850" cy="631825"/>
            <a:chOff x="2787205" y="1298257"/>
            <a:chExt cx="3752850" cy="631825"/>
          </a:xfrm>
        </p:grpSpPr>
        <p:sp>
          <p:nvSpPr>
            <p:cNvPr id="10" name="object 10" descr=""/>
            <p:cNvSpPr/>
            <p:nvPr/>
          </p:nvSpPr>
          <p:spPr>
            <a:xfrm>
              <a:off x="2791967" y="1303019"/>
              <a:ext cx="3743325" cy="622300"/>
            </a:xfrm>
            <a:custGeom>
              <a:avLst/>
              <a:gdLst/>
              <a:ahLst/>
              <a:cxnLst/>
              <a:rect l="l" t="t" r="r" b="b"/>
              <a:pathLst>
                <a:path w="3743325" h="622300">
                  <a:moveTo>
                    <a:pt x="0" y="0"/>
                  </a:moveTo>
                  <a:lnTo>
                    <a:pt x="0" y="621792"/>
                  </a:lnTo>
                </a:path>
                <a:path w="3743325" h="622300">
                  <a:moveTo>
                    <a:pt x="748284" y="0"/>
                  </a:moveTo>
                  <a:lnTo>
                    <a:pt x="748284" y="621792"/>
                  </a:lnTo>
                </a:path>
                <a:path w="3743325" h="622300">
                  <a:moveTo>
                    <a:pt x="1496568" y="0"/>
                  </a:moveTo>
                  <a:lnTo>
                    <a:pt x="1496568" y="621792"/>
                  </a:lnTo>
                </a:path>
                <a:path w="3743325" h="622300">
                  <a:moveTo>
                    <a:pt x="2246376" y="0"/>
                  </a:moveTo>
                  <a:lnTo>
                    <a:pt x="2246376" y="621792"/>
                  </a:lnTo>
                </a:path>
                <a:path w="3743325" h="622300">
                  <a:moveTo>
                    <a:pt x="2994660" y="0"/>
                  </a:moveTo>
                  <a:lnTo>
                    <a:pt x="2994660" y="621792"/>
                  </a:lnTo>
                </a:path>
                <a:path w="3743325" h="622300">
                  <a:moveTo>
                    <a:pt x="3742944" y="0"/>
                  </a:moveTo>
                  <a:lnTo>
                    <a:pt x="3742944" y="6217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96767" y="1594103"/>
              <a:ext cx="137160" cy="330835"/>
            </a:xfrm>
            <a:custGeom>
              <a:avLst/>
              <a:gdLst/>
              <a:ahLst/>
              <a:cxnLst/>
              <a:rect l="l" t="t" r="r" b="b"/>
              <a:pathLst>
                <a:path w="137160" h="330835">
                  <a:moveTo>
                    <a:pt x="137160" y="0"/>
                  </a:moveTo>
                  <a:lnTo>
                    <a:pt x="0" y="0"/>
                  </a:lnTo>
                  <a:lnTo>
                    <a:pt x="0" y="330707"/>
                  </a:lnTo>
                  <a:lnTo>
                    <a:pt x="137160" y="33070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46575" y="1601723"/>
              <a:ext cx="137160" cy="323215"/>
            </a:xfrm>
            <a:custGeom>
              <a:avLst/>
              <a:gdLst/>
              <a:ahLst/>
              <a:cxnLst/>
              <a:rect l="l" t="t" r="r" b="b"/>
              <a:pathLst>
                <a:path w="137160" h="323214">
                  <a:moveTo>
                    <a:pt x="13716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137160" y="32308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94860" y="1533143"/>
              <a:ext cx="1635760" cy="391795"/>
            </a:xfrm>
            <a:custGeom>
              <a:avLst/>
              <a:gdLst/>
              <a:ahLst/>
              <a:cxnLst/>
              <a:rect l="l" t="t" r="r" b="b"/>
              <a:pathLst>
                <a:path w="1635760" h="391794">
                  <a:moveTo>
                    <a:pt x="137160" y="28956"/>
                  </a:moveTo>
                  <a:lnTo>
                    <a:pt x="0" y="28956"/>
                  </a:lnTo>
                  <a:lnTo>
                    <a:pt x="0" y="391668"/>
                  </a:lnTo>
                  <a:lnTo>
                    <a:pt x="137160" y="391668"/>
                  </a:lnTo>
                  <a:lnTo>
                    <a:pt x="137160" y="28956"/>
                  </a:lnTo>
                  <a:close/>
                </a:path>
                <a:path w="1635760" h="391794">
                  <a:moveTo>
                    <a:pt x="885444" y="0"/>
                  </a:moveTo>
                  <a:lnTo>
                    <a:pt x="748284" y="0"/>
                  </a:lnTo>
                  <a:lnTo>
                    <a:pt x="748284" y="391668"/>
                  </a:lnTo>
                  <a:lnTo>
                    <a:pt x="885444" y="391668"/>
                  </a:lnTo>
                  <a:lnTo>
                    <a:pt x="885444" y="0"/>
                  </a:lnTo>
                  <a:close/>
                </a:path>
                <a:path w="1635760" h="391794">
                  <a:moveTo>
                    <a:pt x="1635252" y="28956"/>
                  </a:moveTo>
                  <a:lnTo>
                    <a:pt x="1498092" y="28956"/>
                  </a:lnTo>
                  <a:lnTo>
                    <a:pt x="1498092" y="391668"/>
                  </a:lnTo>
                  <a:lnTo>
                    <a:pt x="1635252" y="391668"/>
                  </a:lnTo>
                  <a:lnTo>
                    <a:pt x="1635252" y="28956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91967" y="1924811"/>
              <a:ext cx="3743325" cy="0"/>
            </a:xfrm>
            <a:custGeom>
              <a:avLst/>
              <a:gdLst/>
              <a:ahLst/>
              <a:cxnLst/>
              <a:rect l="l" t="t" r="r" b="b"/>
              <a:pathLst>
                <a:path w="3743325" h="0">
                  <a:moveTo>
                    <a:pt x="0" y="0"/>
                  </a:moveTo>
                  <a:lnTo>
                    <a:pt x="37429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980943" y="130759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80943" y="1307591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30751" y="131521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30751" y="131521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017456" y="1326018"/>
            <a:ext cx="1045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1365" algn="l"/>
              </a:tabLst>
            </a:pPr>
            <a:r>
              <a:rPr dirty="0" baseline="2314" sz="1800" spc="-30">
                <a:solidFill>
                  <a:srgbClr val="585858"/>
                </a:solidFill>
                <a:latin typeface="Calibri"/>
                <a:cs typeface="Calibri"/>
              </a:rPr>
              <a:t>53,1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52,0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474273" y="1241870"/>
            <a:ext cx="1127125" cy="287020"/>
            <a:chOff x="4474273" y="1241870"/>
            <a:chExt cx="1127125" cy="287020"/>
          </a:xfrm>
        </p:grpSpPr>
        <p:sp>
          <p:nvSpPr>
            <p:cNvPr id="21" name="object 21" descr=""/>
            <p:cNvSpPr/>
            <p:nvPr/>
          </p:nvSpPr>
          <p:spPr>
            <a:xfrm>
              <a:off x="4479035" y="127558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79035" y="127558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227319" y="124663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227319" y="124663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263831" y="1257499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63,0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972365" y="1270826"/>
            <a:ext cx="378460" cy="258445"/>
            <a:chOff x="5972365" y="1270826"/>
            <a:chExt cx="378460" cy="258445"/>
          </a:xfrm>
        </p:grpSpPr>
        <p:sp>
          <p:nvSpPr>
            <p:cNvPr id="27" name="object 27" descr=""/>
            <p:cNvSpPr/>
            <p:nvPr/>
          </p:nvSpPr>
          <p:spPr>
            <a:xfrm>
              <a:off x="5977128" y="127558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977128" y="127558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515039" y="1286775"/>
            <a:ext cx="1793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0030" algn="l"/>
              </a:tabLst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58,3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58,4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671465" y="1990645"/>
            <a:ext cx="4232275" cy="7607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14"/>
              </a:spcBef>
              <a:tabLst>
                <a:tab pos="1074420" algn="l"/>
                <a:tab pos="1823085" algn="l"/>
                <a:tab pos="2571750" algn="l"/>
                <a:tab pos="3320415" algn="l"/>
              </a:tabLst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2023 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941830" marR="5080" indent="-1929764">
              <a:lnSpc>
                <a:spcPct val="100000"/>
              </a:lnSpc>
              <a:spcBef>
                <a:spcPts val="650"/>
              </a:spcBef>
            </a:pP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Общая</a:t>
            </a:r>
            <a:r>
              <a:rPr dirty="0" sz="1100" spc="-8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площадь</a:t>
            </a:r>
            <a:r>
              <a:rPr dirty="0" sz="1100" spc="-5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жилых</a:t>
            </a:r>
            <a:r>
              <a:rPr dirty="0" sz="1100" spc="-4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помещений,</a:t>
            </a:r>
            <a:r>
              <a:rPr dirty="0" sz="1100" spc="-3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приходящаяся</a:t>
            </a:r>
            <a:r>
              <a:rPr dirty="0" sz="1100" spc="-5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на</a:t>
            </a:r>
            <a:r>
              <a:rPr dirty="0" sz="1100" spc="-2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1</a:t>
            </a:r>
            <a:r>
              <a:rPr dirty="0" sz="1100" spc="-2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E50"/>
                </a:solidFill>
                <a:latin typeface="Arial"/>
                <a:cs typeface="Arial"/>
              </a:rPr>
              <a:t>жителя,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кв.</a:t>
            </a:r>
            <a:r>
              <a:rPr dirty="0" sz="1100" spc="-3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E50"/>
                </a:solidFill>
                <a:latin typeface="Arial"/>
                <a:cs typeface="Arial"/>
              </a:rPr>
              <a:t>м.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852737" y="2959417"/>
            <a:ext cx="3839845" cy="631825"/>
            <a:chOff x="2852737" y="2959417"/>
            <a:chExt cx="3839845" cy="631825"/>
          </a:xfrm>
        </p:grpSpPr>
        <p:sp>
          <p:nvSpPr>
            <p:cNvPr id="32" name="object 32" descr=""/>
            <p:cNvSpPr/>
            <p:nvPr/>
          </p:nvSpPr>
          <p:spPr>
            <a:xfrm>
              <a:off x="2857500" y="2987039"/>
              <a:ext cx="3830320" cy="599440"/>
            </a:xfrm>
            <a:custGeom>
              <a:avLst/>
              <a:gdLst/>
              <a:ahLst/>
              <a:cxnLst/>
              <a:rect l="l" t="t" r="r" b="b"/>
              <a:pathLst>
                <a:path w="3830320" h="599439">
                  <a:moveTo>
                    <a:pt x="0" y="0"/>
                  </a:moveTo>
                  <a:lnTo>
                    <a:pt x="0" y="598932"/>
                  </a:lnTo>
                </a:path>
                <a:path w="3830320" h="599439">
                  <a:moveTo>
                    <a:pt x="765048" y="0"/>
                  </a:moveTo>
                  <a:lnTo>
                    <a:pt x="765048" y="598932"/>
                  </a:lnTo>
                </a:path>
                <a:path w="3830320" h="599439">
                  <a:moveTo>
                    <a:pt x="1531620" y="0"/>
                  </a:moveTo>
                  <a:lnTo>
                    <a:pt x="1531620" y="598932"/>
                  </a:lnTo>
                </a:path>
                <a:path w="3830320" h="599439">
                  <a:moveTo>
                    <a:pt x="2298192" y="0"/>
                  </a:moveTo>
                  <a:lnTo>
                    <a:pt x="2298192" y="598932"/>
                  </a:lnTo>
                </a:path>
                <a:path w="3830320" h="599439">
                  <a:moveTo>
                    <a:pt x="3064764" y="0"/>
                  </a:moveTo>
                  <a:lnTo>
                    <a:pt x="3064764" y="598932"/>
                  </a:lnTo>
                </a:path>
                <a:path w="3830320" h="599439">
                  <a:moveTo>
                    <a:pt x="3829812" y="0"/>
                  </a:moveTo>
                  <a:lnTo>
                    <a:pt x="3829812" y="5989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169920" y="3250691"/>
              <a:ext cx="140335" cy="335280"/>
            </a:xfrm>
            <a:custGeom>
              <a:avLst/>
              <a:gdLst/>
              <a:ahLst/>
              <a:cxnLst/>
              <a:rect l="l" t="t" r="r" b="b"/>
              <a:pathLst>
                <a:path w="140335" h="335279">
                  <a:moveTo>
                    <a:pt x="140207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140207" y="335279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934967" y="3197351"/>
              <a:ext cx="142240" cy="388620"/>
            </a:xfrm>
            <a:custGeom>
              <a:avLst/>
              <a:gdLst/>
              <a:ahLst/>
              <a:cxnLst/>
              <a:rect l="l" t="t" r="r" b="b"/>
              <a:pathLst>
                <a:path w="142239" h="388620">
                  <a:moveTo>
                    <a:pt x="141732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41732" y="38862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701540" y="3083051"/>
              <a:ext cx="1673860" cy="503555"/>
            </a:xfrm>
            <a:custGeom>
              <a:avLst/>
              <a:gdLst/>
              <a:ahLst/>
              <a:cxnLst/>
              <a:rect l="l" t="t" r="r" b="b"/>
              <a:pathLst>
                <a:path w="1673860" h="503554">
                  <a:moveTo>
                    <a:pt x="141732" y="102108"/>
                  </a:moveTo>
                  <a:lnTo>
                    <a:pt x="0" y="102108"/>
                  </a:lnTo>
                  <a:lnTo>
                    <a:pt x="0" y="502920"/>
                  </a:lnTo>
                  <a:lnTo>
                    <a:pt x="141732" y="502920"/>
                  </a:lnTo>
                  <a:lnTo>
                    <a:pt x="141732" y="102108"/>
                  </a:lnTo>
                  <a:close/>
                </a:path>
                <a:path w="1673860" h="503554">
                  <a:moveTo>
                    <a:pt x="906780" y="53340"/>
                  </a:moveTo>
                  <a:lnTo>
                    <a:pt x="766572" y="53340"/>
                  </a:lnTo>
                  <a:lnTo>
                    <a:pt x="766572" y="502920"/>
                  </a:lnTo>
                  <a:lnTo>
                    <a:pt x="906780" y="502920"/>
                  </a:lnTo>
                  <a:lnTo>
                    <a:pt x="906780" y="53340"/>
                  </a:lnTo>
                  <a:close/>
                </a:path>
                <a:path w="1673860" h="503554">
                  <a:moveTo>
                    <a:pt x="1673352" y="0"/>
                  </a:moveTo>
                  <a:lnTo>
                    <a:pt x="1533144" y="0"/>
                  </a:lnTo>
                  <a:lnTo>
                    <a:pt x="1533144" y="502932"/>
                  </a:lnTo>
                  <a:lnTo>
                    <a:pt x="1673352" y="502932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857500" y="3585971"/>
              <a:ext cx="3830320" cy="0"/>
            </a:xfrm>
            <a:custGeom>
              <a:avLst/>
              <a:gdLst/>
              <a:ahLst/>
              <a:cxnLst/>
              <a:rect l="l" t="t" r="r" b="b"/>
              <a:pathLst>
                <a:path w="3830320" h="0">
                  <a:moveTo>
                    <a:pt x="0" y="0"/>
                  </a:moveTo>
                  <a:lnTo>
                    <a:pt x="38298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055620" y="296417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055620" y="296417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3091478" y="2975351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30,6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817429" y="2893886"/>
            <a:ext cx="1143635" cy="270510"/>
            <a:chOff x="3817429" y="2893886"/>
            <a:chExt cx="1143635" cy="270510"/>
          </a:xfrm>
        </p:grpSpPr>
        <p:sp>
          <p:nvSpPr>
            <p:cNvPr id="41" name="object 41" descr=""/>
            <p:cNvSpPr/>
            <p:nvPr/>
          </p:nvSpPr>
          <p:spPr>
            <a:xfrm>
              <a:off x="3822191" y="2910841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22191" y="2910841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587239" y="289864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587239" y="289864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3857687" y="2921510"/>
            <a:ext cx="1062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8510" algn="l"/>
              </a:tabLst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31,5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baseline="4629" sz="1800" spc="-30">
                <a:solidFill>
                  <a:srgbClr val="585858"/>
                </a:solidFill>
                <a:latin typeface="Calibri"/>
                <a:cs typeface="Calibri"/>
              </a:rPr>
              <a:t>31,7</a:t>
            </a:r>
            <a:endParaRPr baseline="4629" sz="18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349049" y="2843593"/>
            <a:ext cx="1144905" cy="259715"/>
            <a:chOff x="5349049" y="2843593"/>
            <a:chExt cx="1144905" cy="259715"/>
          </a:xfrm>
        </p:grpSpPr>
        <p:sp>
          <p:nvSpPr>
            <p:cNvPr id="47" name="object 47" descr=""/>
            <p:cNvSpPr/>
            <p:nvPr/>
          </p:nvSpPr>
          <p:spPr>
            <a:xfrm>
              <a:off x="5353811" y="2851403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327660" y="0"/>
                  </a:moveTo>
                  <a:lnTo>
                    <a:pt x="41148" y="0"/>
                  </a:lnTo>
                  <a:lnTo>
                    <a:pt x="25133" y="3234"/>
                  </a:lnTo>
                  <a:lnTo>
                    <a:pt x="12053" y="12053"/>
                  </a:lnTo>
                  <a:lnTo>
                    <a:pt x="3234" y="25133"/>
                  </a:lnTo>
                  <a:lnTo>
                    <a:pt x="0" y="41148"/>
                  </a:lnTo>
                  <a:lnTo>
                    <a:pt x="0" y="205740"/>
                  </a:lnTo>
                  <a:lnTo>
                    <a:pt x="3234" y="221754"/>
                  </a:lnTo>
                  <a:lnTo>
                    <a:pt x="12053" y="234834"/>
                  </a:lnTo>
                  <a:lnTo>
                    <a:pt x="25133" y="243653"/>
                  </a:lnTo>
                  <a:lnTo>
                    <a:pt x="41148" y="246888"/>
                  </a:lnTo>
                  <a:lnTo>
                    <a:pt x="327660" y="246888"/>
                  </a:lnTo>
                  <a:lnTo>
                    <a:pt x="343674" y="243653"/>
                  </a:lnTo>
                  <a:lnTo>
                    <a:pt x="356754" y="234834"/>
                  </a:lnTo>
                  <a:lnTo>
                    <a:pt x="365573" y="221754"/>
                  </a:lnTo>
                  <a:lnTo>
                    <a:pt x="368808" y="205740"/>
                  </a:lnTo>
                  <a:lnTo>
                    <a:pt x="368808" y="41148"/>
                  </a:lnTo>
                  <a:lnTo>
                    <a:pt x="365573" y="25133"/>
                  </a:lnTo>
                  <a:lnTo>
                    <a:pt x="356754" y="12053"/>
                  </a:lnTo>
                  <a:lnTo>
                    <a:pt x="343674" y="3234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353811" y="2851403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0" y="41148"/>
                  </a:moveTo>
                  <a:lnTo>
                    <a:pt x="3234" y="25133"/>
                  </a:lnTo>
                  <a:lnTo>
                    <a:pt x="12053" y="12053"/>
                  </a:lnTo>
                  <a:lnTo>
                    <a:pt x="25133" y="3234"/>
                  </a:lnTo>
                  <a:lnTo>
                    <a:pt x="41148" y="0"/>
                  </a:lnTo>
                  <a:lnTo>
                    <a:pt x="327660" y="0"/>
                  </a:lnTo>
                  <a:lnTo>
                    <a:pt x="343674" y="3234"/>
                  </a:lnTo>
                  <a:lnTo>
                    <a:pt x="356754" y="12053"/>
                  </a:lnTo>
                  <a:lnTo>
                    <a:pt x="365573" y="25133"/>
                  </a:lnTo>
                  <a:lnTo>
                    <a:pt x="368808" y="41148"/>
                  </a:lnTo>
                  <a:lnTo>
                    <a:pt x="368808" y="205740"/>
                  </a:lnTo>
                  <a:lnTo>
                    <a:pt x="365573" y="221754"/>
                  </a:lnTo>
                  <a:lnTo>
                    <a:pt x="356754" y="234834"/>
                  </a:lnTo>
                  <a:lnTo>
                    <a:pt x="343674" y="243653"/>
                  </a:lnTo>
                  <a:lnTo>
                    <a:pt x="327660" y="246888"/>
                  </a:lnTo>
                  <a:lnTo>
                    <a:pt x="41148" y="246888"/>
                  </a:lnTo>
                  <a:lnTo>
                    <a:pt x="25133" y="243653"/>
                  </a:lnTo>
                  <a:lnTo>
                    <a:pt x="12053" y="234834"/>
                  </a:lnTo>
                  <a:lnTo>
                    <a:pt x="3234" y="221754"/>
                  </a:lnTo>
                  <a:lnTo>
                    <a:pt x="0" y="205740"/>
                  </a:lnTo>
                  <a:lnTo>
                    <a:pt x="0" y="4114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120383" y="2848355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327660" y="0"/>
                  </a:moveTo>
                  <a:lnTo>
                    <a:pt x="41148" y="0"/>
                  </a:lnTo>
                  <a:lnTo>
                    <a:pt x="25133" y="3234"/>
                  </a:lnTo>
                  <a:lnTo>
                    <a:pt x="12053" y="12053"/>
                  </a:lnTo>
                  <a:lnTo>
                    <a:pt x="3234" y="25133"/>
                  </a:lnTo>
                  <a:lnTo>
                    <a:pt x="0" y="41148"/>
                  </a:lnTo>
                  <a:lnTo>
                    <a:pt x="0" y="205740"/>
                  </a:lnTo>
                  <a:lnTo>
                    <a:pt x="3234" y="221754"/>
                  </a:lnTo>
                  <a:lnTo>
                    <a:pt x="12053" y="234834"/>
                  </a:lnTo>
                  <a:lnTo>
                    <a:pt x="25133" y="243653"/>
                  </a:lnTo>
                  <a:lnTo>
                    <a:pt x="41148" y="246888"/>
                  </a:lnTo>
                  <a:lnTo>
                    <a:pt x="327660" y="246888"/>
                  </a:lnTo>
                  <a:lnTo>
                    <a:pt x="343674" y="243653"/>
                  </a:lnTo>
                  <a:lnTo>
                    <a:pt x="356754" y="234834"/>
                  </a:lnTo>
                  <a:lnTo>
                    <a:pt x="365573" y="221754"/>
                  </a:lnTo>
                  <a:lnTo>
                    <a:pt x="368808" y="205740"/>
                  </a:lnTo>
                  <a:lnTo>
                    <a:pt x="368808" y="41148"/>
                  </a:lnTo>
                  <a:lnTo>
                    <a:pt x="365573" y="25133"/>
                  </a:lnTo>
                  <a:lnTo>
                    <a:pt x="356754" y="12053"/>
                  </a:lnTo>
                  <a:lnTo>
                    <a:pt x="343674" y="3234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120383" y="2848355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0" y="41148"/>
                  </a:moveTo>
                  <a:lnTo>
                    <a:pt x="3234" y="25133"/>
                  </a:lnTo>
                  <a:lnTo>
                    <a:pt x="12053" y="12053"/>
                  </a:lnTo>
                  <a:lnTo>
                    <a:pt x="25133" y="3234"/>
                  </a:lnTo>
                  <a:lnTo>
                    <a:pt x="41148" y="0"/>
                  </a:lnTo>
                  <a:lnTo>
                    <a:pt x="327660" y="0"/>
                  </a:lnTo>
                  <a:lnTo>
                    <a:pt x="343674" y="3234"/>
                  </a:lnTo>
                  <a:lnTo>
                    <a:pt x="356754" y="12053"/>
                  </a:lnTo>
                  <a:lnTo>
                    <a:pt x="365573" y="25133"/>
                  </a:lnTo>
                  <a:lnTo>
                    <a:pt x="368808" y="41148"/>
                  </a:lnTo>
                  <a:lnTo>
                    <a:pt x="368808" y="205740"/>
                  </a:lnTo>
                  <a:lnTo>
                    <a:pt x="365573" y="221754"/>
                  </a:lnTo>
                  <a:lnTo>
                    <a:pt x="356754" y="234834"/>
                  </a:lnTo>
                  <a:lnTo>
                    <a:pt x="343674" y="243653"/>
                  </a:lnTo>
                  <a:lnTo>
                    <a:pt x="327660" y="246888"/>
                  </a:lnTo>
                  <a:lnTo>
                    <a:pt x="41148" y="246888"/>
                  </a:lnTo>
                  <a:lnTo>
                    <a:pt x="25133" y="243653"/>
                  </a:lnTo>
                  <a:lnTo>
                    <a:pt x="12053" y="234834"/>
                  </a:lnTo>
                  <a:lnTo>
                    <a:pt x="3234" y="221754"/>
                  </a:lnTo>
                  <a:lnTo>
                    <a:pt x="0" y="205740"/>
                  </a:lnTo>
                  <a:lnTo>
                    <a:pt x="0" y="4114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5390104" y="2861688"/>
            <a:ext cx="1062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8510" algn="l"/>
              </a:tabLst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32,5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33,4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707078" y="3651076"/>
            <a:ext cx="4197350" cy="8623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64490">
              <a:lnSpc>
                <a:spcPct val="100000"/>
              </a:lnSpc>
              <a:spcBef>
                <a:spcPts val="114"/>
              </a:spcBef>
              <a:tabLst>
                <a:tab pos="1130300" algn="l"/>
                <a:tab pos="1896745" algn="l"/>
                <a:tab pos="2662555" algn="l"/>
                <a:tab pos="3429000" algn="l"/>
              </a:tabLst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2023 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549910">
              <a:lnSpc>
                <a:spcPct val="100000"/>
              </a:lnSpc>
            </a:pPr>
            <a:r>
              <a:rPr dirty="0" sz="1100" b="1" i="1">
                <a:latin typeface="Arial"/>
                <a:cs typeface="Arial"/>
              </a:rPr>
              <a:t>Социальное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развитие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Численность</a:t>
            </a:r>
            <a:r>
              <a:rPr dirty="0" sz="1100" spc="-3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постоянного</a:t>
            </a:r>
            <a:r>
              <a:rPr dirty="0" sz="1100" spc="-3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населения</a:t>
            </a:r>
            <a:r>
              <a:rPr dirty="0" sz="1100" spc="-10">
                <a:solidFill>
                  <a:srgbClr val="333E50"/>
                </a:solidFill>
                <a:latin typeface="Arial"/>
                <a:cs typeface="Arial"/>
              </a:rPr>
              <a:t> (среднегодовая),</a:t>
            </a:r>
            <a:r>
              <a:rPr dirty="0" sz="1100" spc="-4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тыс.</a:t>
            </a:r>
            <a:r>
              <a:rPr dirty="0" sz="1100" spc="-1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E50"/>
                </a:solidFill>
                <a:latin typeface="Arial"/>
                <a:cs typeface="Arial"/>
              </a:rPr>
              <a:t>чел.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2995993" y="4710494"/>
            <a:ext cx="3857625" cy="774700"/>
            <a:chOff x="2995993" y="4710494"/>
            <a:chExt cx="3857625" cy="774700"/>
          </a:xfrm>
        </p:grpSpPr>
        <p:sp>
          <p:nvSpPr>
            <p:cNvPr id="54" name="object 54" descr=""/>
            <p:cNvSpPr/>
            <p:nvPr/>
          </p:nvSpPr>
          <p:spPr>
            <a:xfrm>
              <a:off x="3000755" y="4855463"/>
              <a:ext cx="3848100" cy="624840"/>
            </a:xfrm>
            <a:custGeom>
              <a:avLst/>
              <a:gdLst/>
              <a:ahLst/>
              <a:cxnLst/>
              <a:rect l="l" t="t" r="r" b="b"/>
              <a:pathLst>
                <a:path w="3848100" h="624839">
                  <a:moveTo>
                    <a:pt x="0" y="0"/>
                  </a:moveTo>
                  <a:lnTo>
                    <a:pt x="0" y="624840"/>
                  </a:lnTo>
                </a:path>
                <a:path w="3848100" h="624839">
                  <a:moveTo>
                    <a:pt x="769620" y="0"/>
                  </a:moveTo>
                  <a:lnTo>
                    <a:pt x="769620" y="624840"/>
                  </a:lnTo>
                </a:path>
                <a:path w="3848100" h="624839">
                  <a:moveTo>
                    <a:pt x="1539240" y="0"/>
                  </a:moveTo>
                  <a:lnTo>
                    <a:pt x="1539240" y="624840"/>
                  </a:lnTo>
                </a:path>
                <a:path w="3848100" h="624839">
                  <a:moveTo>
                    <a:pt x="2308860" y="0"/>
                  </a:moveTo>
                  <a:lnTo>
                    <a:pt x="2308860" y="624840"/>
                  </a:lnTo>
                </a:path>
                <a:path w="3848100" h="624839">
                  <a:moveTo>
                    <a:pt x="3078480" y="0"/>
                  </a:moveTo>
                  <a:lnTo>
                    <a:pt x="3078480" y="624840"/>
                  </a:lnTo>
                </a:path>
                <a:path w="3848100" h="624839">
                  <a:moveTo>
                    <a:pt x="3848100" y="0"/>
                  </a:moveTo>
                  <a:lnTo>
                    <a:pt x="3848100" y="62484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314699" y="4933187"/>
              <a:ext cx="142240" cy="547370"/>
            </a:xfrm>
            <a:custGeom>
              <a:avLst/>
              <a:gdLst/>
              <a:ahLst/>
              <a:cxnLst/>
              <a:rect l="l" t="t" r="r" b="b"/>
              <a:pathLst>
                <a:path w="142239" h="547370">
                  <a:moveTo>
                    <a:pt x="141732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141732" y="547115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084319" y="5058155"/>
              <a:ext cx="142240" cy="422275"/>
            </a:xfrm>
            <a:custGeom>
              <a:avLst/>
              <a:gdLst/>
              <a:ahLst/>
              <a:cxnLst/>
              <a:rect l="l" t="t" r="r" b="b"/>
              <a:pathLst>
                <a:path w="142239" h="422275">
                  <a:moveTo>
                    <a:pt x="141732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141732" y="42214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853940" y="5010911"/>
              <a:ext cx="1681480" cy="469900"/>
            </a:xfrm>
            <a:custGeom>
              <a:avLst/>
              <a:gdLst/>
              <a:ahLst/>
              <a:cxnLst/>
              <a:rect l="l" t="t" r="r" b="b"/>
              <a:pathLst>
                <a:path w="1681479" h="469900">
                  <a:moveTo>
                    <a:pt x="141732" y="187452"/>
                  </a:moveTo>
                  <a:lnTo>
                    <a:pt x="0" y="187452"/>
                  </a:lnTo>
                  <a:lnTo>
                    <a:pt x="0" y="469392"/>
                  </a:lnTo>
                  <a:lnTo>
                    <a:pt x="141732" y="469392"/>
                  </a:lnTo>
                  <a:lnTo>
                    <a:pt x="141732" y="187452"/>
                  </a:lnTo>
                  <a:close/>
                </a:path>
                <a:path w="1681479" h="469900">
                  <a:moveTo>
                    <a:pt x="911352" y="0"/>
                  </a:moveTo>
                  <a:lnTo>
                    <a:pt x="769620" y="0"/>
                  </a:lnTo>
                  <a:lnTo>
                    <a:pt x="769620" y="469392"/>
                  </a:lnTo>
                  <a:lnTo>
                    <a:pt x="911352" y="469392"/>
                  </a:lnTo>
                  <a:lnTo>
                    <a:pt x="911352" y="0"/>
                  </a:lnTo>
                  <a:close/>
                </a:path>
                <a:path w="1681479" h="469900">
                  <a:moveTo>
                    <a:pt x="1680959" y="141732"/>
                  </a:moveTo>
                  <a:lnTo>
                    <a:pt x="1539240" y="141732"/>
                  </a:lnTo>
                  <a:lnTo>
                    <a:pt x="1539240" y="469404"/>
                  </a:lnTo>
                  <a:lnTo>
                    <a:pt x="1680959" y="469404"/>
                  </a:lnTo>
                  <a:lnTo>
                    <a:pt x="1680959" y="141732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000755" y="5480303"/>
              <a:ext cx="3848100" cy="0"/>
            </a:xfrm>
            <a:custGeom>
              <a:avLst/>
              <a:gdLst/>
              <a:ahLst/>
              <a:cxnLst/>
              <a:rect l="l" t="t" r="r" b="b"/>
              <a:pathLst>
                <a:path w="3848100" h="0">
                  <a:moveTo>
                    <a:pt x="0" y="0"/>
                  </a:moveTo>
                  <a:lnTo>
                    <a:pt x="384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200399" y="4715257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200399" y="4715257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970019" y="4771645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970019" y="4771645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4006605" y="4783035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80,7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4734877" y="4907090"/>
            <a:ext cx="378460" cy="258445"/>
            <a:chOff x="4734877" y="4907090"/>
            <a:chExt cx="378460" cy="258445"/>
          </a:xfrm>
        </p:grpSpPr>
        <p:sp>
          <p:nvSpPr>
            <p:cNvPr id="65" name="object 65" descr=""/>
            <p:cNvSpPr/>
            <p:nvPr/>
          </p:nvSpPr>
          <p:spPr>
            <a:xfrm>
              <a:off x="4739640" y="491185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739640" y="491185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4776298" y="4923515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79,8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5504497" y="4721162"/>
            <a:ext cx="378460" cy="256540"/>
            <a:chOff x="5504497" y="4721162"/>
            <a:chExt cx="378460" cy="256540"/>
          </a:xfrm>
        </p:grpSpPr>
        <p:sp>
          <p:nvSpPr>
            <p:cNvPr id="69" name="object 69" descr=""/>
            <p:cNvSpPr/>
            <p:nvPr/>
          </p:nvSpPr>
          <p:spPr>
            <a:xfrm>
              <a:off x="5509259" y="4725925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327660" y="0"/>
                  </a:moveTo>
                  <a:lnTo>
                    <a:pt x="41148" y="0"/>
                  </a:lnTo>
                  <a:lnTo>
                    <a:pt x="25133" y="3234"/>
                  </a:lnTo>
                  <a:lnTo>
                    <a:pt x="12053" y="12053"/>
                  </a:lnTo>
                  <a:lnTo>
                    <a:pt x="3234" y="25133"/>
                  </a:lnTo>
                  <a:lnTo>
                    <a:pt x="0" y="41148"/>
                  </a:lnTo>
                  <a:lnTo>
                    <a:pt x="0" y="205740"/>
                  </a:lnTo>
                  <a:lnTo>
                    <a:pt x="3234" y="221754"/>
                  </a:lnTo>
                  <a:lnTo>
                    <a:pt x="12053" y="234834"/>
                  </a:lnTo>
                  <a:lnTo>
                    <a:pt x="25133" y="243653"/>
                  </a:lnTo>
                  <a:lnTo>
                    <a:pt x="41148" y="246888"/>
                  </a:lnTo>
                  <a:lnTo>
                    <a:pt x="327660" y="246888"/>
                  </a:lnTo>
                  <a:lnTo>
                    <a:pt x="343674" y="243653"/>
                  </a:lnTo>
                  <a:lnTo>
                    <a:pt x="356754" y="234834"/>
                  </a:lnTo>
                  <a:lnTo>
                    <a:pt x="365573" y="221754"/>
                  </a:lnTo>
                  <a:lnTo>
                    <a:pt x="368808" y="205740"/>
                  </a:lnTo>
                  <a:lnTo>
                    <a:pt x="368808" y="41148"/>
                  </a:lnTo>
                  <a:lnTo>
                    <a:pt x="365573" y="25133"/>
                  </a:lnTo>
                  <a:lnTo>
                    <a:pt x="356754" y="12053"/>
                  </a:lnTo>
                  <a:lnTo>
                    <a:pt x="343674" y="3234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509259" y="4725925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4">
                  <a:moveTo>
                    <a:pt x="0" y="41148"/>
                  </a:moveTo>
                  <a:lnTo>
                    <a:pt x="3234" y="25133"/>
                  </a:lnTo>
                  <a:lnTo>
                    <a:pt x="12053" y="12053"/>
                  </a:lnTo>
                  <a:lnTo>
                    <a:pt x="25133" y="3234"/>
                  </a:lnTo>
                  <a:lnTo>
                    <a:pt x="41148" y="0"/>
                  </a:lnTo>
                  <a:lnTo>
                    <a:pt x="327660" y="0"/>
                  </a:lnTo>
                  <a:lnTo>
                    <a:pt x="343674" y="3234"/>
                  </a:lnTo>
                  <a:lnTo>
                    <a:pt x="356754" y="12053"/>
                  </a:lnTo>
                  <a:lnTo>
                    <a:pt x="365573" y="25133"/>
                  </a:lnTo>
                  <a:lnTo>
                    <a:pt x="368808" y="41148"/>
                  </a:lnTo>
                  <a:lnTo>
                    <a:pt x="368808" y="205740"/>
                  </a:lnTo>
                  <a:lnTo>
                    <a:pt x="365573" y="221754"/>
                  </a:lnTo>
                  <a:lnTo>
                    <a:pt x="356754" y="234834"/>
                  </a:lnTo>
                  <a:lnTo>
                    <a:pt x="343674" y="243653"/>
                  </a:lnTo>
                  <a:lnTo>
                    <a:pt x="327660" y="246888"/>
                  </a:lnTo>
                  <a:lnTo>
                    <a:pt x="41148" y="246888"/>
                  </a:lnTo>
                  <a:lnTo>
                    <a:pt x="25133" y="243653"/>
                  </a:lnTo>
                  <a:lnTo>
                    <a:pt x="12053" y="234834"/>
                  </a:lnTo>
                  <a:lnTo>
                    <a:pt x="3234" y="221754"/>
                  </a:lnTo>
                  <a:lnTo>
                    <a:pt x="0" y="205740"/>
                  </a:lnTo>
                  <a:lnTo>
                    <a:pt x="0" y="4114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3236912" y="4736209"/>
            <a:ext cx="2605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1560" algn="l"/>
              </a:tabLst>
            </a:pPr>
            <a:r>
              <a:rPr dirty="0" baseline="4629" sz="1800" spc="-30">
                <a:solidFill>
                  <a:srgbClr val="585858"/>
                </a:solidFill>
                <a:latin typeface="Calibri"/>
                <a:cs typeface="Calibri"/>
              </a:rPr>
              <a:t>81,5</a:t>
            </a:r>
            <a:r>
              <a:rPr dirty="0" baseline="4629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81,0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6275641" y="4861370"/>
            <a:ext cx="378460" cy="258445"/>
            <a:chOff x="6275641" y="4861370"/>
            <a:chExt cx="378460" cy="258445"/>
          </a:xfrm>
        </p:grpSpPr>
        <p:sp>
          <p:nvSpPr>
            <p:cNvPr id="73" name="object 73" descr=""/>
            <p:cNvSpPr/>
            <p:nvPr/>
          </p:nvSpPr>
          <p:spPr>
            <a:xfrm>
              <a:off x="6280403" y="486613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4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280403" y="486613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4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6315683" y="4876687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80,1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204211" y="554519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2019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973945" y="554519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2020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743679" y="554519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2021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513414" y="554519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2022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6283148" y="554519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2023 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2970085" y="6456997"/>
            <a:ext cx="3909695" cy="674370"/>
            <a:chOff x="2970085" y="6456997"/>
            <a:chExt cx="3909695" cy="674370"/>
          </a:xfrm>
        </p:grpSpPr>
        <p:sp>
          <p:nvSpPr>
            <p:cNvPr id="82" name="object 82" descr=""/>
            <p:cNvSpPr/>
            <p:nvPr/>
          </p:nvSpPr>
          <p:spPr>
            <a:xfrm>
              <a:off x="2974848" y="6461759"/>
              <a:ext cx="3900170" cy="664845"/>
            </a:xfrm>
            <a:custGeom>
              <a:avLst/>
              <a:gdLst/>
              <a:ahLst/>
              <a:cxnLst/>
              <a:rect l="l" t="t" r="r" b="b"/>
              <a:pathLst>
                <a:path w="3900170" h="664845">
                  <a:moveTo>
                    <a:pt x="0" y="0"/>
                  </a:moveTo>
                  <a:lnTo>
                    <a:pt x="0" y="664464"/>
                  </a:lnTo>
                </a:path>
                <a:path w="3900170" h="664845">
                  <a:moveTo>
                    <a:pt x="780288" y="0"/>
                  </a:moveTo>
                  <a:lnTo>
                    <a:pt x="780288" y="664464"/>
                  </a:lnTo>
                </a:path>
                <a:path w="3900170" h="664845">
                  <a:moveTo>
                    <a:pt x="1559052" y="0"/>
                  </a:moveTo>
                  <a:lnTo>
                    <a:pt x="1559052" y="664464"/>
                  </a:lnTo>
                </a:path>
                <a:path w="3900170" h="664845">
                  <a:moveTo>
                    <a:pt x="2339340" y="0"/>
                  </a:moveTo>
                  <a:lnTo>
                    <a:pt x="2339340" y="664464"/>
                  </a:lnTo>
                </a:path>
                <a:path w="3900170" h="664845">
                  <a:moveTo>
                    <a:pt x="3119628" y="0"/>
                  </a:moveTo>
                  <a:lnTo>
                    <a:pt x="3119628" y="664464"/>
                  </a:lnTo>
                </a:path>
                <a:path w="3900170" h="664845">
                  <a:moveTo>
                    <a:pt x="3899916" y="0"/>
                  </a:moveTo>
                  <a:lnTo>
                    <a:pt x="3899916" y="6644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293364" y="7013447"/>
              <a:ext cx="143510" cy="113030"/>
            </a:xfrm>
            <a:custGeom>
              <a:avLst/>
              <a:gdLst/>
              <a:ahLst/>
              <a:cxnLst/>
              <a:rect l="l" t="t" r="r" b="b"/>
              <a:pathLst>
                <a:path w="143510" h="113029">
                  <a:moveTo>
                    <a:pt x="143255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43255" y="112776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072128" y="6576059"/>
              <a:ext cx="144780" cy="550545"/>
            </a:xfrm>
            <a:custGeom>
              <a:avLst/>
              <a:gdLst/>
              <a:ahLst/>
              <a:cxnLst/>
              <a:rect l="l" t="t" r="r" b="b"/>
              <a:pathLst>
                <a:path w="144779" h="550545">
                  <a:moveTo>
                    <a:pt x="14477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44779" y="550163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852416" y="6960107"/>
              <a:ext cx="1704339" cy="166370"/>
            </a:xfrm>
            <a:custGeom>
              <a:avLst/>
              <a:gdLst/>
              <a:ahLst/>
              <a:cxnLst/>
              <a:rect l="l" t="t" r="r" b="b"/>
              <a:pathLst>
                <a:path w="1704340" h="166370">
                  <a:moveTo>
                    <a:pt x="143243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143243" y="166116"/>
                  </a:lnTo>
                  <a:lnTo>
                    <a:pt x="143243" y="0"/>
                  </a:lnTo>
                  <a:close/>
                </a:path>
                <a:path w="1704340" h="166370">
                  <a:moveTo>
                    <a:pt x="923531" y="41148"/>
                  </a:moveTo>
                  <a:lnTo>
                    <a:pt x="780288" y="41148"/>
                  </a:lnTo>
                  <a:lnTo>
                    <a:pt x="780288" y="166116"/>
                  </a:lnTo>
                  <a:lnTo>
                    <a:pt x="923531" y="166116"/>
                  </a:lnTo>
                  <a:lnTo>
                    <a:pt x="923531" y="41148"/>
                  </a:lnTo>
                  <a:close/>
                </a:path>
                <a:path w="1704340" h="166370">
                  <a:moveTo>
                    <a:pt x="1703832" y="74676"/>
                  </a:moveTo>
                  <a:lnTo>
                    <a:pt x="1560576" y="74676"/>
                  </a:lnTo>
                  <a:lnTo>
                    <a:pt x="1560576" y="166116"/>
                  </a:lnTo>
                  <a:lnTo>
                    <a:pt x="1703832" y="166116"/>
                  </a:lnTo>
                  <a:lnTo>
                    <a:pt x="1703832" y="74676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974848" y="7126223"/>
              <a:ext cx="3900170" cy="0"/>
            </a:xfrm>
            <a:custGeom>
              <a:avLst/>
              <a:gdLst/>
              <a:ahLst/>
              <a:cxnLst/>
              <a:rect l="l" t="t" r="r" b="b"/>
              <a:pathLst>
                <a:path w="3900170" h="0">
                  <a:moveTo>
                    <a:pt x="0" y="0"/>
                  </a:moveTo>
                  <a:lnTo>
                    <a:pt x="389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218688" y="6726937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249682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249682" y="248412"/>
                  </a:lnTo>
                  <a:lnTo>
                    <a:pt x="265795" y="245157"/>
                  </a:lnTo>
                  <a:lnTo>
                    <a:pt x="278955" y="236283"/>
                  </a:lnTo>
                  <a:lnTo>
                    <a:pt x="287829" y="223123"/>
                  </a:lnTo>
                  <a:lnTo>
                    <a:pt x="291084" y="207010"/>
                  </a:lnTo>
                  <a:lnTo>
                    <a:pt x="291084" y="41402"/>
                  </a:lnTo>
                  <a:lnTo>
                    <a:pt x="287829" y="25288"/>
                  </a:lnTo>
                  <a:lnTo>
                    <a:pt x="278955" y="12128"/>
                  </a:lnTo>
                  <a:lnTo>
                    <a:pt x="265795" y="3254"/>
                  </a:lnTo>
                  <a:lnTo>
                    <a:pt x="249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218688" y="6726937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249682" y="0"/>
                  </a:lnTo>
                  <a:lnTo>
                    <a:pt x="265795" y="3254"/>
                  </a:lnTo>
                  <a:lnTo>
                    <a:pt x="278955" y="12128"/>
                  </a:lnTo>
                  <a:lnTo>
                    <a:pt x="287829" y="25288"/>
                  </a:lnTo>
                  <a:lnTo>
                    <a:pt x="291084" y="41402"/>
                  </a:lnTo>
                  <a:lnTo>
                    <a:pt x="291084" y="207010"/>
                  </a:lnTo>
                  <a:lnTo>
                    <a:pt x="287829" y="223123"/>
                  </a:lnTo>
                  <a:lnTo>
                    <a:pt x="278955" y="236283"/>
                  </a:lnTo>
                  <a:lnTo>
                    <a:pt x="265795" y="245157"/>
                  </a:lnTo>
                  <a:lnTo>
                    <a:pt x="249682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3254904" y="6737592"/>
            <a:ext cx="219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0,7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3994213" y="6318313"/>
            <a:ext cx="300990" cy="256540"/>
            <a:chOff x="3994213" y="6318313"/>
            <a:chExt cx="300990" cy="256540"/>
          </a:xfrm>
        </p:grpSpPr>
        <p:sp>
          <p:nvSpPr>
            <p:cNvPr id="91" name="object 91" descr=""/>
            <p:cNvSpPr/>
            <p:nvPr/>
          </p:nvSpPr>
          <p:spPr>
            <a:xfrm>
              <a:off x="3998976" y="6323076"/>
              <a:ext cx="291465" cy="247015"/>
            </a:xfrm>
            <a:custGeom>
              <a:avLst/>
              <a:gdLst/>
              <a:ahLst/>
              <a:cxnLst/>
              <a:rect l="l" t="t" r="r" b="b"/>
              <a:pathLst>
                <a:path w="291464" h="247015">
                  <a:moveTo>
                    <a:pt x="249936" y="0"/>
                  </a:moveTo>
                  <a:lnTo>
                    <a:pt x="41148" y="0"/>
                  </a:lnTo>
                  <a:lnTo>
                    <a:pt x="25133" y="3234"/>
                  </a:lnTo>
                  <a:lnTo>
                    <a:pt x="12053" y="12053"/>
                  </a:lnTo>
                  <a:lnTo>
                    <a:pt x="3234" y="25133"/>
                  </a:lnTo>
                  <a:lnTo>
                    <a:pt x="0" y="41148"/>
                  </a:lnTo>
                  <a:lnTo>
                    <a:pt x="0" y="205740"/>
                  </a:lnTo>
                  <a:lnTo>
                    <a:pt x="3234" y="221754"/>
                  </a:lnTo>
                  <a:lnTo>
                    <a:pt x="12053" y="234834"/>
                  </a:lnTo>
                  <a:lnTo>
                    <a:pt x="25133" y="243653"/>
                  </a:lnTo>
                  <a:lnTo>
                    <a:pt x="41148" y="246888"/>
                  </a:lnTo>
                  <a:lnTo>
                    <a:pt x="249936" y="246888"/>
                  </a:lnTo>
                  <a:lnTo>
                    <a:pt x="265950" y="243653"/>
                  </a:lnTo>
                  <a:lnTo>
                    <a:pt x="279030" y="234834"/>
                  </a:lnTo>
                  <a:lnTo>
                    <a:pt x="287849" y="221754"/>
                  </a:lnTo>
                  <a:lnTo>
                    <a:pt x="291084" y="205740"/>
                  </a:lnTo>
                  <a:lnTo>
                    <a:pt x="291084" y="41148"/>
                  </a:lnTo>
                  <a:lnTo>
                    <a:pt x="287849" y="25133"/>
                  </a:lnTo>
                  <a:lnTo>
                    <a:pt x="279030" y="12053"/>
                  </a:lnTo>
                  <a:lnTo>
                    <a:pt x="265950" y="323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998976" y="6323076"/>
              <a:ext cx="291465" cy="247015"/>
            </a:xfrm>
            <a:custGeom>
              <a:avLst/>
              <a:gdLst/>
              <a:ahLst/>
              <a:cxnLst/>
              <a:rect l="l" t="t" r="r" b="b"/>
              <a:pathLst>
                <a:path w="291464" h="247015">
                  <a:moveTo>
                    <a:pt x="0" y="41148"/>
                  </a:moveTo>
                  <a:lnTo>
                    <a:pt x="3234" y="25133"/>
                  </a:lnTo>
                  <a:lnTo>
                    <a:pt x="12053" y="12053"/>
                  </a:lnTo>
                  <a:lnTo>
                    <a:pt x="25133" y="3234"/>
                  </a:lnTo>
                  <a:lnTo>
                    <a:pt x="41148" y="0"/>
                  </a:lnTo>
                  <a:lnTo>
                    <a:pt x="249936" y="0"/>
                  </a:lnTo>
                  <a:lnTo>
                    <a:pt x="265950" y="3234"/>
                  </a:lnTo>
                  <a:lnTo>
                    <a:pt x="279030" y="12053"/>
                  </a:lnTo>
                  <a:lnTo>
                    <a:pt x="287849" y="25133"/>
                  </a:lnTo>
                  <a:lnTo>
                    <a:pt x="291084" y="41148"/>
                  </a:lnTo>
                  <a:lnTo>
                    <a:pt x="291084" y="205740"/>
                  </a:lnTo>
                  <a:lnTo>
                    <a:pt x="287849" y="221754"/>
                  </a:lnTo>
                  <a:lnTo>
                    <a:pt x="279030" y="234834"/>
                  </a:lnTo>
                  <a:lnTo>
                    <a:pt x="265950" y="243653"/>
                  </a:lnTo>
                  <a:lnTo>
                    <a:pt x="249936" y="246888"/>
                  </a:lnTo>
                  <a:lnTo>
                    <a:pt x="41148" y="246888"/>
                  </a:lnTo>
                  <a:lnTo>
                    <a:pt x="25133" y="243653"/>
                  </a:lnTo>
                  <a:lnTo>
                    <a:pt x="12053" y="234834"/>
                  </a:lnTo>
                  <a:lnTo>
                    <a:pt x="3234" y="221754"/>
                  </a:lnTo>
                  <a:lnTo>
                    <a:pt x="0" y="205740"/>
                  </a:lnTo>
                  <a:lnTo>
                    <a:pt x="0" y="4114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2978380" y="6008128"/>
            <a:ext cx="3183890" cy="534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Уровень</a:t>
            </a:r>
            <a:r>
              <a:rPr dirty="0" sz="1100" spc="3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E50"/>
                </a:solidFill>
                <a:latin typeface="Arial"/>
                <a:cs typeface="Arial"/>
              </a:rPr>
              <a:t>зарегистрированной безработицы,</a:t>
            </a:r>
            <a:r>
              <a:rPr dirty="0" sz="1100" spc="-3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E50"/>
                </a:solidFill>
                <a:latin typeface="Arial"/>
                <a:cs typeface="Arial"/>
              </a:rPr>
              <a:t>в</a:t>
            </a:r>
            <a:r>
              <a:rPr dirty="0" sz="1100" spc="4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E50"/>
                </a:solidFill>
                <a:latin typeface="Arial"/>
                <a:cs typeface="Arial"/>
              </a:rPr>
              <a:t>%.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algn="ctr" marR="843915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3,3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4774501" y="6668834"/>
            <a:ext cx="300990" cy="258445"/>
            <a:chOff x="4774501" y="6668834"/>
            <a:chExt cx="300990" cy="258445"/>
          </a:xfrm>
        </p:grpSpPr>
        <p:sp>
          <p:nvSpPr>
            <p:cNvPr id="95" name="object 95" descr=""/>
            <p:cNvSpPr/>
            <p:nvPr/>
          </p:nvSpPr>
          <p:spPr>
            <a:xfrm>
              <a:off x="4779264" y="6673597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249682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249682" y="248412"/>
                  </a:lnTo>
                  <a:lnTo>
                    <a:pt x="265795" y="245157"/>
                  </a:lnTo>
                  <a:lnTo>
                    <a:pt x="278955" y="236283"/>
                  </a:lnTo>
                  <a:lnTo>
                    <a:pt x="287829" y="223123"/>
                  </a:lnTo>
                  <a:lnTo>
                    <a:pt x="291084" y="207010"/>
                  </a:lnTo>
                  <a:lnTo>
                    <a:pt x="291084" y="41402"/>
                  </a:lnTo>
                  <a:lnTo>
                    <a:pt x="287829" y="25288"/>
                  </a:lnTo>
                  <a:lnTo>
                    <a:pt x="278955" y="12128"/>
                  </a:lnTo>
                  <a:lnTo>
                    <a:pt x="265795" y="3254"/>
                  </a:lnTo>
                  <a:lnTo>
                    <a:pt x="249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779264" y="6673597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249682" y="0"/>
                  </a:lnTo>
                  <a:lnTo>
                    <a:pt x="265795" y="3254"/>
                  </a:lnTo>
                  <a:lnTo>
                    <a:pt x="278955" y="12128"/>
                  </a:lnTo>
                  <a:lnTo>
                    <a:pt x="287829" y="25288"/>
                  </a:lnTo>
                  <a:lnTo>
                    <a:pt x="291084" y="41402"/>
                  </a:lnTo>
                  <a:lnTo>
                    <a:pt x="291084" y="207010"/>
                  </a:lnTo>
                  <a:lnTo>
                    <a:pt x="287829" y="223123"/>
                  </a:lnTo>
                  <a:lnTo>
                    <a:pt x="278955" y="236283"/>
                  </a:lnTo>
                  <a:lnTo>
                    <a:pt x="265795" y="245157"/>
                  </a:lnTo>
                  <a:lnTo>
                    <a:pt x="249682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4815189" y="6684508"/>
            <a:ext cx="219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1,0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5554789" y="6709981"/>
            <a:ext cx="300990" cy="258445"/>
            <a:chOff x="5554789" y="6709981"/>
            <a:chExt cx="300990" cy="258445"/>
          </a:xfrm>
        </p:grpSpPr>
        <p:sp>
          <p:nvSpPr>
            <p:cNvPr id="99" name="object 99" descr=""/>
            <p:cNvSpPr/>
            <p:nvPr/>
          </p:nvSpPr>
          <p:spPr>
            <a:xfrm>
              <a:off x="5559552" y="6714743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249682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249682" y="248412"/>
                  </a:lnTo>
                  <a:lnTo>
                    <a:pt x="265795" y="245157"/>
                  </a:lnTo>
                  <a:lnTo>
                    <a:pt x="278955" y="236283"/>
                  </a:lnTo>
                  <a:lnTo>
                    <a:pt x="287829" y="223123"/>
                  </a:lnTo>
                  <a:lnTo>
                    <a:pt x="291084" y="207010"/>
                  </a:lnTo>
                  <a:lnTo>
                    <a:pt x="291084" y="41402"/>
                  </a:lnTo>
                  <a:lnTo>
                    <a:pt x="287829" y="25288"/>
                  </a:lnTo>
                  <a:lnTo>
                    <a:pt x="278955" y="12128"/>
                  </a:lnTo>
                  <a:lnTo>
                    <a:pt x="265795" y="3254"/>
                  </a:lnTo>
                  <a:lnTo>
                    <a:pt x="249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559552" y="6714743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4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249682" y="0"/>
                  </a:lnTo>
                  <a:lnTo>
                    <a:pt x="265795" y="3254"/>
                  </a:lnTo>
                  <a:lnTo>
                    <a:pt x="278955" y="12128"/>
                  </a:lnTo>
                  <a:lnTo>
                    <a:pt x="287829" y="25288"/>
                  </a:lnTo>
                  <a:lnTo>
                    <a:pt x="291084" y="41402"/>
                  </a:lnTo>
                  <a:lnTo>
                    <a:pt x="291084" y="207010"/>
                  </a:lnTo>
                  <a:lnTo>
                    <a:pt x="287829" y="223123"/>
                  </a:lnTo>
                  <a:lnTo>
                    <a:pt x="278955" y="236283"/>
                  </a:lnTo>
                  <a:lnTo>
                    <a:pt x="265795" y="245157"/>
                  </a:lnTo>
                  <a:lnTo>
                    <a:pt x="249682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5595331" y="6725980"/>
            <a:ext cx="219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0,8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6335077" y="6743510"/>
            <a:ext cx="300990" cy="258445"/>
            <a:chOff x="6335077" y="6743510"/>
            <a:chExt cx="300990" cy="258445"/>
          </a:xfrm>
        </p:grpSpPr>
        <p:sp>
          <p:nvSpPr>
            <p:cNvPr id="103" name="object 103" descr=""/>
            <p:cNvSpPr/>
            <p:nvPr/>
          </p:nvSpPr>
          <p:spPr>
            <a:xfrm>
              <a:off x="6339840" y="6748273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5" h="248920">
                  <a:moveTo>
                    <a:pt x="249682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249682" y="248411"/>
                  </a:lnTo>
                  <a:lnTo>
                    <a:pt x="265795" y="245157"/>
                  </a:lnTo>
                  <a:lnTo>
                    <a:pt x="278955" y="236283"/>
                  </a:lnTo>
                  <a:lnTo>
                    <a:pt x="287829" y="223123"/>
                  </a:lnTo>
                  <a:lnTo>
                    <a:pt x="291084" y="207009"/>
                  </a:lnTo>
                  <a:lnTo>
                    <a:pt x="291084" y="41401"/>
                  </a:lnTo>
                  <a:lnTo>
                    <a:pt x="287829" y="25288"/>
                  </a:lnTo>
                  <a:lnTo>
                    <a:pt x="278955" y="12128"/>
                  </a:lnTo>
                  <a:lnTo>
                    <a:pt x="265795" y="3254"/>
                  </a:lnTo>
                  <a:lnTo>
                    <a:pt x="249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339840" y="6748273"/>
              <a:ext cx="291465" cy="248920"/>
            </a:xfrm>
            <a:custGeom>
              <a:avLst/>
              <a:gdLst/>
              <a:ahLst/>
              <a:cxnLst/>
              <a:rect l="l" t="t" r="r" b="b"/>
              <a:pathLst>
                <a:path w="291465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249682" y="0"/>
                  </a:lnTo>
                  <a:lnTo>
                    <a:pt x="265795" y="3254"/>
                  </a:lnTo>
                  <a:lnTo>
                    <a:pt x="278955" y="12128"/>
                  </a:lnTo>
                  <a:lnTo>
                    <a:pt x="287829" y="25288"/>
                  </a:lnTo>
                  <a:lnTo>
                    <a:pt x="291084" y="41401"/>
                  </a:lnTo>
                  <a:lnTo>
                    <a:pt x="291084" y="207009"/>
                  </a:lnTo>
                  <a:lnTo>
                    <a:pt x="287829" y="223123"/>
                  </a:lnTo>
                  <a:lnTo>
                    <a:pt x="278955" y="236283"/>
                  </a:lnTo>
                  <a:lnTo>
                    <a:pt x="265795" y="245157"/>
                  </a:lnTo>
                  <a:lnTo>
                    <a:pt x="249682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6375476" y="6759155"/>
            <a:ext cx="219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3184133" y="719111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2019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964312" y="719111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2020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4744490" y="719111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2021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5524668" y="719111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2022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6304846" y="7191110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2023 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11" name="object 111" descr=""/>
          <p:cNvGrpSpPr/>
          <p:nvPr/>
        </p:nvGrpSpPr>
        <p:grpSpPr>
          <a:xfrm>
            <a:off x="3165157" y="8345234"/>
            <a:ext cx="3728085" cy="640715"/>
            <a:chOff x="3165157" y="8345234"/>
            <a:chExt cx="3728085" cy="640715"/>
          </a:xfrm>
        </p:grpSpPr>
        <p:sp>
          <p:nvSpPr>
            <p:cNvPr id="112" name="object 112" descr=""/>
            <p:cNvSpPr/>
            <p:nvPr/>
          </p:nvSpPr>
          <p:spPr>
            <a:xfrm>
              <a:off x="3169920" y="8395716"/>
              <a:ext cx="3718560" cy="585470"/>
            </a:xfrm>
            <a:custGeom>
              <a:avLst/>
              <a:gdLst/>
              <a:ahLst/>
              <a:cxnLst/>
              <a:rect l="l" t="t" r="r" b="b"/>
              <a:pathLst>
                <a:path w="3718559" h="585470">
                  <a:moveTo>
                    <a:pt x="0" y="0"/>
                  </a:moveTo>
                  <a:lnTo>
                    <a:pt x="0" y="585216"/>
                  </a:lnTo>
                </a:path>
                <a:path w="3718559" h="585470">
                  <a:moveTo>
                    <a:pt x="743712" y="0"/>
                  </a:moveTo>
                  <a:lnTo>
                    <a:pt x="743712" y="585216"/>
                  </a:lnTo>
                </a:path>
                <a:path w="3718559" h="585470">
                  <a:moveTo>
                    <a:pt x="1487424" y="0"/>
                  </a:moveTo>
                  <a:lnTo>
                    <a:pt x="1487424" y="585216"/>
                  </a:lnTo>
                </a:path>
                <a:path w="3718559" h="585470">
                  <a:moveTo>
                    <a:pt x="2231136" y="0"/>
                  </a:moveTo>
                  <a:lnTo>
                    <a:pt x="2231136" y="585216"/>
                  </a:lnTo>
                </a:path>
                <a:path w="3718559" h="585470">
                  <a:moveTo>
                    <a:pt x="2974848" y="0"/>
                  </a:moveTo>
                  <a:lnTo>
                    <a:pt x="2974848" y="585216"/>
                  </a:lnTo>
                </a:path>
                <a:path w="3718559" h="585470">
                  <a:moveTo>
                    <a:pt x="3718560" y="0"/>
                  </a:moveTo>
                  <a:lnTo>
                    <a:pt x="3718560" y="58521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473196" y="8636508"/>
              <a:ext cx="137160" cy="344805"/>
            </a:xfrm>
            <a:custGeom>
              <a:avLst/>
              <a:gdLst/>
              <a:ahLst/>
              <a:cxnLst/>
              <a:rect l="l" t="t" r="r" b="b"/>
              <a:pathLst>
                <a:path w="137160" h="344804">
                  <a:moveTo>
                    <a:pt x="137160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137160" y="344424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216908" y="8593836"/>
              <a:ext cx="137160" cy="387350"/>
            </a:xfrm>
            <a:custGeom>
              <a:avLst/>
              <a:gdLst/>
              <a:ahLst/>
              <a:cxnLst/>
              <a:rect l="l" t="t" r="r" b="b"/>
              <a:pathLst>
                <a:path w="137160" h="387350">
                  <a:moveTo>
                    <a:pt x="137160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137160" y="387096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960620" y="8444483"/>
              <a:ext cx="1624965" cy="536575"/>
            </a:xfrm>
            <a:custGeom>
              <a:avLst/>
              <a:gdLst/>
              <a:ahLst/>
              <a:cxnLst/>
              <a:rect l="l" t="t" r="r" b="b"/>
              <a:pathLst>
                <a:path w="1624965" h="536575">
                  <a:moveTo>
                    <a:pt x="137160" y="121920"/>
                  </a:moveTo>
                  <a:lnTo>
                    <a:pt x="0" y="121920"/>
                  </a:lnTo>
                  <a:lnTo>
                    <a:pt x="0" y="536448"/>
                  </a:lnTo>
                  <a:lnTo>
                    <a:pt x="137160" y="536448"/>
                  </a:lnTo>
                  <a:lnTo>
                    <a:pt x="137160" y="121920"/>
                  </a:lnTo>
                  <a:close/>
                </a:path>
                <a:path w="1624965" h="536575">
                  <a:moveTo>
                    <a:pt x="880872" y="67056"/>
                  </a:moveTo>
                  <a:lnTo>
                    <a:pt x="743712" y="67056"/>
                  </a:lnTo>
                  <a:lnTo>
                    <a:pt x="743712" y="536460"/>
                  </a:lnTo>
                  <a:lnTo>
                    <a:pt x="880872" y="536460"/>
                  </a:lnTo>
                  <a:lnTo>
                    <a:pt x="880872" y="67056"/>
                  </a:lnTo>
                  <a:close/>
                </a:path>
                <a:path w="1624965" h="536575">
                  <a:moveTo>
                    <a:pt x="1624584" y="0"/>
                  </a:moveTo>
                  <a:lnTo>
                    <a:pt x="1487424" y="0"/>
                  </a:lnTo>
                  <a:lnTo>
                    <a:pt x="1487424" y="536460"/>
                  </a:lnTo>
                  <a:lnTo>
                    <a:pt x="1624584" y="536460"/>
                  </a:lnTo>
                  <a:lnTo>
                    <a:pt x="162458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169920" y="8980932"/>
              <a:ext cx="3718560" cy="0"/>
            </a:xfrm>
            <a:custGeom>
              <a:avLst/>
              <a:gdLst/>
              <a:ahLst/>
              <a:cxnLst/>
              <a:rect l="l" t="t" r="r" b="b"/>
              <a:pathLst>
                <a:path w="3718559" h="0">
                  <a:moveTo>
                    <a:pt x="0" y="0"/>
                  </a:moveTo>
                  <a:lnTo>
                    <a:pt x="3718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357372" y="8349997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1"/>
                  </a:lnTo>
                  <a:lnTo>
                    <a:pt x="0" y="207009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1"/>
                  </a:lnTo>
                  <a:lnTo>
                    <a:pt x="327406" y="248411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09"/>
                  </a:lnTo>
                  <a:lnTo>
                    <a:pt x="368808" y="41401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357372" y="8349997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1"/>
                  </a:lnTo>
                  <a:lnTo>
                    <a:pt x="368808" y="207009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1"/>
                  </a:lnTo>
                  <a:lnTo>
                    <a:pt x="41402" y="248411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09"/>
                  </a:lnTo>
                  <a:lnTo>
                    <a:pt x="0" y="4140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3393664" y="8361244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29,4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4096321" y="8304086"/>
            <a:ext cx="378460" cy="256540"/>
            <a:chOff x="4096321" y="8304086"/>
            <a:chExt cx="378460" cy="256540"/>
          </a:xfrm>
        </p:grpSpPr>
        <p:sp>
          <p:nvSpPr>
            <p:cNvPr id="121" name="object 121" descr=""/>
            <p:cNvSpPr/>
            <p:nvPr/>
          </p:nvSpPr>
          <p:spPr>
            <a:xfrm>
              <a:off x="4101084" y="8308849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5">
                  <a:moveTo>
                    <a:pt x="327660" y="0"/>
                  </a:moveTo>
                  <a:lnTo>
                    <a:pt x="41148" y="0"/>
                  </a:lnTo>
                  <a:lnTo>
                    <a:pt x="25133" y="3234"/>
                  </a:lnTo>
                  <a:lnTo>
                    <a:pt x="12053" y="12053"/>
                  </a:lnTo>
                  <a:lnTo>
                    <a:pt x="3234" y="25133"/>
                  </a:lnTo>
                  <a:lnTo>
                    <a:pt x="0" y="41148"/>
                  </a:lnTo>
                  <a:lnTo>
                    <a:pt x="0" y="205740"/>
                  </a:lnTo>
                  <a:lnTo>
                    <a:pt x="3234" y="221754"/>
                  </a:lnTo>
                  <a:lnTo>
                    <a:pt x="12053" y="234834"/>
                  </a:lnTo>
                  <a:lnTo>
                    <a:pt x="25133" y="243653"/>
                  </a:lnTo>
                  <a:lnTo>
                    <a:pt x="41148" y="246888"/>
                  </a:lnTo>
                  <a:lnTo>
                    <a:pt x="327660" y="246888"/>
                  </a:lnTo>
                  <a:lnTo>
                    <a:pt x="343674" y="243653"/>
                  </a:lnTo>
                  <a:lnTo>
                    <a:pt x="356754" y="234834"/>
                  </a:lnTo>
                  <a:lnTo>
                    <a:pt x="365573" y="221754"/>
                  </a:lnTo>
                  <a:lnTo>
                    <a:pt x="368808" y="205740"/>
                  </a:lnTo>
                  <a:lnTo>
                    <a:pt x="368808" y="41148"/>
                  </a:lnTo>
                  <a:lnTo>
                    <a:pt x="365573" y="25133"/>
                  </a:lnTo>
                  <a:lnTo>
                    <a:pt x="356754" y="12053"/>
                  </a:lnTo>
                  <a:lnTo>
                    <a:pt x="343674" y="3234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101084" y="8308849"/>
              <a:ext cx="368935" cy="247015"/>
            </a:xfrm>
            <a:custGeom>
              <a:avLst/>
              <a:gdLst/>
              <a:ahLst/>
              <a:cxnLst/>
              <a:rect l="l" t="t" r="r" b="b"/>
              <a:pathLst>
                <a:path w="368935" h="247015">
                  <a:moveTo>
                    <a:pt x="0" y="41148"/>
                  </a:moveTo>
                  <a:lnTo>
                    <a:pt x="3234" y="25133"/>
                  </a:lnTo>
                  <a:lnTo>
                    <a:pt x="12053" y="12053"/>
                  </a:lnTo>
                  <a:lnTo>
                    <a:pt x="25133" y="3234"/>
                  </a:lnTo>
                  <a:lnTo>
                    <a:pt x="41148" y="0"/>
                  </a:lnTo>
                  <a:lnTo>
                    <a:pt x="327660" y="0"/>
                  </a:lnTo>
                  <a:lnTo>
                    <a:pt x="343674" y="3234"/>
                  </a:lnTo>
                  <a:lnTo>
                    <a:pt x="356754" y="12053"/>
                  </a:lnTo>
                  <a:lnTo>
                    <a:pt x="365573" y="25133"/>
                  </a:lnTo>
                  <a:lnTo>
                    <a:pt x="368808" y="41148"/>
                  </a:lnTo>
                  <a:lnTo>
                    <a:pt x="368808" y="205740"/>
                  </a:lnTo>
                  <a:lnTo>
                    <a:pt x="365573" y="221754"/>
                  </a:lnTo>
                  <a:lnTo>
                    <a:pt x="356754" y="234834"/>
                  </a:lnTo>
                  <a:lnTo>
                    <a:pt x="343674" y="243653"/>
                  </a:lnTo>
                  <a:lnTo>
                    <a:pt x="327660" y="246888"/>
                  </a:lnTo>
                  <a:lnTo>
                    <a:pt x="41148" y="246888"/>
                  </a:lnTo>
                  <a:lnTo>
                    <a:pt x="25133" y="243653"/>
                  </a:lnTo>
                  <a:lnTo>
                    <a:pt x="12053" y="234834"/>
                  </a:lnTo>
                  <a:lnTo>
                    <a:pt x="3234" y="221754"/>
                  </a:lnTo>
                  <a:lnTo>
                    <a:pt x="0" y="205740"/>
                  </a:lnTo>
                  <a:lnTo>
                    <a:pt x="0" y="4114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4137231" y="8319112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33,0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4840033" y="8275129"/>
            <a:ext cx="378460" cy="258445"/>
            <a:chOff x="4840033" y="8275129"/>
            <a:chExt cx="378460" cy="258445"/>
          </a:xfrm>
        </p:grpSpPr>
        <p:sp>
          <p:nvSpPr>
            <p:cNvPr id="125" name="object 125" descr=""/>
            <p:cNvSpPr/>
            <p:nvPr/>
          </p:nvSpPr>
          <p:spPr>
            <a:xfrm>
              <a:off x="4844796" y="8279893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327406" y="248412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10"/>
                  </a:lnTo>
                  <a:lnTo>
                    <a:pt x="368808" y="41402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844796" y="8279892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2"/>
                  </a:lnTo>
                  <a:lnTo>
                    <a:pt x="368808" y="207010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 descr=""/>
          <p:cNvSpPr txBox="1"/>
          <p:nvPr/>
        </p:nvSpPr>
        <p:spPr>
          <a:xfrm>
            <a:off x="4880797" y="8291023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35,4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5583745" y="8250746"/>
            <a:ext cx="378460" cy="258445"/>
            <a:chOff x="5583745" y="8250746"/>
            <a:chExt cx="378460" cy="258445"/>
          </a:xfrm>
        </p:grpSpPr>
        <p:sp>
          <p:nvSpPr>
            <p:cNvPr id="129" name="object 129" descr=""/>
            <p:cNvSpPr/>
            <p:nvPr/>
          </p:nvSpPr>
          <p:spPr>
            <a:xfrm>
              <a:off x="5588508" y="825550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327406" y="248412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10"/>
                  </a:lnTo>
                  <a:lnTo>
                    <a:pt x="368808" y="41402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588508" y="825550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5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2"/>
                  </a:lnTo>
                  <a:lnTo>
                    <a:pt x="368808" y="207010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 txBox="1"/>
          <p:nvPr/>
        </p:nvSpPr>
        <p:spPr>
          <a:xfrm>
            <a:off x="5624366" y="8266709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40,1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6327457" y="8250746"/>
            <a:ext cx="378460" cy="258445"/>
            <a:chOff x="6327457" y="8250746"/>
            <a:chExt cx="378460" cy="258445"/>
          </a:xfrm>
        </p:grpSpPr>
        <p:sp>
          <p:nvSpPr>
            <p:cNvPr id="133" name="object 133" descr=""/>
            <p:cNvSpPr/>
            <p:nvPr/>
          </p:nvSpPr>
          <p:spPr>
            <a:xfrm>
              <a:off x="6332220" y="825550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4" h="248920">
                  <a:moveTo>
                    <a:pt x="327406" y="0"/>
                  </a:moveTo>
                  <a:lnTo>
                    <a:pt x="41402" y="0"/>
                  </a:lnTo>
                  <a:lnTo>
                    <a:pt x="25288" y="3254"/>
                  </a:lnTo>
                  <a:lnTo>
                    <a:pt x="12128" y="12128"/>
                  </a:lnTo>
                  <a:lnTo>
                    <a:pt x="3254" y="25288"/>
                  </a:lnTo>
                  <a:lnTo>
                    <a:pt x="0" y="41402"/>
                  </a:lnTo>
                  <a:lnTo>
                    <a:pt x="0" y="207010"/>
                  </a:lnTo>
                  <a:lnTo>
                    <a:pt x="3254" y="223123"/>
                  </a:lnTo>
                  <a:lnTo>
                    <a:pt x="12128" y="236283"/>
                  </a:lnTo>
                  <a:lnTo>
                    <a:pt x="25288" y="245157"/>
                  </a:lnTo>
                  <a:lnTo>
                    <a:pt x="41402" y="248412"/>
                  </a:lnTo>
                  <a:lnTo>
                    <a:pt x="327406" y="248412"/>
                  </a:lnTo>
                  <a:lnTo>
                    <a:pt x="343519" y="245157"/>
                  </a:lnTo>
                  <a:lnTo>
                    <a:pt x="356679" y="236283"/>
                  </a:lnTo>
                  <a:lnTo>
                    <a:pt x="365553" y="223123"/>
                  </a:lnTo>
                  <a:lnTo>
                    <a:pt x="368808" y="207010"/>
                  </a:lnTo>
                  <a:lnTo>
                    <a:pt x="368808" y="41402"/>
                  </a:lnTo>
                  <a:lnTo>
                    <a:pt x="365553" y="25288"/>
                  </a:lnTo>
                  <a:lnTo>
                    <a:pt x="356679" y="12128"/>
                  </a:lnTo>
                  <a:lnTo>
                    <a:pt x="343519" y="3254"/>
                  </a:lnTo>
                  <a:lnTo>
                    <a:pt x="327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332220" y="8255509"/>
              <a:ext cx="368935" cy="248920"/>
            </a:xfrm>
            <a:custGeom>
              <a:avLst/>
              <a:gdLst/>
              <a:ahLst/>
              <a:cxnLst/>
              <a:rect l="l" t="t" r="r" b="b"/>
              <a:pathLst>
                <a:path w="368934" h="248920">
                  <a:moveTo>
                    <a:pt x="0" y="41402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327406" y="0"/>
                  </a:lnTo>
                  <a:lnTo>
                    <a:pt x="343519" y="3254"/>
                  </a:lnTo>
                  <a:lnTo>
                    <a:pt x="356679" y="12128"/>
                  </a:lnTo>
                  <a:lnTo>
                    <a:pt x="365553" y="25288"/>
                  </a:lnTo>
                  <a:lnTo>
                    <a:pt x="368808" y="41402"/>
                  </a:lnTo>
                  <a:lnTo>
                    <a:pt x="368808" y="207010"/>
                  </a:lnTo>
                  <a:lnTo>
                    <a:pt x="365553" y="223123"/>
                  </a:lnTo>
                  <a:lnTo>
                    <a:pt x="356679" y="236283"/>
                  </a:lnTo>
                  <a:lnTo>
                    <a:pt x="343519" y="245157"/>
                  </a:lnTo>
                  <a:lnTo>
                    <a:pt x="327406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 descr=""/>
          <p:cNvSpPr txBox="1"/>
          <p:nvPr/>
        </p:nvSpPr>
        <p:spPr>
          <a:xfrm>
            <a:off x="6367932" y="8266709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45,8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3361788" y="9046036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2019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105345" y="9046036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2020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4848902" y="9046036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2021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5592458" y="9046036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2022 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6336015" y="9046036"/>
            <a:ext cx="36131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70">
                <a:solidFill>
                  <a:srgbClr val="585858"/>
                </a:solidFill>
                <a:latin typeface="Calibri"/>
                <a:cs typeface="Calibri"/>
              </a:rPr>
              <a:t>2023 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41" name="object 14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39" y="979932"/>
            <a:ext cx="1509504" cy="919181"/>
          </a:xfrm>
          <a:prstGeom prst="rect">
            <a:avLst/>
          </a:prstGeom>
        </p:spPr>
      </p:pic>
      <p:pic>
        <p:nvPicPr>
          <p:cNvPr id="142" name="object 1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563" y="2450591"/>
            <a:ext cx="1451503" cy="1015295"/>
          </a:xfrm>
          <a:prstGeom prst="rect">
            <a:avLst/>
          </a:prstGeom>
        </p:spPr>
      </p:pic>
      <p:pic>
        <p:nvPicPr>
          <p:cNvPr id="143" name="object 14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3563" y="4428744"/>
            <a:ext cx="1563801" cy="1076832"/>
          </a:xfrm>
          <a:prstGeom prst="rect">
            <a:avLst/>
          </a:prstGeom>
        </p:spPr>
      </p:pic>
      <p:pic>
        <p:nvPicPr>
          <p:cNvPr id="144" name="object 14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903" y="6123432"/>
            <a:ext cx="1546745" cy="1107338"/>
          </a:xfrm>
          <a:prstGeom prst="rect">
            <a:avLst/>
          </a:prstGeom>
        </p:spPr>
      </p:pic>
      <p:pic>
        <p:nvPicPr>
          <p:cNvPr id="145" name="object 14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903" y="7825097"/>
            <a:ext cx="1599437" cy="13036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8" y="530352"/>
            <a:ext cx="1002791" cy="71932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916" y="5082540"/>
            <a:ext cx="1120139" cy="70561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5937" y="143656"/>
            <a:ext cx="6243955" cy="9920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231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dirty="0" sz="14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НАПРАВЛЕНИЯ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БЮДЖЕТНОЙ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ПОЛИТИКИ</a:t>
            </a:r>
            <a:endParaRPr sz="1400">
              <a:latin typeface="Arial"/>
              <a:cs typeface="Arial"/>
            </a:endParaRPr>
          </a:p>
          <a:p>
            <a:pPr algn="just" marL="1192530" marR="22860" indent="104775">
              <a:lnSpc>
                <a:spcPct val="103099"/>
              </a:lnSpc>
              <a:spcBef>
                <a:spcPts val="1240"/>
              </a:spcBef>
            </a:pPr>
            <a:r>
              <a:rPr dirty="0" sz="950">
                <a:latin typeface="Arial"/>
                <a:cs typeface="Arial"/>
              </a:rPr>
              <a:t>При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подготовке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Основных</a:t>
            </a:r>
            <a:r>
              <a:rPr dirty="0" sz="950" spc="3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направлений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бюджетной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политики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учтены</a:t>
            </a:r>
            <a:r>
              <a:rPr dirty="0" sz="950" spc="34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положения </a:t>
            </a:r>
            <a:r>
              <a:rPr dirty="0" sz="950">
                <a:latin typeface="Arial"/>
                <a:cs typeface="Arial"/>
              </a:rPr>
              <a:t>Указов</a:t>
            </a:r>
            <a:r>
              <a:rPr dirty="0" sz="950" spc="270">
                <a:latin typeface="Arial"/>
                <a:cs typeface="Arial"/>
              </a:rPr>
              <a:t>   </a:t>
            </a:r>
            <a:r>
              <a:rPr dirty="0" sz="950">
                <a:latin typeface="Arial"/>
                <a:cs typeface="Arial"/>
              </a:rPr>
              <a:t>Президента</a:t>
            </a:r>
            <a:r>
              <a:rPr dirty="0" sz="950" spc="1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Российской</a:t>
            </a:r>
            <a:r>
              <a:rPr dirty="0" sz="950" spc="13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Федерации</a:t>
            </a:r>
            <a:r>
              <a:rPr dirty="0" sz="950" spc="1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1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7</a:t>
            </a:r>
            <a:r>
              <a:rPr dirty="0" sz="950" spc="14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мая</a:t>
            </a:r>
            <a:r>
              <a:rPr dirty="0" sz="950" spc="1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2018</a:t>
            </a:r>
            <a:r>
              <a:rPr dirty="0" sz="950" spc="14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года</a:t>
            </a:r>
            <a:r>
              <a:rPr dirty="0" sz="950" spc="1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№</a:t>
            </a:r>
            <a:r>
              <a:rPr dirty="0" sz="950" spc="13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204</a:t>
            </a:r>
            <a:r>
              <a:rPr dirty="0" sz="950" spc="145">
                <a:latin typeface="Arial"/>
                <a:cs typeface="Arial"/>
              </a:rPr>
              <a:t>  </a:t>
            </a:r>
            <a:r>
              <a:rPr dirty="0" sz="950" spc="-25">
                <a:latin typeface="Arial"/>
                <a:cs typeface="Arial"/>
              </a:rPr>
              <a:t>«О </a:t>
            </a:r>
            <a:r>
              <a:rPr dirty="0" sz="950">
                <a:latin typeface="Arial"/>
                <a:cs typeface="Arial"/>
              </a:rPr>
              <a:t>национальных</a:t>
            </a:r>
            <a:r>
              <a:rPr dirty="0" sz="950" spc="1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целях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стратегических</a:t>
            </a:r>
            <a:r>
              <a:rPr dirty="0" sz="950" spc="4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задачах</a:t>
            </a:r>
            <a:r>
              <a:rPr dirty="0" sz="950" spc="4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развития</a:t>
            </a:r>
            <a:r>
              <a:rPr dirty="0" sz="950" spc="459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Российской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Федерации</a:t>
            </a:r>
            <a:r>
              <a:rPr dirty="0" sz="950" spc="114">
                <a:latin typeface="Arial"/>
                <a:cs typeface="Arial"/>
              </a:rPr>
              <a:t> </a:t>
            </a:r>
            <a:r>
              <a:rPr dirty="0" sz="950" spc="-25">
                <a:latin typeface="Arial"/>
                <a:cs typeface="Arial"/>
              </a:rPr>
              <a:t>на </a:t>
            </a:r>
            <a:r>
              <a:rPr dirty="0" sz="950">
                <a:latin typeface="Arial"/>
                <a:cs typeface="Arial"/>
              </a:rPr>
              <a:t>период</a:t>
            </a:r>
            <a:r>
              <a:rPr dirty="0" sz="950" spc="25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</a:t>
            </a:r>
            <a:r>
              <a:rPr dirty="0" sz="950" spc="25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2024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года»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25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2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21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июля</a:t>
            </a:r>
            <a:r>
              <a:rPr dirty="0" sz="950" spc="25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2020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</a:t>
            </a:r>
            <a:r>
              <a:rPr dirty="0" sz="950" spc="25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№</a:t>
            </a:r>
            <a:r>
              <a:rPr dirty="0" sz="950" spc="25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474</a:t>
            </a:r>
            <a:r>
              <a:rPr dirty="0" sz="950" spc="2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«О</a:t>
            </a:r>
            <a:r>
              <a:rPr dirty="0" sz="950" spc="25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национальных</a:t>
            </a:r>
            <a:r>
              <a:rPr dirty="0" sz="950" spc="24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целях </a:t>
            </a:r>
            <a:r>
              <a:rPr dirty="0" sz="950">
                <a:latin typeface="Arial"/>
                <a:cs typeface="Arial"/>
              </a:rPr>
              <a:t>развития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Российской</a:t>
            </a:r>
            <a:r>
              <a:rPr dirty="0" sz="950" spc="3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Федерации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период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2030</a:t>
            </a:r>
            <a:r>
              <a:rPr dirty="0" sz="950" spc="3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года»,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Послания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Президента </a:t>
            </a:r>
            <a:r>
              <a:rPr dirty="0" sz="950">
                <a:latin typeface="Arial"/>
                <a:cs typeface="Arial"/>
              </a:rPr>
              <a:t>Российской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Федерации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Федеральному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Собранию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21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апреля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2021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года,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Послания </a:t>
            </a:r>
            <a:r>
              <a:rPr dirty="0" sz="950">
                <a:latin typeface="Arial"/>
                <a:cs typeface="Arial"/>
              </a:rPr>
              <a:t>Главы</a:t>
            </a:r>
            <a:r>
              <a:rPr dirty="0" sz="950" spc="3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35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Башкортостан</a:t>
            </a:r>
            <a:r>
              <a:rPr dirty="0" sz="950" spc="16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Государственному</a:t>
            </a:r>
            <a:r>
              <a:rPr dirty="0" sz="950" spc="18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Собранию</a:t>
            </a:r>
            <a:r>
              <a:rPr dirty="0" sz="950" spc="19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–</a:t>
            </a:r>
            <a:r>
              <a:rPr dirty="0" sz="950" spc="350">
                <a:latin typeface="Arial"/>
                <a:cs typeface="Arial"/>
              </a:rPr>
              <a:t>   </a:t>
            </a:r>
            <a:r>
              <a:rPr dirty="0" sz="950" spc="-10">
                <a:latin typeface="Arial"/>
                <a:cs typeface="Arial"/>
              </a:rPr>
              <a:t>Курултаю</a:t>
            </a:r>
            <a:endParaRPr sz="950">
              <a:latin typeface="Arial"/>
              <a:cs typeface="Arial"/>
            </a:endParaRPr>
          </a:p>
          <a:p>
            <a:pPr algn="just" marL="12700" marR="39370" indent="-635">
              <a:lnSpc>
                <a:spcPct val="103099"/>
              </a:lnSpc>
              <a:spcBef>
                <a:spcPts val="315"/>
              </a:spcBef>
            </a:pPr>
            <a:r>
              <a:rPr dirty="0" sz="950">
                <a:latin typeface="Arial"/>
                <a:cs typeface="Arial"/>
              </a:rPr>
              <a:t>Башкортостана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229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15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декабря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2022</a:t>
            </a:r>
            <a:r>
              <a:rPr dirty="0" sz="950" spc="2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года,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Указа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Главы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Башкортостан</a:t>
            </a:r>
            <a:r>
              <a:rPr dirty="0" sz="950" spc="20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2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23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сентября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2019 </a:t>
            </a:r>
            <a:r>
              <a:rPr dirty="0" sz="950">
                <a:latin typeface="Arial"/>
                <a:cs typeface="Arial"/>
              </a:rPr>
              <a:t>года</a:t>
            </a:r>
            <a:r>
              <a:rPr dirty="0" sz="950" spc="15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№</a:t>
            </a:r>
            <a:r>
              <a:rPr dirty="0" sz="950" spc="15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УГ-310</a:t>
            </a:r>
            <a:r>
              <a:rPr dirty="0" sz="950" spc="15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«О</a:t>
            </a:r>
            <a:r>
              <a:rPr dirty="0" sz="950" spc="15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стратегических</a:t>
            </a:r>
            <a:r>
              <a:rPr dirty="0" sz="950" spc="15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направлениях</a:t>
            </a:r>
            <a:r>
              <a:rPr dirty="0" sz="950" spc="15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социально-экономического</a:t>
            </a:r>
            <a:r>
              <a:rPr dirty="0" sz="950" spc="15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развития</a:t>
            </a:r>
            <a:r>
              <a:rPr dirty="0" sz="950" spc="140">
                <a:latin typeface="Arial"/>
                <a:cs typeface="Arial"/>
              </a:rPr>
              <a:t>  </a:t>
            </a:r>
            <a:r>
              <a:rPr dirty="0" sz="950" spc="-10">
                <a:latin typeface="Arial"/>
                <a:cs typeface="Arial"/>
              </a:rPr>
              <a:t>Республики </a:t>
            </a:r>
            <a:r>
              <a:rPr dirty="0" sz="950">
                <a:latin typeface="Arial"/>
                <a:cs typeface="Arial"/>
              </a:rPr>
              <a:t>Башкортостан</a:t>
            </a:r>
            <a:r>
              <a:rPr dirty="0" sz="950" spc="20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до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2024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года»</a:t>
            </a:r>
            <a:r>
              <a:rPr dirty="0" sz="950" spc="22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(далее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–</a:t>
            </a:r>
            <a:r>
              <a:rPr dirty="0" sz="950" spc="22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Указ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№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УГ-310),</a:t>
            </a:r>
            <a:r>
              <a:rPr dirty="0" sz="950" spc="21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новации</a:t>
            </a:r>
            <a:r>
              <a:rPr dirty="0" sz="950" spc="20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бюджетного</a:t>
            </a:r>
            <a:r>
              <a:rPr dirty="0" sz="950" spc="22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215">
                <a:latin typeface="Arial"/>
                <a:cs typeface="Arial"/>
              </a:rPr>
              <a:t>  </a:t>
            </a:r>
            <a:r>
              <a:rPr dirty="0" sz="950" spc="-10">
                <a:latin typeface="Arial"/>
                <a:cs typeface="Arial"/>
              </a:rPr>
              <a:t>налогового </a:t>
            </a:r>
            <a:r>
              <a:rPr dirty="0" sz="950">
                <a:latin typeface="Arial"/>
                <a:cs typeface="Arial"/>
              </a:rPr>
              <a:t>законодательства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Российской</a:t>
            </a:r>
            <a:r>
              <a:rPr dirty="0" sz="950" spc="3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Федерации</a:t>
            </a:r>
            <a:r>
              <a:rPr dirty="0" sz="950" spc="4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3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Башкортостан,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нормативных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правовых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актов </a:t>
            </a:r>
            <a:r>
              <a:rPr dirty="0" sz="950">
                <a:latin typeface="Arial"/>
                <a:cs typeface="Arial"/>
              </a:rPr>
              <a:t>муниципального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района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Мелеузовский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район</a:t>
            </a:r>
            <a:r>
              <a:rPr dirty="0" sz="950" spc="2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Башкортостан,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итоги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реализации</a:t>
            </a:r>
            <a:r>
              <a:rPr dirty="0" sz="950" spc="27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бюджетной </a:t>
            </a:r>
            <a:r>
              <a:rPr dirty="0" sz="950">
                <a:latin typeface="Arial"/>
                <a:cs typeface="Arial"/>
              </a:rPr>
              <a:t>политики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предыдущие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периоды.</a:t>
            </a:r>
            <a:endParaRPr sz="950">
              <a:latin typeface="Arial"/>
              <a:cs typeface="Arial"/>
            </a:endParaRPr>
          </a:p>
          <a:p>
            <a:pPr algn="just" marL="36830" marR="37465" indent="449580">
              <a:lnSpc>
                <a:spcPct val="118500"/>
              </a:lnSpc>
              <a:spcBef>
                <a:spcPts val="590"/>
              </a:spcBef>
            </a:pPr>
            <a:r>
              <a:rPr dirty="0" sz="950" b="1">
                <a:latin typeface="Arial"/>
                <a:cs typeface="Arial"/>
              </a:rPr>
              <a:t>Целью</a:t>
            </a:r>
            <a:r>
              <a:rPr dirty="0" sz="950" spc="26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Основных</a:t>
            </a:r>
            <a:r>
              <a:rPr dirty="0" sz="950" spc="26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направлений</a:t>
            </a:r>
            <a:r>
              <a:rPr dirty="0" sz="950" spc="24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бюджетной</a:t>
            </a:r>
            <a:r>
              <a:rPr dirty="0" sz="950" spc="26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политики</a:t>
            </a:r>
            <a:r>
              <a:rPr dirty="0" sz="950" spc="260" b="1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является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повышение</a:t>
            </a:r>
            <a:r>
              <a:rPr dirty="0" sz="950" spc="2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качества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жизни, </a:t>
            </a:r>
            <a:r>
              <a:rPr dirty="0" sz="950">
                <a:latin typeface="Arial"/>
                <a:cs typeface="Arial"/>
              </a:rPr>
              <a:t>сбережение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здоровья</a:t>
            </a:r>
            <a:r>
              <a:rPr dirty="0" sz="950" spc="17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7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благополучие</a:t>
            </a:r>
            <a:r>
              <a:rPr dirty="0" sz="950" spc="18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людей,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формирование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комфортной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безопасной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 spc="-10">
                <a:latin typeface="Arial"/>
                <a:cs typeface="Arial"/>
              </a:rPr>
              <a:t>среды, </a:t>
            </a:r>
            <a:r>
              <a:rPr dirty="0" sz="950">
                <a:latin typeface="Arial"/>
                <a:cs typeface="Arial"/>
              </a:rPr>
              <a:t>поддержка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экономических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отраслей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4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пострадавших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условиях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санкционного</a:t>
            </a:r>
            <a:r>
              <a:rPr dirty="0" sz="950" spc="4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давления,</a:t>
            </a:r>
            <a:r>
              <a:rPr dirty="0" sz="950" spc="48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</a:t>
            </a:r>
            <a:r>
              <a:rPr dirty="0" sz="950" spc="49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также </a:t>
            </a:r>
            <a:r>
              <a:rPr dirty="0" sz="950">
                <a:latin typeface="Arial"/>
                <a:cs typeface="Arial"/>
              </a:rPr>
              <a:t>мобилизация</a:t>
            </a:r>
            <a:r>
              <a:rPr dirty="0" sz="950" spc="1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доходных</a:t>
            </a:r>
            <a:r>
              <a:rPr dirty="0" sz="950" spc="1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источников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оптимизация</a:t>
            </a:r>
            <a:r>
              <a:rPr dirty="0" sz="950" spc="1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расходных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обязательств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принципах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повышения</a:t>
            </a:r>
            <a:r>
              <a:rPr dirty="0" sz="950" spc="130">
                <a:latin typeface="Arial"/>
                <a:cs typeface="Arial"/>
              </a:rPr>
              <a:t> </a:t>
            </a:r>
            <a:r>
              <a:rPr dirty="0" sz="950" spc="-25">
                <a:latin typeface="Arial"/>
                <a:cs typeface="Arial"/>
              </a:rPr>
              <a:t>их </a:t>
            </a:r>
            <a:r>
              <a:rPr dirty="0" sz="950">
                <a:latin typeface="Arial"/>
                <a:cs typeface="Arial"/>
              </a:rPr>
              <a:t>результативности</a:t>
            </a:r>
            <a:r>
              <a:rPr dirty="0" sz="950" spc="3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для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скорейшей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адаптации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муниципальной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экономики,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основанную</a:t>
            </a:r>
            <a:r>
              <a:rPr dirty="0" sz="950" spc="3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9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финансовой стабильности.</a:t>
            </a:r>
            <a:endParaRPr sz="950">
              <a:latin typeface="Arial"/>
              <a:cs typeface="Arial"/>
            </a:endParaRPr>
          </a:p>
          <a:p>
            <a:pPr algn="just" marL="29845" marR="19685" indent="449580">
              <a:lnSpc>
                <a:spcPct val="118500"/>
              </a:lnSpc>
              <a:spcBef>
                <a:spcPts val="409"/>
              </a:spcBef>
            </a:pPr>
            <a:r>
              <a:rPr dirty="0" sz="950" b="1">
                <a:latin typeface="Arial"/>
                <a:cs typeface="Arial"/>
              </a:rPr>
              <a:t>Основными</a:t>
            </a:r>
            <a:r>
              <a:rPr dirty="0" sz="950" spc="434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итогами</a:t>
            </a:r>
            <a:r>
              <a:rPr dirty="0" sz="950" spc="434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реализации</a:t>
            </a:r>
            <a:r>
              <a:rPr dirty="0" sz="950" spc="434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бюджетной</a:t>
            </a:r>
            <a:r>
              <a:rPr dirty="0" sz="950" spc="43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политики</a:t>
            </a:r>
            <a:r>
              <a:rPr dirty="0" sz="950" spc="44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муниципального</a:t>
            </a:r>
            <a:r>
              <a:rPr dirty="0" sz="950" spc="434" b="1">
                <a:latin typeface="Arial"/>
                <a:cs typeface="Arial"/>
              </a:rPr>
              <a:t>  </a:t>
            </a:r>
            <a:r>
              <a:rPr dirty="0" sz="950" spc="-10" b="1">
                <a:latin typeface="Arial"/>
                <a:cs typeface="Arial"/>
              </a:rPr>
              <a:t>района </a:t>
            </a:r>
            <a:r>
              <a:rPr dirty="0" sz="950" b="1">
                <a:latin typeface="Arial"/>
                <a:cs typeface="Arial"/>
              </a:rPr>
              <a:t>Мелеузовский</a:t>
            </a:r>
            <a:r>
              <a:rPr dirty="0" sz="950" spc="13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район</a:t>
            </a:r>
            <a:r>
              <a:rPr dirty="0" sz="950" spc="135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Республики</a:t>
            </a:r>
            <a:r>
              <a:rPr dirty="0" sz="950" spc="13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Башкортостан</a:t>
            </a:r>
            <a:r>
              <a:rPr dirty="0" sz="950" spc="135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является</a:t>
            </a:r>
            <a:r>
              <a:rPr dirty="0" sz="950" spc="135" b="1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отнесение</a:t>
            </a:r>
            <a:r>
              <a:rPr dirty="0" sz="950" spc="13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муниципального</a:t>
            </a:r>
            <a:r>
              <a:rPr dirty="0" sz="950" spc="14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района</a:t>
            </a:r>
            <a:r>
              <a:rPr dirty="0" sz="950" spc="125">
                <a:latin typeface="Arial"/>
                <a:cs typeface="Arial"/>
              </a:rPr>
              <a:t>  </a:t>
            </a:r>
            <a:r>
              <a:rPr dirty="0" sz="950" spc="-50">
                <a:latin typeface="Arial"/>
                <a:cs typeface="Arial"/>
              </a:rPr>
              <a:t>к </a:t>
            </a:r>
            <a:r>
              <a:rPr dirty="0" sz="950">
                <a:latin typeface="Arial"/>
                <a:cs typeface="Arial"/>
              </a:rPr>
              <a:t>группе</a:t>
            </a:r>
            <a:r>
              <a:rPr dirty="0" sz="950" spc="3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муниципальных</a:t>
            </a:r>
            <a:r>
              <a:rPr dirty="0" sz="950" spc="3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образований</a:t>
            </a:r>
            <a:r>
              <a:rPr dirty="0" sz="950" spc="3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3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Башкортостан</a:t>
            </a:r>
            <a:r>
              <a:rPr dirty="0" sz="950" spc="3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</a:t>
            </a:r>
            <a:r>
              <a:rPr dirty="0" sz="950" spc="3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очень</a:t>
            </a:r>
            <a:r>
              <a:rPr dirty="0" sz="950" spc="3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высоким</a:t>
            </a:r>
            <a:r>
              <a:rPr dirty="0" sz="950" spc="3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уровнем</a:t>
            </a:r>
            <a:r>
              <a:rPr dirty="0" sz="950" spc="33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открытости </a:t>
            </a:r>
            <a:r>
              <a:rPr dirty="0" sz="950">
                <a:latin typeface="Arial"/>
                <a:cs typeface="Arial"/>
              </a:rPr>
              <a:t>бюджетных</a:t>
            </a:r>
            <a:r>
              <a:rPr dirty="0" sz="950" spc="2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данных,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достижение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ожидаемых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результатов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исполнения</a:t>
            </a:r>
            <a:r>
              <a:rPr dirty="0" sz="950" spc="20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мероприятий</a:t>
            </a:r>
            <a:r>
              <a:rPr dirty="0" sz="950" spc="2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«дорожных</a:t>
            </a:r>
            <a:r>
              <a:rPr dirty="0" sz="950" spc="19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карт» </a:t>
            </a:r>
            <a:r>
              <a:rPr dirty="0" sz="950">
                <a:latin typeface="Arial"/>
                <a:cs typeface="Arial"/>
              </a:rPr>
              <a:t>по</a:t>
            </a:r>
            <a:r>
              <a:rPr dirty="0" sz="950" spc="2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оптимизации</a:t>
            </a:r>
            <a:r>
              <a:rPr dirty="0" sz="950" spc="2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бюджетных</a:t>
            </a:r>
            <a:r>
              <a:rPr dirty="0" sz="950" spc="229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расходов,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сокращению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нерезультативных</a:t>
            </a:r>
            <a:r>
              <a:rPr dirty="0" sz="950" spc="229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расходов</a:t>
            </a:r>
            <a:r>
              <a:rPr dirty="0" sz="950" spc="2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23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увеличению</a:t>
            </a:r>
            <a:r>
              <a:rPr dirty="0" sz="950" spc="22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доходов </a:t>
            </a:r>
            <a:r>
              <a:rPr dirty="0" sz="950">
                <a:latin typeface="Arial"/>
                <a:cs typeface="Arial"/>
              </a:rPr>
              <a:t>за</a:t>
            </a:r>
            <a:r>
              <a:rPr dirty="0" sz="950" spc="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счет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имеющихся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резервов.</a:t>
            </a:r>
            <a:endParaRPr sz="950">
              <a:latin typeface="Arial"/>
              <a:cs typeface="Arial"/>
            </a:endParaRPr>
          </a:p>
          <a:p>
            <a:pPr marL="1096645">
              <a:lnSpc>
                <a:spcPct val="100000"/>
              </a:lnSpc>
              <a:spcBef>
                <a:spcPts val="645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dirty="0" sz="1400" spc="-6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НАПРАВЛЕНИЯ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НАЛОГОВОЙ</a:t>
            </a:r>
            <a:r>
              <a:rPr dirty="0" sz="1400" spc="-2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ПОЛИТИКИ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algn="just" marL="1233170" marR="84455" indent="140335">
              <a:lnSpc>
                <a:spcPct val="103099"/>
              </a:lnSpc>
            </a:pPr>
            <a:r>
              <a:rPr dirty="0" sz="950" b="1">
                <a:latin typeface="Arial"/>
                <a:cs typeface="Arial"/>
              </a:rPr>
              <a:t>Налоговая</a:t>
            </a:r>
            <a:r>
              <a:rPr dirty="0" sz="950" spc="17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политика</a:t>
            </a:r>
            <a:r>
              <a:rPr dirty="0" sz="950" spc="175" b="1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—</a:t>
            </a:r>
            <a:r>
              <a:rPr dirty="0" sz="950" spc="17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это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действия</a:t>
            </a:r>
            <a:r>
              <a:rPr dirty="0" sz="950" spc="17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государства</a:t>
            </a:r>
            <a:r>
              <a:rPr dirty="0" sz="950" spc="17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области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налогов</a:t>
            </a:r>
            <a:r>
              <a:rPr dirty="0" sz="950" spc="175">
                <a:latin typeface="Arial"/>
                <a:cs typeface="Arial"/>
              </a:rPr>
              <a:t>  </a:t>
            </a:r>
            <a:r>
              <a:rPr dirty="0" sz="950" spc="-50">
                <a:latin typeface="Arial"/>
                <a:cs typeface="Arial"/>
              </a:rPr>
              <a:t>и </a:t>
            </a:r>
            <a:r>
              <a:rPr dirty="0" sz="950">
                <a:latin typeface="Arial"/>
                <a:cs typeface="Arial"/>
              </a:rPr>
              <a:t>налогообложения</a:t>
            </a:r>
            <a:r>
              <a:rPr dirty="0" sz="950" spc="355">
                <a:latin typeface="Arial"/>
                <a:cs typeface="Arial"/>
              </a:rPr>
              <a:t>   </a:t>
            </a:r>
            <a:r>
              <a:rPr dirty="0" sz="950">
                <a:latin typeface="Arial"/>
                <a:cs typeface="Arial"/>
              </a:rPr>
              <a:t>направленные</a:t>
            </a:r>
            <a:r>
              <a:rPr dirty="0" sz="950" spc="360">
                <a:latin typeface="Arial"/>
                <a:cs typeface="Arial"/>
              </a:rPr>
              <a:t>  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60">
                <a:latin typeface="Arial"/>
                <a:cs typeface="Arial"/>
              </a:rPr>
              <a:t>   </a:t>
            </a:r>
            <a:r>
              <a:rPr dirty="0" sz="950">
                <a:latin typeface="Arial"/>
                <a:cs typeface="Arial"/>
              </a:rPr>
              <a:t>совершенствование</a:t>
            </a:r>
            <a:r>
              <a:rPr dirty="0" sz="950" spc="360">
                <a:latin typeface="Arial"/>
                <a:cs typeface="Arial"/>
              </a:rPr>
              <a:t>   </a:t>
            </a:r>
            <a:r>
              <a:rPr dirty="0" sz="950" spc="-10">
                <a:latin typeface="Arial"/>
                <a:cs typeface="Arial"/>
              </a:rPr>
              <a:t>действующего законодательства.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Arial"/>
              <a:cs typeface="Arial"/>
            </a:endParaRPr>
          </a:p>
          <a:p>
            <a:pPr algn="just" marL="106045" marR="45085" indent="448945">
              <a:lnSpc>
                <a:spcPct val="118400"/>
              </a:lnSpc>
              <a:tabLst>
                <a:tab pos="1350010" algn="l"/>
                <a:tab pos="2378710" algn="l"/>
                <a:tab pos="3331210" algn="l"/>
                <a:tab pos="4218305" algn="l"/>
                <a:tab pos="5267960" algn="l"/>
              </a:tabLst>
            </a:pPr>
            <a:r>
              <a:rPr dirty="0" sz="950" spc="-20" b="1">
                <a:latin typeface="Arial"/>
                <a:cs typeface="Arial"/>
              </a:rPr>
              <a:t>Целью</a:t>
            </a:r>
            <a:r>
              <a:rPr dirty="0" sz="950" b="1">
                <a:latin typeface="Arial"/>
                <a:cs typeface="Arial"/>
              </a:rPr>
              <a:t>	</a:t>
            </a:r>
            <a:r>
              <a:rPr dirty="0" sz="950" spc="-10" b="1">
                <a:latin typeface="Arial"/>
                <a:cs typeface="Arial"/>
              </a:rPr>
              <a:t>налоговой</a:t>
            </a:r>
            <a:r>
              <a:rPr dirty="0" sz="950" b="1">
                <a:latin typeface="Arial"/>
                <a:cs typeface="Arial"/>
              </a:rPr>
              <a:t>	</a:t>
            </a:r>
            <a:r>
              <a:rPr dirty="0" sz="950" spc="-10" b="1">
                <a:latin typeface="Arial"/>
                <a:cs typeface="Arial"/>
              </a:rPr>
              <a:t>политики</a:t>
            </a:r>
            <a:r>
              <a:rPr dirty="0" sz="950" b="1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остается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сохранение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экономического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доходного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потенциала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территории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основе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эффективного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использования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переданных</a:t>
            </a:r>
            <a:r>
              <a:rPr dirty="0" sz="950" spc="13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полномочий.</a:t>
            </a:r>
            <a:r>
              <a:rPr dirty="0" sz="950" spc="5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целом</a:t>
            </a:r>
            <a:r>
              <a:rPr dirty="0" sz="950" spc="3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налоговой</a:t>
            </a:r>
            <a:r>
              <a:rPr dirty="0" sz="950" spc="3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политике</a:t>
            </a:r>
            <a:r>
              <a:rPr dirty="0" sz="950" spc="3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акцент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сохранится</a:t>
            </a:r>
            <a:r>
              <a:rPr dirty="0" sz="950" spc="3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повышении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эффективности</a:t>
            </a:r>
            <a:r>
              <a:rPr dirty="0" sz="950" spc="37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стимулирующей </a:t>
            </a:r>
            <a:r>
              <a:rPr dirty="0" sz="950">
                <a:latin typeface="Arial"/>
                <a:cs typeface="Arial"/>
              </a:rPr>
              <a:t>функции</a:t>
            </a:r>
            <a:r>
              <a:rPr dirty="0" sz="950" spc="12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налоговой</a:t>
            </a:r>
            <a:r>
              <a:rPr dirty="0" sz="950" spc="11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системы,</a:t>
            </a:r>
            <a:r>
              <a:rPr dirty="0" sz="950" spc="12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включая</a:t>
            </a:r>
            <a:r>
              <a:rPr dirty="0" sz="950" spc="4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стимулирование</a:t>
            </a:r>
            <a:r>
              <a:rPr dirty="0" sz="950" spc="12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инвестиционной</a:t>
            </a:r>
            <a:r>
              <a:rPr dirty="0" sz="950" spc="4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активности</a:t>
            </a:r>
            <a:r>
              <a:rPr dirty="0" sz="950" spc="12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20">
                <a:latin typeface="Arial"/>
                <a:cs typeface="Arial"/>
              </a:rPr>
              <a:t>  </a:t>
            </a:r>
            <a:r>
              <a:rPr dirty="0" sz="950" spc="-10">
                <a:latin typeface="Arial"/>
                <a:cs typeface="Arial"/>
              </a:rPr>
              <a:t>улучшению </a:t>
            </a:r>
            <a:r>
              <a:rPr dirty="0" sz="950" spc="10">
                <a:latin typeface="Arial"/>
                <a:cs typeface="Arial"/>
              </a:rPr>
              <a:t>качества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администрирования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доходов.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950" spc="-10" b="1">
                <a:solidFill>
                  <a:srgbClr val="1F3863"/>
                </a:solidFill>
                <a:latin typeface="Arial"/>
                <a:cs typeface="Arial"/>
              </a:rPr>
              <a:t>ИЗМЕНЕНИЯ: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algn="just" marL="261620" marR="8255" indent="-171450">
              <a:lnSpc>
                <a:spcPct val="103099"/>
              </a:lnSpc>
              <a:buFont typeface="Wingdings"/>
              <a:buChar char=""/>
              <a:tabLst>
                <a:tab pos="262890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исключение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из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объектов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налогообложения</a:t>
            </a:r>
            <a:r>
              <a:rPr dirty="0" sz="950" spc="2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налогом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доходы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физических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лиц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доходов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виде </a:t>
            </a:r>
            <a:r>
              <a:rPr dirty="0" sz="950" spc="-20"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материальной</a:t>
            </a:r>
            <a:r>
              <a:rPr dirty="0" sz="950" spc="1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выгоды,</a:t>
            </a:r>
            <a:r>
              <a:rPr dirty="0" sz="950" spc="20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полученных</a:t>
            </a:r>
            <a:r>
              <a:rPr dirty="0" sz="950" spc="1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2022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2023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годах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</a:t>
            </a:r>
            <a:r>
              <a:rPr dirty="0" sz="950" spc="1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экономии</a:t>
            </a:r>
            <a:r>
              <a:rPr dirty="0" sz="950" spc="1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процентах</a:t>
            </a:r>
            <a:r>
              <a:rPr dirty="0" sz="950" spc="1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</a:t>
            </a:r>
            <a:r>
              <a:rPr dirty="0" sz="950" spc="20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пользование </a:t>
            </a:r>
            <a:r>
              <a:rPr dirty="0" sz="950" spc="-10"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заемными</a:t>
            </a:r>
            <a:r>
              <a:rPr dirty="0" sz="950" spc="1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(кредитными)</a:t>
            </a:r>
            <a:r>
              <a:rPr dirty="0" sz="950" spc="114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средствами;</a:t>
            </a:r>
            <a:endParaRPr sz="950">
              <a:latin typeface="Arial"/>
              <a:cs typeface="Arial"/>
            </a:endParaRPr>
          </a:p>
          <a:p>
            <a:pPr algn="just" marL="261620" marR="6985" indent="-171450">
              <a:lnSpc>
                <a:spcPct val="103099"/>
              </a:lnSpc>
              <a:spcBef>
                <a:spcPts val="5"/>
              </a:spcBef>
              <a:buFont typeface="Wingdings"/>
              <a:buChar char=""/>
              <a:tabLst>
                <a:tab pos="262890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4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применение</a:t>
            </a:r>
            <a:r>
              <a:rPr dirty="0" sz="950" spc="4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4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отношении</a:t>
            </a:r>
            <a:r>
              <a:rPr dirty="0" sz="950" spc="4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объектов</a:t>
            </a:r>
            <a:r>
              <a:rPr dirty="0" sz="950" spc="4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недвижимости,</a:t>
            </a:r>
            <a:r>
              <a:rPr dirty="0" sz="950" spc="4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налоговая</a:t>
            </a:r>
            <a:r>
              <a:rPr dirty="0" sz="950" spc="4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база</a:t>
            </a:r>
            <a:r>
              <a:rPr dirty="0" sz="950" spc="4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</a:t>
            </a:r>
            <a:r>
              <a:rPr dirty="0" sz="950" spc="4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которым</a:t>
            </a:r>
            <a:r>
              <a:rPr dirty="0" sz="950" spc="41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определяется </a:t>
            </a:r>
            <a:r>
              <a:rPr dirty="0" sz="950" spc="-10"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исходя</a:t>
            </a:r>
            <a:r>
              <a:rPr dirty="0" sz="950" spc="3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из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кадастровой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стоимости,</a:t>
            </a:r>
            <a:r>
              <a:rPr dirty="0" sz="950" spc="3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2023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году</a:t>
            </a:r>
            <a:r>
              <a:rPr dirty="0" sz="950" spc="3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для</a:t>
            </a:r>
            <a:r>
              <a:rPr dirty="0" sz="950" spc="3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расчета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налога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имущество</a:t>
            </a:r>
            <a:r>
              <a:rPr dirty="0" sz="950" spc="38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организаций </a:t>
            </a:r>
            <a:r>
              <a:rPr dirty="0" sz="950" spc="-10"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кадастровой</a:t>
            </a:r>
            <a:r>
              <a:rPr dirty="0" sz="950" spc="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стоимости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объектов</a:t>
            </a:r>
            <a:r>
              <a:rPr dirty="0" sz="950" spc="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состоянию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1</a:t>
            </a:r>
            <a:r>
              <a:rPr dirty="0" sz="950" spc="11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января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2022</a:t>
            </a:r>
            <a:r>
              <a:rPr dirty="0" sz="950" spc="11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года;</a:t>
            </a:r>
            <a:endParaRPr sz="950">
              <a:latin typeface="Arial"/>
              <a:cs typeface="Arial"/>
            </a:endParaRPr>
          </a:p>
          <a:p>
            <a:pPr algn="just" marL="262255" marR="8255" indent="-172085">
              <a:lnSpc>
                <a:spcPct val="103099"/>
              </a:lnSpc>
              <a:buFont typeface="Wingdings"/>
              <a:buChar char=""/>
              <a:tabLst>
                <a:tab pos="262255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применение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при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расчете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сумм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земельного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налога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налоговый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период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2023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</a:t>
            </a:r>
            <a:r>
              <a:rPr dirty="0" sz="950" spc="28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кадастровой </a:t>
            </a:r>
            <a:r>
              <a:rPr dirty="0" sz="950">
                <a:latin typeface="Arial"/>
                <a:cs typeface="Arial"/>
              </a:rPr>
              <a:t>стоимости</a:t>
            </a:r>
            <a:r>
              <a:rPr dirty="0" sz="950" spc="6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объектов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состоянию</a:t>
            </a:r>
            <a:r>
              <a:rPr dirty="0" sz="950" spc="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1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января</a:t>
            </a:r>
            <a:r>
              <a:rPr dirty="0" sz="950" spc="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2022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года;</a:t>
            </a:r>
            <a:endParaRPr sz="950">
              <a:latin typeface="Arial"/>
              <a:cs typeface="Arial"/>
            </a:endParaRPr>
          </a:p>
          <a:p>
            <a:pPr algn="just" marL="261620" marR="8255" indent="-171450">
              <a:lnSpc>
                <a:spcPct val="103099"/>
              </a:lnSpc>
              <a:buFont typeface="Wingdings"/>
              <a:buChar char=""/>
              <a:tabLst>
                <a:tab pos="262890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снижение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норматива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зачисления</a:t>
            </a:r>
            <a:r>
              <a:rPr dirty="0" sz="950" spc="3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акцизов</a:t>
            </a:r>
            <a:r>
              <a:rPr dirty="0" sz="950" spc="3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31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консолидированный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бюджет</a:t>
            </a:r>
            <a:r>
              <a:rPr dirty="0" sz="950" spc="2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муниципального</a:t>
            </a:r>
            <a:r>
              <a:rPr dirty="0" sz="950" spc="30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района </a:t>
            </a:r>
            <a:r>
              <a:rPr dirty="0" sz="950" spc="-10"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Мелеузовский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район</a:t>
            </a:r>
            <a:r>
              <a:rPr dirty="0" sz="950" spc="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Республики</a:t>
            </a:r>
            <a:r>
              <a:rPr dirty="0" sz="950" spc="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Башкортостан</a:t>
            </a:r>
            <a:r>
              <a:rPr dirty="0" sz="950" spc="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0,9%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0,2201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0,2181;</a:t>
            </a:r>
            <a:endParaRPr sz="950">
              <a:latin typeface="Arial"/>
              <a:cs typeface="Arial"/>
            </a:endParaRPr>
          </a:p>
          <a:p>
            <a:pPr algn="just" marL="262255" marR="8255" indent="-172085">
              <a:lnSpc>
                <a:spcPct val="103099"/>
              </a:lnSpc>
              <a:buFont typeface="Wingdings"/>
              <a:buChar char=""/>
              <a:tabLst>
                <a:tab pos="262255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25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введение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института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единого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налогового</a:t>
            </a:r>
            <a:r>
              <a:rPr dirty="0" sz="950" spc="254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счета,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предусматривающего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консолидацию</a:t>
            </a:r>
            <a:r>
              <a:rPr dirty="0" sz="950" spc="260">
                <a:latin typeface="Arial"/>
                <a:cs typeface="Arial"/>
              </a:rPr>
              <a:t>  </a:t>
            </a:r>
            <a:r>
              <a:rPr dirty="0" sz="950" spc="-20">
                <a:latin typeface="Arial"/>
                <a:cs typeface="Arial"/>
              </a:rPr>
              <a:t>всех </a:t>
            </a:r>
            <a:r>
              <a:rPr dirty="0" sz="950">
                <a:latin typeface="Arial"/>
                <a:cs typeface="Arial"/>
              </a:rPr>
              <a:t>обязанностей</a:t>
            </a:r>
            <a:r>
              <a:rPr dirty="0" sz="950" spc="2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налогоплательщика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по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уплате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обязательных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платежей</a:t>
            </a:r>
            <a:r>
              <a:rPr dirty="0" sz="950" spc="2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едином</a:t>
            </a:r>
            <a:r>
              <a:rPr dirty="0" sz="950" spc="2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сальдо</a:t>
            </a:r>
            <a:r>
              <a:rPr dirty="0" sz="950" spc="2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расчетов</a:t>
            </a:r>
            <a:r>
              <a:rPr dirty="0" sz="950" spc="280">
                <a:latin typeface="Arial"/>
                <a:cs typeface="Arial"/>
              </a:rPr>
              <a:t> </a:t>
            </a:r>
            <a:r>
              <a:rPr dirty="0" sz="950" spc="-50">
                <a:latin typeface="Arial"/>
                <a:cs typeface="Arial"/>
              </a:rPr>
              <a:t>с </a:t>
            </a:r>
            <a:r>
              <a:rPr dirty="0" sz="950">
                <a:latin typeface="Arial"/>
                <a:cs typeface="Arial"/>
              </a:rPr>
              <a:t>бюджетами,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1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января</a:t>
            </a:r>
            <a:r>
              <a:rPr dirty="0" sz="950" spc="1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2023</a:t>
            </a:r>
            <a:r>
              <a:rPr dirty="0" sz="950" spc="1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года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введение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единого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налогового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платежа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для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всех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организаций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 spc="-25">
                <a:latin typeface="Arial"/>
                <a:cs typeface="Arial"/>
              </a:rPr>
              <a:t>по </a:t>
            </a:r>
            <a:r>
              <a:rPr dirty="0" sz="950">
                <a:latin typeface="Arial"/>
                <a:cs typeface="Arial"/>
              </a:rPr>
              <a:t>налогам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взносам,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уплачиваемый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один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раз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месяц,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за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исключением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взносов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травматизм,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налога </a:t>
            </a:r>
            <a:r>
              <a:rPr dirty="0" sz="950">
                <a:latin typeface="Arial"/>
                <a:cs typeface="Arial"/>
              </a:rPr>
              <a:t>на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добавленную</a:t>
            </a:r>
            <a:r>
              <a:rPr dirty="0" sz="950" spc="11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стоимость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и</a:t>
            </a:r>
            <a:r>
              <a:rPr dirty="0" sz="950" spc="1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государственной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пошлины;</a:t>
            </a:r>
            <a:endParaRPr sz="950">
              <a:latin typeface="Arial"/>
              <a:cs typeface="Arial"/>
            </a:endParaRPr>
          </a:p>
          <a:p>
            <a:pPr algn="just" marL="260985" marR="5080" indent="-171450">
              <a:lnSpc>
                <a:spcPct val="103099"/>
              </a:lnSpc>
              <a:buFont typeface="Wingdings"/>
              <a:buChar char=""/>
              <a:tabLst>
                <a:tab pos="262255" algn="l"/>
              </a:tabLst>
            </a:pPr>
            <a:r>
              <a:rPr dirty="0" sz="950">
                <a:latin typeface="Arial"/>
                <a:cs typeface="Arial"/>
              </a:rPr>
              <a:t>-</a:t>
            </a:r>
            <a:r>
              <a:rPr dirty="0" sz="950" spc="22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снижены</a:t>
            </a:r>
            <a:r>
              <a:rPr dirty="0" sz="950" spc="23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налоговые</a:t>
            </a:r>
            <a:r>
              <a:rPr dirty="0" sz="950" spc="225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ставки</a:t>
            </a:r>
            <a:r>
              <a:rPr dirty="0" sz="950" spc="229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для</a:t>
            </a:r>
            <a:r>
              <a:rPr dirty="0" sz="950" spc="229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налогоплательщиков,</a:t>
            </a:r>
            <a:r>
              <a:rPr dirty="0" sz="950" spc="229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применяющих</a:t>
            </a:r>
            <a:r>
              <a:rPr dirty="0" sz="950" spc="229"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упрощенную</a:t>
            </a:r>
            <a:r>
              <a:rPr dirty="0" sz="950" spc="235">
                <a:latin typeface="Arial"/>
                <a:cs typeface="Arial"/>
              </a:rPr>
              <a:t>  </a:t>
            </a:r>
            <a:r>
              <a:rPr dirty="0" sz="950" spc="-10">
                <a:latin typeface="Arial"/>
                <a:cs typeface="Arial"/>
              </a:rPr>
              <a:t>систему </a:t>
            </a:r>
            <a:r>
              <a:rPr dirty="0" sz="950" spc="-10">
                <a:latin typeface="Arial"/>
                <a:cs typeface="Arial"/>
              </a:rPr>
              <a:t>	</a:t>
            </a:r>
            <a:r>
              <a:rPr dirty="0" sz="950" spc="10">
                <a:latin typeface="Arial"/>
                <a:cs typeface="Arial"/>
              </a:rPr>
              <a:t>налогообложения</a:t>
            </a:r>
            <a:r>
              <a:rPr dirty="0" sz="950" spc="1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и</a:t>
            </a:r>
            <a:r>
              <a:rPr dirty="0" sz="950" spc="60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осуществляющих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деятельность в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области</a:t>
            </a:r>
            <a:r>
              <a:rPr dirty="0" sz="950" spc="3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информационных</a:t>
            </a:r>
            <a:r>
              <a:rPr dirty="0" sz="950" spc="4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технологий;</a:t>
            </a:r>
            <a:endParaRPr sz="950">
              <a:latin typeface="Arial"/>
              <a:cs typeface="Arial"/>
            </a:endParaRPr>
          </a:p>
          <a:p>
            <a:pPr algn="just" marL="261620" indent="-171450">
              <a:lnSpc>
                <a:spcPct val="100000"/>
              </a:lnSpc>
              <a:spcBef>
                <a:spcPts val="35"/>
              </a:spcBef>
              <a:buFont typeface="Wingdings"/>
              <a:buChar char=""/>
              <a:tabLst>
                <a:tab pos="261620" algn="l"/>
              </a:tabLst>
            </a:pPr>
            <a:r>
              <a:rPr dirty="0" sz="950" spc="10">
                <a:latin typeface="Arial"/>
                <a:cs typeface="Arial"/>
              </a:rPr>
              <a:t>-</a:t>
            </a:r>
            <a:r>
              <a:rPr dirty="0" sz="950" spc="3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установление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нулевой</a:t>
            </a:r>
            <a:r>
              <a:rPr dirty="0" sz="950" spc="60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налоговой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ставки</a:t>
            </a:r>
            <a:r>
              <a:rPr dirty="0" sz="950" spc="2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единого</a:t>
            </a:r>
            <a:r>
              <a:rPr dirty="0" sz="950" spc="3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сельскохозяйственного налога</a:t>
            </a:r>
            <a:r>
              <a:rPr dirty="0" sz="950" spc="35">
                <a:latin typeface="Arial"/>
                <a:cs typeface="Arial"/>
              </a:rPr>
              <a:t> </a:t>
            </a:r>
            <a:r>
              <a:rPr dirty="0" sz="950" spc="10">
                <a:latin typeface="Arial"/>
                <a:cs typeface="Arial"/>
              </a:rPr>
              <a:t>до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31.12.2023г.</a:t>
            </a:r>
            <a:endParaRPr sz="950">
              <a:latin typeface="Arial"/>
              <a:cs typeface="Arial"/>
            </a:endParaRPr>
          </a:p>
          <a:p>
            <a:pPr algn="r" marR="75565">
              <a:lnSpc>
                <a:spcPct val="100000"/>
              </a:lnSpc>
              <a:spcBef>
                <a:spcPts val="290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0858" y="9807833"/>
            <a:ext cx="869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98063" y="199927"/>
            <a:ext cx="613473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014" marR="5080" indent="-175895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dirty="0" sz="1400" spc="-90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ХАРАКТЕРИСТИКИ</a:t>
            </a:r>
            <a:r>
              <a:rPr dirty="0" sz="1400" spc="-4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КОНСОЛИДИРОВАННОГО</a:t>
            </a:r>
            <a:r>
              <a:rPr dirty="0" sz="1400" spc="-3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БЮДЖЕТА </a:t>
            </a:r>
            <a:r>
              <a:rPr dirty="0" sz="1400" b="1">
                <a:solidFill>
                  <a:srgbClr val="1F3863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75" b="1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3863"/>
                </a:solidFill>
                <a:latin typeface="Arial"/>
                <a:cs typeface="Arial"/>
              </a:rPr>
              <a:t>РАЙОНА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781050" cy="10397490"/>
            <a:chOff x="-6350" y="-6350"/>
            <a:chExt cx="781050" cy="10397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768096" y="0"/>
                  </a:moveTo>
                  <a:lnTo>
                    <a:pt x="0" y="0"/>
                  </a:lnTo>
                  <a:lnTo>
                    <a:pt x="0" y="10384536"/>
                  </a:lnTo>
                  <a:lnTo>
                    <a:pt x="768096" y="1038453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9E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768350" cy="10384790"/>
            </a:xfrm>
            <a:custGeom>
              <a:avLst/>
              <a:gdLst/>
              <a:ahLst/>
              <a:cxnLst/>
              <a:rect l="l" t="t" r="r" b="b"/>
              <a:pathLst>
                <a:path w="768350" h="10384790">
                  <a:moveTo>
                    <a:pt x="0" y="0"/>
                  </a:moveTo>
                  <a:lnTo>
                    <a:pt x="768096" y="0"/>
                  </a:lnTo>
                  <a:lnTo>
                    <a:pt x="768096" y="10384536"/>
                  </a:lnTo>
                  <a:lnTo>
                    <a:pt x="0" y="10384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2873" y="394999"/>
            <a:ext cx="528320" cy="956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889"/>
              </a:lnSpc>
            </a:pPr>
            <a:r>
              <a:rPr dirty="0" sz="1800" spc="-195" b="0">
                <a:solidFill>
                  <a:srgbClr val="212A35"/>
                </a:solidFill>
                <a:latin typeface="Bahnschrift Light"/>
                <a:cs typeface="Bahnschrift Light"/>
              </a:rPr>
              <a:t>БЮДЖЕТ</a:t>
            </a:r>
            <a:r>
              <a:rPr dirty="0" sz="1800" spc="-13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55" b="0">
                <a:solidFill>
                  <a:srgbClr val="212A35"/>
                </a:solidFill>
                <a:latin typeface="Bahnschrift Light"/>
                <a:cs typeface="Bahnschrift Light"/>
              </a:rPr>
              <a:t>ДЛЯ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ГРАЖДАН</a:t>
            </a:r>
            <a:r>
              <a:rPr dirty="0" sz="1800" spc="-27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«ИСПОЛНЕНИИ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БЮДЖЕТА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4" b="0">
                <a:solidFill>
                  <a:srgbClr val="212A35"/>
                </a:solidFill>
                <a:latin typeface="Bahnschrift Light"/>
                <a:cs typeface="Bahnschrift Light"/>
              </a:rPr>
              <a:t>МУНИЦИПАЛЬНОГО</a:t>
            </a:r>
            <a:r>
              <a:rPr dirty="0" sz="1800" spc="-18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75" b="0">
                <a:solidFill>
                  <a:srgbClr val="212A35"/>
                </a:solidFill>
                <a:latin typeface="Bahnschrift Light"/>
                <a:cs typeface="Bahnschrift Light"/>
              </a:rPr>
              <a:t>РАЙОНА</a:t>
            </a:r>
            <a:r>
              <a:rPr dirty="0" sz="1800" spc="-20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МЕЛЕУЗОВСКИЙ</a:t>
            </a:r>
            <a:r>
              <a:rPr dirty="0" sz="1800" spc="-24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5" b="0">
                <a:solidFill>
                  <a:srgbClr val="212A35"/>
                </a:solidFill>
                <a:latin typeface="Bahnschrift Light"/>
                <a:cs typeface="Bahnschrift Light"/>
              </a:rPr>
              <a:t>РАЙОН</a:t>
            </a:r>
            <a:endParaRPr sz="1800">
              <a:latin typeface="Bahnschrift Light"/>
              <a:cs typeface="Bahnschrift Light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190" b="0">
                <a:solidFill>
                  <a:srgbClr val="212A35"/>
                </a:solidFill>
                <a:latin typeface="Bahnschrift Light"/>
                <a:cs typeface="Bahnschrift Light"/>
              </a:rPr>
              <a:t>РЕСПУБЛИКИ</a:t>
            </a:r>
            <a:r>
              <a:rPr dirty="0" sz="1800" spc="-254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180" b="0">
                <a:solidFill>
                  <a:srgbClr val="212A35"/>
                </a:solidFill>
                <a:latin typeface="Bahnschrift Light"/>
                <a:cs typeface="Bahnschrift Light"/>
              </a:rPr>
              <a:t>БАШКОРТОСТАН</a:t>
            </a:r>
            <a:r>
              <a:rPr dirty="0" sz="1800" spc="-26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75" b="0">
                <a:solidFill>
                  <a:srgbClr val="212A35"/>
                </a:solidFill>
                <a:latin typeface="Bahnschrift Light"/>
                <a:cs typeface="Bahnschrift Light"/>
              </a:rPr>
              <a:t>ЗА</a:t>
            </a:r>
            <a:r>
              <a:rPr dirty="0" sz="1800" spc="-245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90" b="0">
                <a:solidFill>
                  <a:srgbClr val="212A35"/>
                </a:solidFill>
                <a:latin typeface="Bahnschrift Light"/>
                <a:cs typeface="Bahnschrift Light"/>
              </a:rPr>
              <a:t>2023</a:t>
            </a:r>
            <a:r>
              <a:rPr dirty="0" sz="1800" spc="-110" b="0">
                <a:solidFill>
                  <a:srgbClr val="212A35"/>
                </a:solidFill>
                <a:latin typeface="Bahnschrift Light"/>
                <a:cs typeface="Bahnschrift Light"/>
              </a:rPr>
              <a:t> </a:t>
            </a:r>
            <a:r>
              <a:rPr dirty="0" sz="1800" spc="-20" b="0">
                <a:solidFill>
                  <a:srgbClr val="212A35"/>
                </a:solidFill>
                <a:latin typeface="Bahnschrift Light"/>
                <a:cs typeface="Bahnschrift Light"/>
              </a:rPr>
              <a:t>ГОД»</a:t>
            </a:r>
            <a:endParaRPr sz="1800">
              <a:latin typeface="Bahnschrift Light"/>
              <a:cs typeface="Bahnschrift Ligh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7" y="830577"/>
            <a:ext cx="6245188" cy="174345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693169" y="935460"/>
            <a:ext cx="4504690" cy="727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900" b="1">
                <a:latin typeface="Arial"/>
                <a:cs typeface="Arial"/>
              </a:rPr>
              <a:t>Консолидированный</a:t>
            </a:r>
            <a:r>
              <a:rPr dirty="0" sz="900" spc="6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бюджет</a:t>
            </a:r>
            <a:r>
              <a:rPr dirty="0" sz="900" spc="65" b="1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–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algn="ctr" marL="12700" marR="5080" indent="28575">
              <a:lnSpc>
                <a:spcPct val="102200"/>
              </a:lnSpc>
            </a:pPr>
            <a:r>
              <a:rPr dirty="0" sz="900">
                <a:latin typeface="Arial"/>
                <a:cs typeface="Arial"/>
              </a:rPr>
              <a:t>свод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бюджетов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бюджетной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системы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Российской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Федерации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на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соответствующей </a:t>
            </a:r>
            <a:r>
              <a:rPr dirty="0" sz="900">
                <a:latin typeface="Arial"/>
                <a:cs typeface="Arial"/>
              </a:rPr>
              <a:t>территории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(за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исключением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бюджетов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государственных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внебюджетных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фондов) </a:t>
            </a:r>
            <a:r>
              <a:rPr dirty="0" sz="900">
                <a:latin typeface="Arial"/>
                <a:cs typeface="Arial"/>
              </a:rPr>
              <a:t>без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учета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межбюджетных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трансфертов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между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этими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бюджетами.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19534" y="1972016"/>
            <a:ext cx="915035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22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Бюджет муниципального района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234850" y="2052548"/>
            <a:ext cx="610870" cy="306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0">
              <a:lnSpc>
                <a:spcPct val="1022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Бюджет поселений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374582" y="1766509"/>
            <a:ext cx="3335654" cy="1200785"/>
            <a:chOff x="2374582" y="1766509"/>
            <a:chExt cx="3335654" cy="1200785"/>
          </a:xfrm>
        </p:grpSpPr>
        <p:sp>
          <p:nvSpPr>
            <p:cNvPr id="13" name="object 13" descr=""/>
            <p:cNvSpPr/>
            <p:nvPr/>
          </p:nvSpPr>
          <p:spPr>
            <a:xfrm>
              <a:off x="2388870" y="1780796"/>
              <a:ext cx="3307079" cy="1172210"/>
            </a:xfrm>
            <a:custGeom>
              <a:avLst/>
              <a:gdLst/>
              <a:ahLst/>
              <a:cxnLst/>
              <a:rect l="l" t="t" r="r" b="b"/>
              <a:pathLst>
                <a:path w="3307079" h="1172210">
                  <a:moveTo>
                    <a:pt x="2721102" y="0"/>
                  </a:moveTo>
                  <a:lnTo>
                    <a:pt x="2721102" y="292988"/>
                  </a:lnTo>
                  <a:lnTo>
                    <a:pt x="585978" y="292988"/>
                  </a:lnTo>
                  <a:lnTo>
                    <a:pt x="585978" y="0"/>
                  </a:lnTo>
                  <a:lnTo>
                    <a:pt x="0" y="585977"/>
                  </a:lnTo>
                  <a:lnTo>
                    <a:pt x="585978" y="1171955"/>
                  </a:lnTo>
                  <a:lnTo>
                    <a:pt x="585978" y="878966"/>
                  </a:lnTo>
                  <a:lnTo>
                    <a:pt x="2721102" y="878966"/>
                  </a:lnTo>
                  <a:lnTo>
                    <a:pt x="2721102" y="1171955"/>
                  </a:lnTo>
                  <a:lnTo>
                    <a:pt x="3307079" y="585977"/>
                  </a:lnTo>
                  <a:lnTo>
                    <a:pt x="2721102" y="0"/>
                  </a:lnTo>
                  <a:close/>
                </a:path>
              </a:pathLst>
            </a:custGeom>
            <a:solidFill>
              <a:srgbClr val="C4DF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88870" y="1780796"/>
              <a:ext cx="3307079" cy="1172210"/>
            </a:xfrm>
            <a:custGeom>
              <a:avLst/>
              <a:gdLst/>
              <a:ahLst/>
              <a:cxnLst/>
              <a:rect l="l" t="t" r="r" b="b"/>
              <a:pathLst>
                <a:path w="3307079" h="1172210">
                  <a:moveTo>
                    <a:pt x="0" y="585977"/>
                  </a:moveTo>
                  <a:lnTo>
                    <a:pt x="585978" y="0"/>
                  </a:lnTo>
                  <a:lnTo>
                    <a:pt x="585978" y="292988"/>
                  </a:lnTo>
                  <a:lnTo>
                    <a:pt x="2721102" y="292988"/>
                  </a:lnTo>
                  <a:lnTo>
                    <a:pt x="2721102" y="0"/>
                  </a:lnTo>
                  <a:lnTo>
                    <a:pt x="3307079" y="585977"/>
                  </a:lnTo>
                  <a:lnTo>
                    <a:pt x="2721102" y="1171955"/>
                  </a:lnTo>
                  <a:lnTo>
                    <a:pt x="2721102" y="878966"/>
                  </a:lnTo>
                  <a:lnTo>
                    <a:pt x="585978" y="878966"/>
                  </a:lnTo>
                  <a:lnTo>
                    <a:pt x="585978" y="1171955"/>
                  </a:lnTo>
                  <a:lnTo>
                    <a:pt x="0" y="585977"/>
                  </a:lnTo>
                  <a:close/>
                </a:path>
              </a:pathLst>
            </a:custGeom>
            <a:ln w="2857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570548" y="2098650"/>
            <a:ext cx="2842895" cy="4514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4769">
              <a:lnSpc>
                <a:spcPct val="103299"/>
              </a:lnSpc>
              <a:spcBef>
                <a:spcPts val="100"/>
              </a:spcBef>
            </a:pPr>
            <a:r>
              <a:rPr dirty="0" sz="900" spc="10" b="1">
                <a:solidFill>
                  <a:srgbClr val="3A3838"/>
                </a:solidFill>
                <a:latin typeface="Arial"/>
                <a:cs typeface="Arial"/>
              </a:rPr>
              <a:t>Межбюджетные</a:t>
            </a:r>
            <a:r>
              <a:rPr dirty="0" sz="900" spc="4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3A3838"/>
                </a:solidFill>
                <a:latin typeface="Arial"/>
                <a:cs typeface="Arial"/>
              </a:rPr>
              <a:t>трансферты</a:t>
            </a:r>
            <a:r>
              <a:rPr dirty="0" sz="900" spc="5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3A3838"/>
                </a:solidFill>
                <a:latin typeface="Arial"/>
                <a:cs typeface="Arial"/>
              </a:rPr>
              <a:t>-</a:t>
            </a:r>
            <a:r>
              <a:rPr dirty="0" sz="900" spc="7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A3838"/>
                </a:solidFill>
                <a:latin typeface="Arial"/>
                <a:cs typeface="Arial"/>
              </a:rPr>
              <a:t>средства,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предоставляемые</a:t>
            </a:r>
            <a:r>
              <a:rPr dirty="0" sz="900" spc="1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одним</a:t>
            </a:r>
            <a:r>
              <a:rPr dirty="0" sz="900" spc="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бюджетом</a:t>
            </a:r>
            <a:r>
              <a:rPr dirty="0" sz="900" spc="1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A3838"/>
                </a:solidFill>
                <a:latin typeface="Arial"/>
                <a:cs typeface="Arial"/>
              </a:rPr>
              <a:t>бюджетной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системы</a:t>
            </a:r>
            <a:r>
              <a:rPr dirty="0" sz="900" spc="10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Российской</a:t>
            </a:r>
            <a:r>
              <a:rPr dirty="0" sz="900" spc="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Федерации</a:t>
            </a:r>
            <a:r>
              <a:rPr dirty="0" sz="900" spc="1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A3838"/>
                </a:solidFill>
                <a:latin typeface="Arial"/>
                <a:cs typeface="Arial"/>
              </a:rPr>
              <a:t>другому</a:t>
            </a:r>
            <a:r>
              <a:rPr dirty="0" sz="900" spc="1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A3838"/>
                </a:solidFill>
                <a:latin typeface="Arial"/>
                <a:cs typeface="Arial"/>
              </a:rPr>
              <a:t>бюджету.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910597" y="3635537"/>
          <a:ext cx="6275070" cy="240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/>
                <a:gridCol w="640715"/>
                <a:gridCol w="640714"/>
                <a:gridCol w="640714"/>
                <a:gridCol w="640714"/>
                <a:gridCol w="640714"/>
                <a:gridCol w="640714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71525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20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2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2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утв.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уточ.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отчет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ДОХОДОВ,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млн.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284,1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397,7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377,7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342,9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660,4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769,6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доходы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889,7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916,8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009,3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930,7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020,8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132,8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поступления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394,4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480,9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403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368,4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412,2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639,6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636,8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РАСХОДЫ,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млн.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202,9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468,9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3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432,3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357,9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736,1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694,3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ДЕФИЦИТ(-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ПРОФИЦИТ(+), млн.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рублей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81,2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71,2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54,6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15,0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75,7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75,3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1293317" y="3076407"/>
            <a:ext cx="556704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9625" marR="5080" indent="-79756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Показатели</a:t>
            </a:r>
            <a:r>
              <a:rPr dirty="0" sz="1400" spc="-6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консолидированного</a:t>
            </a:r>
            <a:r>
              <a:rPr dirty="0" sz="1400" spc="-5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бюджета</a:t>
            </a:r>
            <a:r>
              <a:rPr dirty="0" sz="1400" spc="-5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E5496"/>
                </a:solidFill>
                <a:latin typeface="Arial"/>
                <a:cs typeface="Arial"/>
              </a:rPr>
              <a:t>муниципального</a:t>
            </a:r>
            <a:r>
              <a:rPr dirty="0" sz="1400" spc="-2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района Мелеузовский</a:t>
            </a:r>
            <a:r>
              <a:rPr dirty="0" sz="1400" spc="-5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E5496"/>
                </a:solidFill>
                <a:latin typeface="Arial"/>
                <a:cs typeface="Arial"/>
              </a:rPr>
              <a:t>район</a:t>
            </a:r>
            <a:r>
              <a:rPr dirty="0" sz="1400" spc="-4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Республики</a:t>
            </a:r>
            <a:r>
              <a:rPr dirty="0" sz="1400" spc="-15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E5496"/>
                </a:solidFill>
                <a:latin typeface="Arial"/>
                <a:cs typeface="Arial"/>
              </a:rPr>
              <a:t>Башкортостан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395857" y="7011796"/>
            <a:ext cx="5728970" cy="2056130"/>
            <a:chOff x="1395857" y="7011796"/>
            <a:chExt cx="5728970" cy="2056130"/>
          </a:xfrm>
        </p:grpSpPr>
        <p:sp>
          <p:nvSpPr>
            <p:cNvPr id="19" name="object 19" descr=""/>
            <p:cNvSpPr/>
            <p:nvPr/>
          </p:nvSpPr>
          <p:spPr>
            <a:xfrm>
              <a:off x="1399032" y="7014971"/>
              <a:ext cx="5725795" cy="1793875"/>
            </a:xfrm>
            <a:custGeom>
              <a:avLst/>
              <a:gdLst/>
              <a:ahLst/>
              <a:cxnLst/>
              <a:rect l="l" t="t" r="r" b="b"/>
              <a:pathLst>
                <a:path w="5725795" h="1793875">
                  <a:moveTo>
                    <a:pt x="0" y="1793747"/>
                  </a:moveTo>
                  <a:lnTo>
                    <a:pt x="5725668" y="1793747"/>
                  </a:lnTo>
                </a:path>
                <a:path w="5725795" h="1793875">
                  <a:moveTo>
                    <a:pt x="0" y="1537715"/>
                  </a:moveTo>
                  <a:lnTo>
                    <a:pt x="5725668" y="1537715"/>
                  </a:lnTo>
                </a:path>
                <a:path w="5725795" h="1793875">
                  <a:moveTo>
                    <a:pt x="0" y="1281683"/>
                  </a:moveTo>
                  <a:lnTo>
                    <a:pt x="5725668" y="1281683"/>
                  </a:lnTo>
                </a:path>
                <a:path w="5725795" h="1793875">
                  <a:moveTo>
                    <a:pt x="0" y="1025651"/>
                  </a:moveTo>
                  <a:lnTo>
                    <a:pt x="5725668" y="1025651"/>
                  </a:lnTo>
                </a:path>
                <a:path w="5725795" h="1793875">
                  <a:moveTo>
                    <a:pt x="0" y="768095"/>
                  </a:moveTo>
                  <a:lnTo>
                    <a:pt x="5725668" y="768095"/>
                  </a:lnTo>
                </a:path>
                <a:path w="5725795" h="1793875">
                  <a:moveTo>
                    <a:pt x="0" y="512063"/>
                  </a:moveTo>
                  <a:lnTo>
                    <a:pt x="5725668" y="512063"/>
                  </a:lnTo>
                </a:path>
                <a:path w="5725795" h="1793875">
                  <a:moveTo>
                    <a:pt x="0" y="256031"/>
                  </a:moveTo>
                  <a:lnTo>
                    <a:pt x="5725668" y="256031"/>
                  </a:lnTo>
                </a:path>
                <a:path w="5725795" h="1793875">
                  <a:moveTo>
                    <a:pt x="0" y="0"/>
                  </a:moveTo>
                  <a:lnTo>
                    <a:pt x="5725668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99032" y="7014971"/>
              <a:ext cx="5725795" cy="2049780"/>
            </a:xfrm>
            <a:custGeom>
              <a:avLst/>
              <a:gdLst/>
              <a:ahLst/>
              <a:cxnLst/>
              <a:rect l="l" t="t" r="r" b="b"/>
              <a:pathLst>
                <a:path w="5725795" h="2049779">
                  <a:moveTo>
                    <a:pt x="0" y="2049779"/>
                  </a:moveTo>
                  <a:lnTo>
                    <a:pt x="0" y="0"/>
                  </a:lnTo>
                </a:path>
                <a:path w="5725795" h="2049779">
                  <a:moveTo>
                    <a:pt x="0" y="2049779"/>
                  </a:moveTo>
                  <a:lnTo>
                    <a:pt x="5725668" y="2049779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76044" y="7345679"/>
              <a:ext cx="3817620" cy="769620"/>
            </a:xfrm>
            <a:custGeom>
              <a:avLst/>
              <a:gdLst/>
              <a:ahLst/>
              <a:cxnLst/>
              <a:rect l="l" t="t" r="r" b="b"/>
              <a:pathLst>
                <a:path w="3817620" h="769620">
                  <a:moveTo>
                    <a:pt x="0" y="438911"/>
                  </a:moveTo>
                  <a:lnTo>
                    <a:pt x="954024" y="737615"/>
                  </a:lnTo>
                  <a:lnTo>
                    <a:pt x="1908048" y="769619"/>
                  </a:lnTo>
                  <a:lnTo>
                    <a:pt x="2863596" y="0"/>
                  </a:lnTo>
                  <a:lnTo>
                    <a:pt x="3817620" y="484631"/>
                  </a:lnTo>
                </a:path>
              </a:pathLst>
            </a:custGeom>
            <a:ln w="12700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8651" y="7727985"/>
              <a:ext cx="114300" cy="1143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4199" y="8025165"/>
              <a:ext cx="114300" cy="1143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8223" y="8057169"/>
              <a:ext cx="114300" cy="1143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247" y="7287549"/>
              <a:ext cx="114300" cy="1143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6271" y="7772181"/>
              <a:ext cx="114300" cy="1143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876044" y="7217663"/>
              <a:ext cx="3817620" cy="978535"/>
            </a:xfrm>
            <a:custGeom>
              <a:avLst/>
              <a:gdLst/>
              <a:ahLst/>
              <a:cxnLst/>
              <a:rect l="l" t="t" r="r" b="b"/>
              <a:pathLst>
                <a:path w="3817620" h="978534">
                  <a:moveTo>
                    <a:pt x="0" y="202692"/>
                  </a:moveTo>
                  <a:lnTo>
                    <a:pt x="954024" y="897636"/>
                  </a:lnTo>
                  <a:lnTo>
                    <a:pt x="1908048" y="978408"/>
                  </a:lnTo>
                  <a:lnTo>
                    <a:pt x="2863596" y="0"/>
                  </a:lnTo>
                  <a:lnTo>
                    <a:pt x="3817620" y="900684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8651" y="7363749"/>
              <a:ext cx="114300" cy="1143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199" y="8058693"/>
              <a:ext cx="114300" cy="1143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8223" y="8139466"/>
              <a:ext cx="114300" cy="1143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2247" y="7161057"/>
              <a:ext cx="114300" cy="1143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6271" y="8060217"/>
              <a:ext cx="114300" cy="114300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567084" y="7141809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105,0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782474" y="8301116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99,2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048461" y="8041883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98,5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572412" y="7514580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113,6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09215" y="7535763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104,1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553673" y="7536525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112,1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618339" y="7689077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98,5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31673" y="7734340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96,9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550771" y="6985446"/>
            <a:ext cx="36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116,0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484983" y="8159841"/>
            <a:ext cx="29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98,5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73941" y="6830235"/>
            <a:ext cx="397510" cy="233299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300" spc="-20">
                <a:latin typeface="Times New Roman"/>
                <a:cs typeface="Times New Roman"/>
              </a:rPr>
              <a:t>120,0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300" spc="-20">
                <a:latin typeface="Times New Roman"/>
                <a:cs typeface="Times New Roman"/>
              </a:rPr>
              <a:t>115,0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300" spc="-20">
                <a:latin typeface="Times New Roman"/>
                <a:cs typeface="Times New Roman"/>
              </a:rPr>
              <a:t>110,0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300" spc="-20">
                <a:latin typeface="Times New Roman"/>
                <a:cs typeface="Times New Roman"/>
              </a:rPr>
              <a:t>105,0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300" spc="-20">
                <a:latin typeface="Times New Roman"/>
                <a:cs typeface="Times New Roman"/>
              </a:rPr>
              <a:t>100,0</a:t>
            </a: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459"/>
              </a:spcBef>
            </a:pPr>
            <a:r>
              <a:rPr dirty="0" sz="1300" spc="-20">
                <a:latin typeface="Times New Roman"/>
                <a:cs typeface="Times New Roman"/>
              </a:rPr>
              <a:t>95,0</a:t>
            </a: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455"/>
              </a:spcBef>
            </a:pPr>
            <a:r>
              <a:rPr dirty="0" sz="1300" spc="-20">
                <a:latin typeface="Times New Roman"/>
                <a:cs typeface="Times New Roman"/>
              </a:rPr>
              <a:t>90,0</a:t>
            </a: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459"/>
              </a:spcBef>
            </a:pPr>
            <a:r>
              <a:rPr dirty="0" sz="1300" spc="-20">
                <a:latin typeface="Times New Roman"/>
                <a:cs typeface="Times New Roman"/>
              </a:rPr>
              <a:t>85,0</a:t>
            </a: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455"/>
              </a:spcBef>
            </a:pPr>
            <a:r>
              <a:rPr dirty="0" sz="1300" spc="-20">
                <a:latin typeface="Times New Roman"/>
                <a:cs typeface="Times New Roman"/>
              </a:rPr>
              <a:t>80,0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530769" y="9120423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2021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485151" y="9120423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2022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459392" y="9120423"/>
            <a:ext cx="6483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2023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(план)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377218" y="9120423"/>
            <a:ext cx="722630" cy="468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1175"/>
              </a:lnSpc>
              <a:spcBef>
                <a:spcPts val="95"/>
              </a:spcBef>
            </a:pPr>
            <a:r>
              <a:rPr dirty="0" sz="1000" spc="-20">
                <a:latin typeface="Times New Roman"/>
                <a:cs typeface="Times New Roman"/>
              </a:rPr>
              <a:t>2023</a:t>
            </a:r>
            <a:endParaRPr sz="1000">
              <a:latin typeface="Times New Roman"/>
              <a:cs typeface="Times New Roman"/>
            </a:endParaRPr>
          </a:p>
          <a:p>
            <a:pPr algn="ctr" marL="12700" marR="5080">
              <a:lnSpc>
                <a:spcPts val="1140"/>
              </a:lnSpc>
              <a:spcBef>
                <a:spcPts val="65"/>
              </a:spcBef>
            </a:pPr>
            <a:r>
              <a:rPr dirty="0" sz="1000" spc="-10">
                <a:latin typeface="Times New Roman"/>
                <a:cs typeface="Times New Roman"/>
              </a:rPr>
              <a:t>(уточненный план)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348297" y="9120550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2023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(отчет)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7060" y="9777983"/>
            <a:ext cx="243839" cy="114300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3404311" y="9732609"/>
            <a:ext cx="4978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Times New Roman"/>
                <a:cs typeface="Times New Roman"/>
              </a:rPr>
              <a:t>Доходы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7932" y="9777983"/>
            <a:ext cx="243839" cy="114300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4284593" y="9732609"/>
            <a:ext cx="534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Times New Roman"/>
                <a:cs typeface="Times New Roman"/>
              </a:rPr>
              <a:t>Расходы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74427" y="6175655"/>
            <a:ext cx="5824220" cy="663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marR="250190" indent="-1466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Динамика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показателей консолидированного бюджета</a:t>
            </a:r>
            <a:r>
              <a:rPr dirty="0" sz="1200">
                <a:latin typeface="Arial"/>
                <a:cs typeface="Arial"/>
              </a:rPr>
              <a:t> муниципального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района Мелеузовский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район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Республики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Башкортостан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отчетного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к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предыдущему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19"/>
              </a:spcBef>
            </a:pPr>
            <a:r>
              <a:rPr dirty="0" sz="1100">
                <a:latin typeface="Arial"/>
                <a:cs typeface="Arial"/>
              </a:rPr>
              <a:t>в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процентах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Презентация PowerPoint</dc:title>
  <dcterms:created xsi:type="dcterms:W3CDTF">2024-04-27T03:56:58Z</dcterms:created>
  <dcterms:modified xsi:type="dcterms:W3CDTF">2024-04-27T03:56:58Z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2024-04-27T00:00:00Z</vt:filetime>
  </property>
  <property fmtid="{D5CDD505-2E9C-101B-9397-08002B2CF9AE}" name="Creator" pid="3">
    <vt:lpwstr>Acrobat PDFMaker 23 для PowerPoint</vt:lpwstr>
  </property>
  <property fmtid="{D5CDD505-2E9C-101B-9397-08002B2CF9AE}" name="LastSaved" pid="4">
    <vt:filetime>2024-04-27T00:00:00Z</vt:filetime>
  </property>
  <property fmtid="{D5CDD505-2E9C-101B-9397-08002B2CF9AE}" name="NXPowerLiteLastOptimized" pid="5">
    <vt:lpwstr>1367575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S10.2.0</vt:lpwstr>
  </property>
  <property fmtid="{D5CDD505-2E9C-101B-9397-08002B2CF9AE}" name="Producer" pid="8">
    <vt:lpwstr>Adobe PDF Library 23.6.156</vt:lpwstr>
  </property>
</Properties>
</file>