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76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3155"/>
            <a:ext cx="761999" cy="6065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7619" y="3153155"/>
            <a:ext cx="754379" cy="606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1631" y="602107"/>
            <a:ext cx="842873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734" y="1525841"/>
            <a:ext cx="7567930" cy="385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u.meleuz@bashkortostan.ru" TargetMode="Externa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12" Type="http://schemas.openxmlformats.org/officeDocument/2006/relationships/image" Target="../media/image59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jpg"/><Relationship Id="rId10" Type="http://schemas.openxmlformats.org/officeDocument/2006/relationships/image" Target="../media/image57.jp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0734" y="1525841"/>
          <a:ext cx="7545703" cy="3842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9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443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4B592"/>
                      </a:solidFill>
                      <a:prstDash val="solid"/>
                    </a:lnL>
                    <a:lnR w="12700">
                      <a:solidFill>
                        <a:srgbClr val="B3C5DA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C5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B3C5DA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3C5DA"/>
                      </a:solidFill>
                      <a:prstDash val="solid"/>
                    </a:lnL>
                    <a:lnR w="28575">
                      <a:solidFill>
                        <a:srgbClr val="B3C5DA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28575">
                      <a:solidFill>
                        <a:srgbClr val="A4B5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3C5DA"/>
                      </a:solidFill>
                      <a:prstDash val="solid"/>
                    </a:lnL>
                    <a:lnR w="12700">
                      <a:solidFill>
                        <a:srgbClr val="B3C5DA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3C5DA"/>
                      </a:solidFill>
                      <a:prstDash val="solid"/>
                    </a:lnL>
                    <a:lnR w="19050">
                      <a:solidFill>
                        <a:srgbClr val="A4B592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A4B592"/>
                      </a:solidFill>
                      <a:prstDash val="solid"/>
                    </a:lnL>
                    <a:lnR w="12700">
                      <a:solidFill>
                        <a:srgbClr val="B3C5DA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C5DA"/>
                      </a:solidFill>
                      <a:prstDash val="solid"/>
                    </a:lnL>
                    <a:lnR w="28575">
                      <a:solidFill>
                        <a:srgbClr val="B3C5DA"/>
                      </a:solidFill>
                      <a:prstDash val="solid"/>
                    </a:lnR>
                    <a:lnT w="19050" cap="flat" cmpd="sng" algn="ctr">
                      <a:solidFill>
                        <a:srgbClr val="A4B5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3C5DA"/>
                      </a:solidFill>
                      <a:prstDash val="solid"/>
                    </a:lnL>
                    <a:lnR w="9525">
                      <a:solidFill>
                        <a:srgbClr val="B3C5DA"/>
                      </a:solidFill>
                      <a:prstDash val="solid"/>
                    </a:lnR>
                    <a:lnT w="28575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3C5DA"/>
                      </a:solidFill>
                      <a:prstDash val="solid"/>
                    </a:lnL>
                    <a:lnR w="9525">
                      <a:solidFill>
                        <a:srgbClr val="B3C5DA"/>
                      </a:solidFill>
                      <a:prstDash val="solid"/>
                    </a:lnR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3C5DA"/>
                      </a:solidFill>
                      <a:prstDash val="solid"/>
                    </a:lnL>
                    <a:lnR w="19050">
                      <a:solidFill>
                        <a:srgbClr val="A4B592"/>
                      </a:solidFill>
                      <a:prstDash val="solid"/>
                    </a:lnR>
                    <a:lnT w="19050">
                      <a:solidFill>
                        <a:srgbClr val="A4B592"/>
                      </a:solidFill>
                      <a:prstDash val="solid"/>
                    </a:lnT>
                    <a:lnB w="19050">
                      <a:solidFill>
                        <a:srgbClr val="A4B5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7060"/>
            <a:ext cx="2461259" cy="6126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6835" y="3147060"/>
            <a:ext cx="2455164" cy="61264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36897" y="1046480"/>
            <a:ext cx="3918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5" dirty="0"/>
              <a:t>Бюджет</a:t>
            </a:r>
            <a:r>
              <a:rPr sz="2000" spc="-20" dirty="0"/>
              <a:t> </a:t>
            </a:r>
            <a:r>
              <a:rPr sz="2000" spc="-240" dirty="0"/>
              <a:t>образования</a:t>
            </a:r>
            <a:r>
              <a:rPr sz="2000" spc="-15" dirty="0"/>
              <a:t> </a:t>
            </a:r>
            <a:r>
              <a:rPr sz="2000" spc="-320" dirty="0"/>
              <a:t>для</a:t>
            </a:r>
            <a:r>
              <a:rPr sz="2000" spc="-15" dirty="0"/>
              <a:t> </a:t>
            </a:r>
            <a:r>
              <a:rPr sz="2000" spc="-225" dirty="0"/>
              <a:t>граждан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3264" y="1540763"/>
            <a:ext cx="2237232" cy="19705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3264" y="3526535"/>
            <a:ext cx="3075432" cy="18425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4656" y="1540763"/>
            <a:ext cx="2164079" cy="19431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9543" y="3489959"/>
            <a:ext cx="2679192" cy="18806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8696" y="3526535"/>
            <a:ext cx="1450848" cy="18425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888363" y="5593486"/>
            <a:ext cx="84861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000" b="1" spc="-195" dirty="0">
                <a:latin typeface="Georgia"/>
                <a:cs typeface="Georgia"/>
              </a:rPr>
              <a:t>Год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240" dirty="0">
                <a:latin typeface="Georgia"/>
                <a:cs typeface="Georgia"/>
              </a:rPr>
              <a:t>пед</a:t>
            </a:r>
            <a:r>
              <a:rPr sz="2000" b="1" spc="-235" dirty="0">
                <a:latin typeface="Georgia"/>
                <a:cs typeface="Georgia"/>
              </a:rPr>
              <a:t>а</a:t>
            </a:r>
            <a:r>
              <a:rPr sz="2000" b="1" spc="-195" dirty="0">
                <a:latin typeface="Georgia"/>
                <a:cs typeface="Georgia"/>
              </a:rPr>
              <a:t>гога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75" dirty="0">
                <a:latin typeface="Georgia"/>
                <a:cs typeface="Georgia"/>
              </a:rPr>
              <a:t>и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25" dirty="0">
                <a:latin typeface="Georgia"/>
                <a:cs typeface="Georgia"/>
              </a:rPr>
              <a:t>на</a:t>
            </a:r>
            <a:r>
              <a:rPr sz="2000" b="1" spc="-190" dirty="0">
                <a:latin typeface="Georgia"/>
                <a:cs typeface="Georgia"/>
              </a:rPr>
              <a:t>с</a:t>
            </a:r>
            <a:r>
              <a:rPr sz="2000" b="1" spc="-210" dirty="0">
                <a:latin typeface="Georgia"/>
                <a:cs typeface="Georgia"/>
              </a:rPr>
              <a:t>та</a:t>
            </a:r>
            <a:r>
              <a:rPr sz="2000" b="1" spc="-240" dirty="0">
                <a:latin typeface="Georgia"/>
                <a:cs typeface="Georgia"/>
              </a:rPr>
              <a:t>в</a:t>
            </a:r>
            <a:r>
              <a:rPr sz="2000" b="1" spc="-265" dirty="0">
                <a:latin typeface="Georgia"/>
                <a:cs typeface="Georgia"/>
              </a:rPr>
              <a:t>ни</a:t>
            </a:r>
            <a:r>
              <a:rPr sz="2000" b="1" spc="-229" dirty="0">
                <a:latin typeface="Georgia"/>
                <a:cs typeface="Georgia"/>
              </a:rPr>
              <a:t>к</a:t>
            </a:r>
            <a:r>
              <a:rPr sz="2000" b="1" spc="-235" dirty="0">
                <a:latin typeface="Georgia"/>
                <a:cs typeface="Georgia"/>
              </a:rPr>
              <a:t>а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000" b="1" spc="-229" dirty="0">
                <a:latin typeface="Georgia"/>
                <a:cs typeface="Georgia"/>
              </a:rPr>
              <a:t>в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270" dirty="0">
                <a:latin typeface="Georgia"/>
                <a:cs typeface="Georgia"/>
              </a:rPr>
              <a:t>муниципальном</a:t>
            </a:r>
            <a:r>
              <a:rPr sz="2000" b="1" spc="-250" dirty="0">
                <a:latin typeface="Georgia"/>
                <a:cs typeface="Georgia"/>
              </a:rPr>
              <a:t> </a:t>
            </a:r>
            <a:r>
              <a:rPr sz="2000" b="1" spc="-240" dirty="0">
                <a:latin typeface="Georgia"/>
                <a:cs typeface="Georgia"/>
              </a:rPr>
              <a:t>районе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35" dirty="0">
                <a:latin typeface="Georgia"/>
                <a:cs typeface="Georgia"/>
              </a:rPr>
              <a:t>Мелеузовский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245" dirty="0">
                <a:latin typeface="Georgia"/>
                <a:cs typeface="Georgia"/>
              </a:rPr>
              <a:t>район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229" dirty="0">
                <a:latin typeface="Georgia"/>
                <a:cs typeface="Georgia"/>
              </a:rPr>
              <a:t>Республики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spc="-220" dirty="0">
                <a:latin typeface="Georgia"/>
                <a:cs typeface="Georgia"/>
              </a:rPr>
              <a:t>Башкортостан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70" dirty="0">
                <a:latin typeface="Times New Roman"/>
                <a:cs typeface="Times New Roman"/>
              </a:rPr>
              <a:t>2023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30496" y="1530096"/>
            <a:ext cx="2804159" cy="19781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138165" y="20828"/>
            <a:ext cx="1914525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Georgia"/>
                <a:cs typeface="Georgia"/>
              </a:rPr>
              <a:t>Ко</a:t>
            </a:r>
            <a:r>
              <a:rPr sz="1800" spc="-175" dirty="0">
                <a:latin typeface="Georgia"/>
                <a:cs typeface="Georgia"/>
              </a:rPr>
              <a:t>н</a:t>
            </a:r>
            <a:r>
              <a:rPr sz="1800" spc="-170" dirty="0">
                <a:latin typeface="Georgia"/>
                <a:cs typeface="Georgia"/>
              </a:rPr>
              <a:t>к</a:t>
            </a:r>
            <a:r>
              <a:rPr sz="1800" spc="-150" dirty="0">
                <a:latin typeface="Georgia"/>
                <a:cs typeface="Georgia"/>
              </a:rPr>
              <a:t>у</a:t>
            </a:r>
            <a:r>
              <a:rPr sz="1800" spc="-110" dirty="0">
                <a:latin typeface="Georgia"/>
                <a:cs typeface="Georgia"/>
              </a:rPr>
              <a:t>р</a:t>
            </a:r>
            <a:r>
              <a:rPr sz="1800" spc="-80" dirty="0">
                <a:latin typeface="Georgia"/>
                <a:cs typeface="Georgia"/>
              </a:rPr>
              <a:t>с</a:t>
            </a:r>
            <a:r>
              <a:rPr sz="1800" spc="-165" dirty="0">
                <a:latin typeface="Georgia"/>
                <a:cs typeface="Georgia"/>
              </a:rPr>
              <a:t>ный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95" dirty="0">
                <a:latin typeface="Georgia"/>
                <a:cs typeface="Georgia"/>
              </a:rPr>
              <a:t>пр</a:t>
            </a:r>
            <a:r>
              <a:rPr sz="1800" spc="-80" dirty="0">
                <a:latin typeface="Georgia"/>
                <a:cs typeface="Georgia"/>
              </a:rPr>
              <a:t>о</a:t>
            </a:r>
            <a:r>
              <a:rPr sz="1800" spc="-135" dirty="0">
                <a:latin typeface="Georgia"/>
                <a:cs typeface="Georgia"/>
              </a:rPr>
              <a:t>е</a:t>
            </a:r>
            <a:r>
              <a:rPr sz="1800" spc="-160" dirty="0">
                <a:latin typeface="Georgia"/>
                <a:cs typeface="Georgia"/>
              </a:rPr>
              <a:t>кт</a:t>
            </a:r>
            <a:endParaRPr sz="1800">
              <a:latin typeface="Georgia"/>
              <a:cs typeface="Georgia"/>
            </a:endParaRPr>
          </a:p>
          <a:p>
            <a:pPr marL="3175" algn="ctr">
              <a:lnSpc>
                <a:spcPct val="100000"/>
              </a:lnSpc>
              <a:spcBef>
                <a:spcPts val="1425"/>
              </a:spcBef>
            </a:pPr>
            <a:r>
              <a:rPr sz="1800" spc="-165" dirty="0">
                <a:latin typeface="Georgia"/>
                <a:cs typeface="Georgia"/>
              </a:rPr>
              <a:t>в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130" dirty="0">
                <a:latin typeface="Georgia"/>
                <a:cs typeface="Georgia"/>
              </a:rPr>
              <a:t>номи</a:t>
            </a:r>
            <a:r>
              <a:rPr sz="1800" spc="-140" dirty="0">
                <a:latin typeface="Georgia"/>
                <a:cs typeface="Georgia"/>
              </a:rPr>
              <a:t>нац</a:t>
            </a:r>
            <a:r>
              <a:rPr sz="1800" spc="-160" dirty="0">
                <a:latin typeface="Georgia"/>
                <a:cs typeface="Georgia"/>
              </a:rPr>
              <a:t>и</a:t>
            </a:r>
            <a:r>
              <a:rPr sz="1800" spc="-150" dirty="0">
                <a:latin typeface="Georgia"/>
                <a:cs typeface="Georgia"/>
              </a:rPr>
              <a:t>и: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1977"/>
            <a:ext cx="12192000" cy="5674360"/>
            <a:chOff x="0" y="581977"/>
            <a:chExt cx="12192000" cy="5674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827" y="2261616"/>
              <a:ext cx="3848100" cy="13853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068" y="2314956"/>
              <a:ext cx="3745991" cy="12832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4171" y="586740"/>
              <a:ext cx="10974705" cy="646430"/>
            </a:xfrm>
            <a:custGeom>
              <a:avLst/>
              <a:gdLst/>
              <a:ahLst/>
              <a:cxnLst/>
              <a:rect l="l" t="t" r="r" b="b"/>
              <a:pathLst>
                <a:path w="10974705" h="646430">
                  <a:moveTo>
                    <a:pt x="1097432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0974324" y="646176"/>
                  </a:lnTo>
                  <a:lnTo>
                    <a:pt x="10974324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171" y="586740"/>
              <a:ext cx="10974705" cy="646430"/>
            </a:xfrm>
            <a:custGeom>
              <a:avLst/>
              <a:gdLst/>
              <a:ahLst/>
              <a:cxnLst/>
              <a:rect l="l" t="t" r="r" b="b"/>
              <a:pathLst>
                <a:path w="10974705" h="646430">
                  <a:moveTo>
                    <a:pt x="0" y="646176"/>
                  </a:moveTo>
                  <a:lnTo>
                    <a:pt x="10974324" y="646176"/>
                  </a:lnTo>
                  <a:lnTo>
                    <a:pt x="1097432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4415" marR="5080" indent="-187833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Муниципальный</a:t>
            </a:r>
            <a:r>
              <a:rPr spc="-235" dirty="0"/>
              <a:t> </a:t>
            </a:r>
            <a:r>
              <a:rPr spc="-190" dirty="0"/>
              <a:t>конкурс</a:t>
            </a:r>
            <a:r>
              <a:rPr spc="-185" dirty="0"/>
              <a:t> </a:t>
            </a:r>
            <a:r>
              <a:rPr spc="-200" dirty="0"/>
              <a:t>«Педагогический</a:t>
            </a:r>
            <a:r>
              <a:rPr spc="-195" dirty="0"/>
              <a:t> </a:t>
            </a:r>
            <a:r>
              <a:rPr spc="-204" dirty="0"/>
              <a:t>дуэт»</a:t>
            </a:r>
            <a:r>
              <a:rPr spc="-200" dirty="0"/>
              <a:t> среди</a:t>
            </a:r>
            <a:r>
              <a:rPr spc="-195" dirty="0"/>
              <a:t> </a:t>
            </a:r>
            <a:r>
              <a:rPr spc="-240" dirty="0"/>
              <a:t>команд</a:t>
            </a:r>
            <a:r>
              <a:rPr spc="-235" dirty="0"/>
              <a:t> </a:t>
            </a:r>
            <a:r>
              <a:rPr spc="-200" dirty="0"/>
              <a:t>педагогов </a:t>
            </a:r>
            <a:r>
              <a:rPr spc="-445" dirty="0"/>
              <a:t> </a:t>
            </a:r>
            <a:r>
              <a:rPr spc="-175" dirty="0"/>
              <a:t>(</a:t>
            </a:r>
            <a:r>
              <a:rPr spc="-320" dirty="0"/>
              <a:t>м</a:t>
            </a:r>
            <a:r>
              <a:rPr spc="-225" dirty="0"/>
              <a:t>олодого</a:t>
            </a:r>
            <a:r>
              <a:rPr spc="-5" dirty="0"/>
              <a:t> </a:t>
            </a:r>
            <a:r>
              <a:rPr spc="-204" dirty="0"/>
              <a:t>педаго</a:t>
            </a:r>
            <a:r>
              <a:rPr spc="-165" dirty="0"/>
              <a:t>г</a:t>
            </a:r>
            <a:r>
              <a:rPr spc="-215" dirty="0"/>
              <a:t>а</a:t>
            </a:r>
            <a:r>
              <a:rPr spc="-10" dirty="0"/>
              <a:t> </a:t>
            </a:r>
            <a:r>
              <a:rPr spc="-250" dirty="0"/>
              <a:t>и</a:t>
            </a:r>
            <a:r>
              <a:rPr spc="-20" dirty="0"/>
              <a:t> </a:t>
            </a:r>
            <a:r>
              <a:rPr spc="-180" dirty="0"/>
              <a:t>его</a:t>
            </a:r>
            <a:r>
              <a:rPr spc="-10" dirty="0"/>
              <a:t> </a:t>
            </a:r>
            <a:r>
              <a:rPr spc="-240" dirty="0"/>
              <a:t>н</a:t>
            </a:r>
            <a:r>
              <a:rPr spc="-170" dirty="0"/>
              <a:t>ас</a:t>
            </a:r>
            <a:r>
              <a:rPr spc="-175" dirty="0"/>
              <a:t>т</a:t>
            </a:r>
            <a:r>
              <a:rPr spc="-204" dirty="0"/>
              <a:t>а</a:t>
            </a:r>
            <a:r>
              <a:rPr spc="-210" dirty="0"/>
              <a:t>в</a:t>
            </a:r>
            <a:r>
              <a:rPr spc="-240" dirty="0"/>
              <a:t>ни</a:t>
            </a:r>
            <a:r>
              <a:rPr spc="-210" dirty="0"/>
              <a:t>к</a:t>
            </a:r>
            <a:r>
              <a:rPr spc="-190" dirty="0"/>
              <a:t>а)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3204" y="1592580"/>
            <a:ext cx="8166100" cy="462280"/>
          </a:xfrm>
          <a:prstGeom prst="rect">
            <a:avLst/>
          </a:prstGeom>
          <a:solidFill>
            <a:srgbClr val="F9F1D3"/>
          </a:solidFill>
          <a:ln w="9525">
            <a:solidFill>
              <a:srgbClr val="F3A3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Georgia"/>
                <a:cs typeface="Georgia"/>
              </a:rPr>
              <a:t>С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13.03.2023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24.03.2023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Лицее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75" dirty="0">
                <a:latin typeface="Georgia"/>
                <a:cs typeface="Georgia"/>
              </a:rPr>
              <a:t>№6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прошел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муниципальный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конкурс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молодого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специалиста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наставника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под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девизом:</a:t>
            </a:r>
            <a:endParaRPr sz="1200">
              <a:latin typeface="Georgia"/>
              <a:cs typeface="Georgia"/>
            </a:endParaRPr>
          </a:p>
          <a:p>
            <a:pPr marL="38735" algn="ctr">
              <a:lnSpc>
                <a:spcPct val="100000"/>
              </a:lnSpc>
            </a:pPr>
            <a:r>
              <a:rPr sz="1200" b="1" spc="-130" dirty="0">
                <a:latin typeface="Georgia"/>
                <a:cs typeface="Georgia"/>
              </a:rPr>
              <a:t>«Будь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тем,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кто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открывает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двери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b="1" spc="-195" dirty="0">
                <a:latin typeface="Georgia"/>
                <a:cs typeface="Georgia"/>
              </a:rPr>
              <a:t>для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10" dirty="0">
                <a:latin typeface="Georgia"/>
                <a:cs typeface="Georgia"/>
              </a:rPr>
              <a:t>тех,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кто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идет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за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тобой».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64877" y="2622804"/>
            <a:ext cx="8044815" cy="2811145"/>
            <a:chOff x="2164877" y="2622804"/>
            <a:chExt cx="8044815" cy="28111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2721864"/>
              <a:ext cx="673608" cy="894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476" y="2622804"/>
              <a:ext cx="566927" cy="894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4877" y="2969958"/>
              <a:ext cx="8044740" cy="24635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45022" y="2967354"/>
            <a:ext cx="1104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Georgia"/>
                <a:cs typeface="Georgia"/>
              </a:rPr>
              <a:t>наставничество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8764" y="3971290"/>
            <a:ext cx="26428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100" b="1" spc="-120" dirty="0">
                <a:latin typeface="Georgia"/>
                <a:cs typeface="Georgia"/>
              </a:rPr>
              <a:t>М</a:t>
            </a:r>
            <a:r>
              <a:rPr sz="1100" b="1" spc="-155" dirty="0">
                <a:latin typeface="Georgia"/>
                <a:cs typeface="Georgia"/>
              </a:rPr>
              <a:t>олод</a:t>
            </a:r>
            <a:r>
              <a:rPr sz="1100" b="1" spc="-140" dirty="0">
                <a:latin typeface="Georgia"/>
                <a:cs typeface="Georgia"/>
              </a:rPr>
              <a:t>ой</a:t>
            </a:r>
            <a:r>
              <a:rPr sz="1100" b="1" spc="-5" dirty="0">
                <a:latin typeface="Georgia"/>
                <a:cs typeface="Georgia"/>
              </a:rPr>
              <a:t> </a:t>
            </a:r>
            <a:r>
              <a:rPr sz="1100" b="1" spc="-140" dirty="0">
                <a:latin typeface="Georgia"/>
                <a:cs typeface="Georgia"/>
              </a:rPr>
              <a:t>п</a:t>
            </a:r>
            <a:r>
              <a:rPr sz="1100" b="1" spc="-125" dirty="0">
                <a:latin typeface="Georgia"/>
                <a:cs typeface="Georgia"/>
              </a:rPr>
              <a:t>еда</a:t>
            </a:r>
            <a:r>
              <a:rPr sz="1100" b="1" spc="-110" dirty="0">
                <a:latin typeface="Georgia"/>
                <a:cs typeface="Georgia"/>
              </a:rPr>
              <a:t>г</a:t>
            </a:r>
            <a:r>
              <a:rPr sz="1100" b="1" spc="-105" dirty="0">
                <a:latin typeface="Georgia"/>
                <a:cs typeface="Georgia"/>
              </a:rPr>
              <a:t>ог</a:t>
            </a:r>
            <a:endParaRPr sz="11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tabLst>
                <a:tab pos="695960" algn="l"/>
                <a:tab pos="1272540" algn="l"/>
                <a:tab pos="1974850" algn="l"/>
                <a:tab pos="2540635" algn="l"/>
              </a:tabLst>
            </a:pPr>
            <a:r>
              <a:rPr sz="1100" spc="-75" dirty="0">
                <a:latin typeface="Georgia"/>
                <a:cs typeface="Georgia"/>
              </a:rPr>
              <a:t>Получает	</a:t>
            </a:r>
            <a:r>
              <a:rPr sz="1100" spc="-90" dirty="0">
                <a:latin typeface="Georgia"/>
                <a:cs typeface="Georgia"/>
              </a:rPr>
              <a:t>знания,	развивает	</a:t>
            </a:r>
            <a:r>
              <a:rPr sz="1100" spc="-110" dirty="0">
                <a:latin typeface="Georgia"/>
                <a:cs typeface="Georgia"/>
              </a:rPr>
              <a:t>навыки	</a:t>
            </a:r>
            <a:r>
              <a:rPr sz="1100" spc="-75" dirty="0">
                <a:latin typeface="Georgia"/>
                <a:cs typeface="Georgia"/>
              </a:rPr>
              <a:t>и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28764" y="4306265"/>
            <a:ext cx="264287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95" dirty="0">
                <a:latin typeface="Georgia"/>
                <a:cs typeface="Georgia"/>
              </a:rPr>
              <a:t>умения,</a:t>
            </a:r>
            <a:r>
              <a:rPr sz="1100" spc="204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повышает</a:t>
            </a:r>
            <a:r>
              <a:rPr sz="1100" spc="215" dirty="0">
                <a:latin typeface="Georgia"/>
                <a:cs typeface="Georgia"/>
              </a:rPr>
              <a:t> </a:t>
            </a:r>
            <a:r>
              <a:rPr sz="1100" spc="-65" dirty="0">
                <a:latin typeface="Georgia"/>
                <a:cs typeface="Georgia"/>
              </a:rPr>
              <a:t>свой</a:t>
            </a:r>
            <a:r>
              <a:rPr sz="1100" spc="210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профессиональный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8764" y="4474590"/>
            <a:ext cx="2641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330" algn="l"/>
                <a:tab pos="1873250" algn="l"/>
              </a:tabLst>
            </a:pPr>
            <a:r>
              <a:rPr sz="1100" spc="-75" dirty="0">
                <a:latin typeface="Georgia"/>
                <a:cs typeface="Georgia"/>
              </a:rPr>
              <a:t>уровень,	</a:t>
            </a:r>
            <a:r>
              <a:rPr sz="1100" spc="-60" dirty="0">
                <a:latin typeface="Georgia"/>
                <a:cs typeface="Georgia"/>
              </a:rPr>
              <a:t>строит	собственную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28764" y="4642230"/>
            <a:ext cx="26422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13815" algn="l"/>
                <a:tab pos="1928495" algn="l"/>
              </a:tabLst>
            </a:pPr>
            <a:r>
              <a:rPr sz="1100" spc="-45" dirty="0">
                <a:latin typeface="Georgia"/>
                <a:cs typeface="Georgia"/>
              </a:rPr>
              <a:t>проф</a:t>
            </a:r>
            <a:r>
              <a:rPr sz="1100" spc="-5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сс</a:t>
            </a:r>
            <a:r>
              <a:rPr sz="1100" spc="-60" dirty="0">
                <a:latin typeface="Georgia"/>
                <a:cs typeface="Georgia"/>
              </a:rPr>
              <a:t>ио</a:t>
            </a:r>
            <a:r>
              <a:rPr sz="1100" spc="-55" dirty="0">
                <a:latin typeface="Georgia"/>
                <a:cs typeface="Georgia"/>
              </a:rPr>
              <a:t>н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105" dirty="0">
                <a:latin typeface="Georgia"/>
                <a:cs typeface="Georgia"/>
              </a:rPr>
              <a:t>л</a:t>
            </a:r>
            <a:r>
              <a:rPr sz="1100" spc="-60" dirty="0">
                <a:latin typeface="Georgia"/>
                <a:cs typeface="Georgia"/>
              </a:rPr>
              <a:t>ьную</a:t>
            </a:r>
            <a:r>
              <a:rPr sz="1100" dirty="0">
                <a:latin typeface="Georgia"/>
                <a:cs typeface="Georgia"/>
              </a:rPr>
              <a:t>	</a:t>
            </a:r>
            <a:r>
              <a:rPr sz="1100" spc="-125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а</a:t>
            </a:r>
            <a:r>
              <a:rPr sz="1100" spc="-80" dirty="0">
                <a:latin typeface="Georgia"/>
                <a:cs typeface="Georgia"/>
              </a:rPr>
              <a:t>рьеру</a:t>
            </a:r>
            <a:r>
              <a:rPr sz="1100" spc="-55" dirty="0">
                <a:latin typeface="Georgia"/>
                <a:cs typeface="Georgia"/>
              </a:rPr>
              <a:t>,</a:t>
            </a:r>
            <a:r>
              <a:rPr sz="1100" dirty="0">
                <a:latin typeface="Georgia"/>
                <a:cs typeface="Georgia"/>
              </a:rPr>
              <a:t>	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140" dirty="0">
                <a:latin typeface="Georgia"/>
                <a:cs typeface="Georgia"/>
              </a:rPr>
              <a:t>ы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85" dirty="0">
                <a:latin typeface="Georgia"/>
                <a:cs typeface="Georgia"/>
              </a:rPr>
              <a:t>траи</a:t>
            </a:r>
            <a:r>
              <a:rPr sz="1100" spc="-75" dirty="0">
                <a:latin typeface="Georgia"/>
                <a:cs typeface="Georgia"/>
              </a:rPr>
              <a:t>в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т  </a:t>
            </a:r>
            <a:r>
              <a:rPr sz="1100" spc="-85" dirty="0">
                <a:latin typeface="Georgia"/>
                <a:cs typeface="Georgia"/>
              </a:rPr>
              <a:t>конструктивные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отношения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40" dirty="0">
                <a:latin typeface="Georgia"/>
                <a:cs typeface="Georgia"/>
              </a:rPr>
              <a:t>с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наставником</a:t>
            </a:r>
            <a:r>
              <a:rPr sz="1100" spc="-8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15005" y="3992117"/>
            <a:ext cx="2148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100"/>
              </a:spcBef>
            </a:pPr>
            <a:r>
              <a:rPr sz="1100" b="1" spc="-120" dirty="0">
                <a:latin typeface="Georgia"/>
                <a:cs typeface="Georgia"/>
              </a:rPr>
              <a:t>Наставник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100" spc="-90" dirty="0">
                <a:latin typeface="Georgia"/>
                <a:cs typeface="Georgia"/>
              </a:rPr>
              <a:t>Ра</a:t>
            </a:r>
            <a:r>
              <a:rPr sz="1100" spc="-85" dirty="0">
                <a:latin typeface="Georgia"/>
                <a:cs typeface="Georgia"/>
              </a:rPr>
              <a:t>з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95" dirty="0">
                <a:latin typeface="Georgia"/>
                <a:cs typeface="Georgia"/>
              </a:rPr>
              <a:t>и</a:t>
            </a:r>
            <a:r>
              <a:rPr sz="1100" spc="-85" dirty="0">
                <a:latin typeface="Georgia"/>
                <a:cs typeface="Georgia"/>
              </a:rPr>
              <a:t>в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65" dirty="0">
                <a:latin typeface="Georgia"/>
                <a:cs typeface="Georgia"/>
              </a:rPr>
              <a:t>т</a:t>
            </a:r>
            <a:r>
              <a:rPr sz="1100" spc="45" dirty="0">
                <a:latin typeface="Georgia"/>
                <a:cs typeface="Georgia"/>
              </a:rPr>
              <a:t> 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55" dirty="0">
                <a:latin typeface="Georgia"/>
                <a:cs typeface="Georgia"/>
              </a:rPr>
              <a:t>о</a:t>
            </a:r>
            <a:r>
              <a:rPr sz="1100" spc="-60" dirty="0">
                <a:latin typeface="Georgia"/>
                <a:cs typeface="Georgia"/>
              </a:rPr>
              <a:t>и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95" dirty="0">
                <a:latin typeface="Georgia"/>
                <a:cs typeface="Georgia"/>
              </a:rPr>
              <a:t>д</a:t>
            </a:r>
            <a:r>
              <a:rPr sz="1100" spc="-90" dirty="0">
                <a:latin typeface="Georgia"/>
                <a:cs typeface="Georgia"/>
              </a:rPr>
              <a:t>е</a:t>
            </a:r>
            <a:r>
              <a:rPr sz="1100" spc="-105" dirty="0">
                <a:latin typeface="Georgia"/>
                <a:cs typeface="Georgia"/>
              </a:rPr>
              <a:t>л</a:t>
            </a:r>
            <a:r>
              <a:rPr sz="1100" spc="-70" dirty="0">
                <a:latin typeface="Georgia"/>
                <a:cs typeface="Georgia"/>
              </a:rPr>
              <a:t>ов</a:t>
            </a:r>
            <a:r>
              <a:rPr sz="1100" spc="-150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е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125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а</a:t>
            </a:r>
            <a:r>
              <a:rPr sz="1100" spc="-80" dirty="0">
                <a:latin typeface="Georgia"/>
                <a:cs typeface="Georgia"/>
              </a:rPr>
              <a:t>ч</a:t>
            </a:r>
            <a:r>
              <a:rPr sz="1100" spc="-7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90" dirty="0">
                <a:latin typeface="Georgia"/>
                <a:cs typeface="Georgia"/>
              </a:rPr>
              <a:t>тв</a:t>
            </a:r>
            <a:r>
              <a:rPr sz="1100" spc="-105" dirty="0">
                <a:latin typeface="Georgia"/>
                <a:cs typeface="Georgia"/>
              </a:rPr>
              <a:t>а</a:t>
            </a:r>
            <a:r>
              <a:rPr sz="1100" spc="-55" dirty="0"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100" spc="-70" dirty="0">
                <a:latin typeface="Georgia"/>
                <a:cs typeface="Georgia"/>
              </a:rPr>
              <a:t>По</a:t>
            </a:r>
            <a:r>
              <a:rPr sz="1100" spc="-60" dirty="0">
                <a:latin typeface="Georgia"/>
                <a:cs typeface="Georgia"/>
              </a:rPr>
              <a:t>в</a:t>
            </a:r>
            <a:r>
              <a:rPr sz="1100" spc="-150" dirty="0">
                <a:latin typeface="Georgia"/>
                <a:cs typeface="Georgia"/>
              </a:rPr>
              <a:t>ы</a:t>
            </a:r>
            <a:r>
              <a:rPr sz="1100" spc="-114" dirty="0">
                <a:latin typeface="Georgia"/>
                <a:cs typeface="Georgia"/>
              </a:rPr>
              <a:t>ш</a:t>
            </a:r>
            <a:r>
              <a:rPr sz="1100" spc="-75" dirty="0">
                <a:latin typeface="Georgia"/>
                <a:cs typeface="Georgia"/>
              </a:rPr>
              <a:t>а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65" dirty="0">
                <a:latin typeface="Georgia"/>
                <a:cs typeface="Georgia"/>
              </a:rPr>
              <a:t>т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55" dirty="0">
                <a:latin typeface="Georgia"/>
                <a:cs typeface="Georgia"/>
              </a:rPr>
              <a:t>о</a:t>
            </a:r>
            <a:r>
              <a:rPr sz="1100" spc="-60" dirty="0">
                <a:latin typeface="Georgia"/>
                <a:cs typeface="Georgia"/>
              </a:rPr>
              <a:t>й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45" dirty="0">
                <a:latin typeface="Georgia"/>
                <a:cs typeface="Georgia"/>
              </a:rPr>
              <a:t>проф</a:t>
            </a:r>
            <a:r>
              <a:rPr sz="1100" spc="-5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сс</a:t>
            </a:r>
            <a:r>
              <a:rPr sz="1100" spc="-75" dirty="0">
                <a:latin typeface="Georgia"/>
                <a:cs typeface="Georgia"/>
              </a:rPr>
              <a:t>иона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45" dirty="0">
                <a:latin typeface="Georgia"/>
                <a:cs typeface="Georgia"/>
              </a:rPr>
              <a:t>й  </a:t>
            </a:r>
            <a:r>
              <a:rPr sz="1100" spc="-75" dirty="0">
                <a:latin typeface="Georgia"/>
                <a:cs typeface="Georgia"/>
              </a:rPr>
              <a:t>уровень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100" dirty="0">
                <a:latin typeface="Georgia"/>
                <a:cs typeface="Georgia"/>
              </a:rPr>
              <a:t>в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60" dirty="0">
                <a:latin typeface="Georgia"/>
                <a:cs typeface="Georgia"/>
              </a:rPr>
              <a:t>процессе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взаимообучения</a:t>
            </a:r>
            <a:r>
              <a:rPr sz="1100" spc="-85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0327" y="5292852"/>
            <a:ext cx="559943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200" b="1" spc="-130" dirty="0">
                <a:latin typeface="Georgia"/>
                <a:cs typeface="Georgia"/>
              </a:rPr>
              <a:t>Цель</a:t>
            </a:r>
            <a:r>
              <a:rPr sz="1200" b="1" spc="17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муниципального</a:t>
            </a:r>
            <a:r>
              <a:rPr sz="1200" b="1" spc="15" dirty="0">
                <a:latin typeface="Georgia"/>
                <a:cs typeface="Georgia"/>
              </a:rPr>
              <a:t> </a:t>
            </a:r>
            <a:r>
              <a:rPr sz="1200" b="1" spc="-130" dirty="0">
                <a:latin typeface="Georgia"/>
                <a:cs typeface="Georgia"/>
              </a:rPr>
              <a:t>конкурса</a:t>
            </a:r>
            <a:r>
              <a:rPr sz="1200" b="1" spc="185" dirty="0">
                <a:latin typeface="Georgia"/>
                <a:cs typeface="Georgia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-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95" dirty="0">
                <a:latin typeface="Georgia"/>
                <a:cs typeface="Georgia"/>
              </a:rPr>
              <a:t>демонстрация</a:t>
            </a:r>
            <a:r>
              <a:rPr sz="1200" spc="19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профессиональных</a:t>
            </a:r>
            <a:r>
              <a:rPr sz="1200" spc="2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достижений</a:t>
            </a:r>
            <a:endParaRPr sz="12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</a:pPr>
            <a:r>
              <a:rPr sz="1200" spc="-100" dirty="0">
                <a:latin typeface="Georgia"/>
                <a:cs typeface="Georgia"/>
              </a:rPr>
              <a:t>молодых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педагогов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через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основные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виды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образовательной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деятельности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75" dirty="0">
                <a:latin typeface="Georgia"/>
                <a:cs typeface="Georgia"/>
              </a:rPr>
              <a:t>–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урок</a:t>
            </a:r>
            <a:r>
              <a:rPr sz="1200" spc="-8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31023" y="2293620"/>
            <a:ext cx="3923029" cy="1367155"/>
            <a:chOff x="7431023" y="2293620"/>
            <a:chExt cx="3923029" cy="136715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1023" y="2293620"/>
              <a:ext cx="3922776" cy="13670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9631" y="2346960"/>
              <a:ext cx="3797300" cy="1264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1977"/>
            <a:ext cx="12192000" cy="5674360"/>
            <a:chOff x="0" y="581977"/>
            <a:chExt cx="12192000" cy="5674360"/>
          </a:xfrm>
        </p:grpSpPr>
        <p:sp>
          <p:nvSpPr>
            <p:cNvPr id="3" name="object 3"/>
            <p:cNvSpPr/>
            <p:nvPr/>
          </p:nvSpPr>
          <p:spPr>
            <a:xfrm>
              <a:off x="614171" y="586740"/>
              <a:ext cx="10974705" cy="646430"/>
            </a:xfrm>
            <a:custGeom>
              <a:avLst/>
              <a:gdLst/>
              <a:ahLst/>
              <a:cxnLst/>
              <a:rect l="l" t="t" r="r" b="b"/>
              <a:pathLst>
                <a:path w="10974705" h="646430">
                  <a:moveTo>
                    <a:pt x="1097432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0974324" y="646176"/>
                  </a:lnTo>
                  <a:lnTo>
                    <a:pt x="10974324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4171" y="586740"/>
              <a:ext cx="10974705" cy="646430"/>
            </a:xfrm>
            <a:custGeom>
              <a:avLst/>
              <a:gdLst/>
              <a:ahLst/>
              <a:cxnLst/>
              <a:rect l="l" t="t" r="r" b="b"/>
              <a:pathLst>
                <a:path w="10974705" h="646430">
                  <a:moveTo>
                    <a:pt x="0" y="646176"/>
                  </a:moveTo>
                  <a:lnTo>
                    <a:pt x="10974324" y="646176"/>
                  </a:lnTo>
                  <a:lnTo>
                    <a:pt x="1097432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3780" marR="5080" indent="-228473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Муниципальный</a:t>
            </a:r>
            <a:r>
              <a:rPr spc="-235" dirty="0"/>
              <a:t> </a:t>
            </a:r>
            <a:r>
              <a:rPr spc="-215" dirty="0"/>
              <a:t>семинар</a:t>
            </a:r>
            <a:r>
              <a:rPr spc="-210" dirty="0"/>
              <a:t> </a:t>
            </a:r>
            <a:r>
              <a:rPr spc="-225" dirty="0"/>
              <a:t>«Формула</a:t>
            </a:r>
            <a:r>
              <a:rPr spc="-220" dirty="0"/>
              <a:t> </a:t>
            </a:r>
            <a:r>
              <a:rPr spc="-195" dirty="0"/>
              <a:t>успеха»</a:t>
            </a:r>
            <a:r>
              <a:rPr spc="-190" dirty="0"/>
              <a:t> </a:t>
            </a:r>
            <a:r>
              <a:rPr spc="-200" dirty="0"/>
              <a:t>педагогов</a:t>
            </a:r>
            <a:r>
              <a:rPr spc="-195" dirty="0"/>
              <a:t> </a:t>
            </a:r>
            <a:r>
              <a:rPr spc="-225" dirty="0"/>
              <a:t>дошкольного</a:t>
            </a:r>
            <a:r>
              <a:rPr spc="-220" dirty="0"/>
              <a:t> образования </a:t>
            </a:r>
            <a:r>
              <a:rPr spc="-445" dirty="0"/>
              <a:t> </a:t>
            </a:r>
            <a:r>
              <a:rPr spc="-175" dirty="0"/>
              <a:t>(</a:t>
            </a:r>
            <a:r>
              <a:rPr spc="-320" dirty="0"/>
              <a:t>м</a:t>
            </a:r>
            <a:r>
              <a:rPr spc="-225" dirty="0"/>
              <a:t>олодого</a:t>
            </a:r>
            <a:r>
              <a:rPr spc="-5" dirty="0"/>
              <a:t> </a:t>
            </a:r>
            <a:r>
              <a:rPr spc="-204" dirty="0"/>
              <a:t>педаго</a:t>
            </a:r>
            <a:r>
              <a:rPr spc="-165" dirty="0"/>
              <a:t>г</a:t>
            </a:r>
            <a:r>
              <a:rPr spc="-215" dirty="0"/>
              <a:t>а</a:t>
            </a:r>
            <a:r>
              <a:rPr spc="-10" dirty="0"/>
              <a:t> </a:t>
            </a:r>
            <a:r>
              <a:rPr spc="-250" dirty="0"/>
              <a:t>и</a:t>
            </a:r>
            <a:r>
              <a:rPr spc="-20" dirty="0"/>
              <a:t> </a:t>
            </a:r>
            <a:r>
              <a:rPr spc="-180" dirty="0"/>
              <a:t>его</a:t>
            </a:r>
            <a:r>
              <a:rPr spc="-10" dirty="0"/>
              <a:t> </a:t>
            </a:r>
            <a:r>
              <a:rPr spc="-240" dirty="0"/>
              <a:t>н</a:t>
            </a:r>
            <a:r>
              <a:rPr spc="-170" dirty="0"/>
              <a:t>ас</a:t>
            </a:r>
            <a:r>
              <a:rPr spc="-175" dirty="0"/>
              <a:t>т</a:t>
            </a:r>
            <a:r>
              <a:rPr spc="-204" dirty="0"/>
              <a:t>а</a:t>
            </a:r>
            <a:r>
              <a:rPr spc="-210" dirty="0"/>
              <a:t>в</a:t>
            </a:r>
            <a:r>
              <a:rPr spc="-240" dirty="0"/>
              <a:t>ни</a:t>
            </a:r>
            <a:r>
              <a:rPr spc="-210" dirty="0"/>
              <a:t>к</a:t>
            </a:r>
            <a:r>
              <a:rPr spc="-190" dirty="0"/>
              <a:t>а)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21663" y="2258567"/>
            <a:ext cx="10170160" cy="1858010"/>
            <a:chOff x="1121663" y="2258567"/>
            <a:chExt cx="10170160" cy="18580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663" y="2258567"/>
              <a:ext cx="2363724" cy="18028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047" y="2321051"/>
              <a:ext cx="2243328" cy="1682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1285" y="2316352"/>
              <a:ext cx="2252980" cy="1692275"/>
            </a:xfrm>
            <a:custGeom>
              <a:avLst/>
              <a:gdLst/>
              <a:ahLst/>
              <a:cxnLst/>
              <a:rect l="l" t="t" r="r" b="b"/>
              <a:pathLst>
                <a:path w="2252979" h="1692275">
                  <a:moveTo>
                    <a:pt x="0" y="1692021"/>
                  </a:moveTo>
                  <a:lnTo>
                    <a:pt x="2252853" y="1692021"/>
                  </a:lnTo>
                  <a:lnTo>
                    <a:pt x="2252853" y="0"/>
                  </a:lnTo>
                  <a:lnTo>
                    <a:pt x="0" y="0"/>
                  </a:lnTo>
                  <a:lnTo>
                    <a:pt x="0" y="169202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19" y="2313431"/>
              <a:ext cx="2362200" cy="18028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8504" y="2375915"/>
              <a:ext cx="2241804" cy="16824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13678" y="2371089"/>
              <a:ext cx="2251710" cy="1692275"/>
            </a:xfrm>
            <a:custGeom>
              <a:avLst/>
              <a:gdLst/>
              <a:ahLst/>
              <a:cxnLst/>
              <a:rect l="l" t="t" r="r" b="b"/>
              <a:pathLst>
                <a:path w="2251709" h="1692275">
                  <a:moveTo>
                    <a:pt x="0" y="1692020"/>
                  </a:moveTo>
                  <a:lnTo>
                    <a:pt x="2251329" y="1692020"/>
                  </a:lnTo>
                  <a:lnTo>
                    <a:pt x="2251329" y="0"/>
                  </a:lnTo>
                  <a:lnTo>
                    <a:pt x="0" y="0"/>
                  </a:lnTo>
                  <a:lnTo>
                    <a:pt x="0" y="169202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7891" y="2298191"/>
              <a:ext cx="2363724" cy="18028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2275" y="2360675"/>
              <a:ext cx="2243328" cy="16824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27449" y="2355849"/>
              <a:ext cx="2252980" cy="1692275"/>
            </a:xfrm>
            <a:custGeom>
              <a:avLst/>
              <a:gdLst/>
              <a:ahLst/>
              <a:cxnLst/>
              <a:rect l="l" t="t" r="r" b="b"/>
              <a:pathLst>
                <a:path w="2252979" h="1692275">
                  <a:moveTo>
                    <a:pt x="0" y="1692020"/>
                  </a:moveTo>
                  <a:lnTo>
                    <a:pt x="2252853" y="1692020"/>
                  </a:lnTo>
                  <a:lnTo>
                    <a:pt x="2252853" y="0"/>
                  </a:lnTo>
                  <a:lnTo>
                    <a:pt x="0" y="0"/>
                  </a:lnTo>
                  <a:lnTo>
                    <a:pt x="0" y="169202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592" y="2313431"/>
              <a:ext cx="2363724" cy="18028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51975" y="2375915"/>
              <a:ext cx="2243328" cy="168249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947149" y="2371089"/>
              <a:ext cx="2252980" cy="1692275"/>
            </a:xfrm>
            <a:custGeom>
              <a:avLst/>
              <a:gdLst/>
              <a:ahLst/>
              <a:cxnLst/>
              <a:rect l="l" t="t" r="r" b="b"/>
              <a:pathLst>
                <a:path w="2252979" h="1692275">
                  <a:moveTo>
                    <a:pt x="0" y="1692020"/>
                  </a:moveTo>
                  <a:lnTo>
                    <a:pt x="2252853" y="1692020"/>
                  </a:lnTo>
                  <a:lnTo>
                    <a:pt x="2252853" y="0"/>
                  </a:lnTo>
                  <a:lnTo>
                    <a:pt x="0" y="0"/>
                  </a:lnTo>
                  <a:lnTo>
                    <a:pt x="0" y="169202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63367" y="1374647"/>
            <a:ext cx="7510780" cy="276225"/>
          </a:xfrm>
          <a:prstGeom prst="rect">
            <a:avLst/>
          </a:prstGeom>
          <a:solidFill>
            <a:srgbClr val="F9F1D3"/>
          </a:solidFill>
          <a:ln w="9525">
            <a:solidFill>
              <a:srgbClr val="F3A34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260"/>
              </a:spcBef>
            </a:pPr>
            <a:r>
              <a:rPr sz="1200" spc="-35" dirty="0">
                <a:latin typeface="Georgia"/>
                <a:cs typeface="Georgia"/>
              </a:rPr>
              <a:t>16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марта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2023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года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базе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детского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сада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235" dirty="0">
                <a:latin typeface="Georgia"/>
                <a:cs typeface="Georgia"/>
              </a:rPr>
              <a:t>№</a:t>
            </a:r>
            <a:r>
              <a:rPr sz="1200" spc="-19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22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«Лесная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35" dirty="0">
                <a:latin typeface="Georgia"/>
                <a:cs typeface="Georgia"/>
              </a:rPr>
              <a:t>сказка»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прошел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муниципальный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семинар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«Формула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успеха».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3563" y="1792223"/>
            <a:ext cx="10111740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2819400" marR="330200" indent="-2482850">
              <a:lnSpc>
                <a:spcPct val="100000"/>
              </a:lnSpc>
              <a:spcBef>
                <a:spcPts val="260"/>
              </a:spcBef>
            </a:pPr>
            <a:r>
              <a:rPr sz="1200" b="1" spc="-135" dirty="0">
                <a:latin typeface="Georgia"/>
                <a:cs typeface="Georgia"/>
              </a:rPr>
              <a:t>Цель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муниципального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семинара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spc="-175" dirty="0">
                <a:latin typeface="Georgia"/>
                <a:cs typeface="Georgia"/>
              </a:rPr>
              <a:t>–</a:t>
            </a:r>
            <a:r>
              <a:rPr sz="1200" spc="-17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оказание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помощи </a:t>
            </a:r>
            <a:r>
              <a:rPr sz="1200" spc="-114" dirty="0">
                <a:latin typeface="Georgia"/>
                <a:cs typeface="Georgia"/>
              </a:rPr>
              <a:t>молодым</a:t>
            </a:r>
            <a:r>
              <a:rPr sz="1200" spc="-1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специалистам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их </a:t>
            </a:r>
            <a:r>
              <a:rPr sz="1200" spc="-75" dirty="0">
                <a:latin typeface="Georgia"/>
                <a:cs typeface="Georgia"/>
              </a:rPr>
              <a:t>профессиональном </a:t>
            </a:r>
            <a:r>
              <a:rPr sz="1200" spc="-80" dirty="0">
                <a:latin typeface="Georgia"/>
                <a:cs typeface="Georgia"/>
              </a:rPr>
              <a:t>становлении, 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14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также</a:t>
            </a:r>
            <a:r>
              <a:rPr sz="1200" spc="-1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помощь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организации 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эффективного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взаимодействия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коллегами,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детьми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их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родителями.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3698" y="4148073"/>
            <a:ext cx="856488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Georgia"/>
                <a:cs typeface="Georgia"/>
              </a:rPr>
              <a:t>В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рамках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семинара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были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проведены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мастер</a:t>
            </a:r>
            <a:r>
              <a:rPr sz="1200" spc="-90" dirty="0">
                <a:latin typeface="Times New Roman"/>
                <a:cs typeface="Times New Roman"/>
              </a:rPr>
              <a:t>-</a:t>
            </a:r>
            <a:r>
              <a:rPr sz="1200" spc="-90" dirty="0">
                <a:latin typeface="Georgia"/>
                <a:cs typeface="Georgia"/>
              </a:rPr>
              <a:t>классы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молодого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педагога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его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наставника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темы: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45" dirty="0">
                <a:latin typeface="Times New Roman"/>
                <a:cs typeface="Times New Roman"/>
              </a:rPr>
              <a:t>«</a:t>
            </a:r>
            <a:r>
              <a:rPr sz="1200" b="1" spc="-145" dirty="0">
                <a:latin typeface="Georgia"/>
                <a:cs typeface="Georgia"/>
              </a:rPr>
              <a:t>Авиамоделирование</a:t>
            </a:r>
            <a:r>
              <a:rPr sz="1200" b="1" spc="-145" dirty="0">
                <a:latin typeface="Times New Roman"/>
                <a:cs typeface="Times New Roman"/>
              </a:rPr>
              <a:t>»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формированию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конструктивно</a:t>
            </a:r>
            <a:r>
              <a:rPr sz="1200" spc="-85" dirty="0">
                <a:latin typeface="Times New Roman"/>
                <a:cs typeface="Times New Roman"/>
              </a:rPr>
              <a:t>-</a:t>
            </a:r>
            <a:r>
              <a:rPr sz="1200" spc="-85" dirty="0">
                <a:latin typeface="Georgia"/>
                <a:cs typeface="Georgia"/>
              </a:rPr>
              <a:t>модульной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детей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рамках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реализации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STEAM</a:t>
            </a:r>
            <a:r>
              <a:rPr sz="1200" spc="-65" dirty="0">
                <a:latin typeface="Times New Roman"/>
                <a:cs typeface="Times New Roman"/>
              </a:rPr>
              <a:t>-</a:t>
            </a:r>
            <a:r>
              <a:rPr sz="1200" spc="-65" dirty="0">
                <a:latin typeface="Georgia"/>
                <a:cs typeface="Georgia"/>
              </a:rPr>
              <a:t>технологии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45" dirty="0">
                <a:latin typeface="Times New Roman"/>
                <a:cs typeface="Times New Roman"/>
              </a:rPr>
              <a:t>«</a:t>
            </a:r>
            <a:r>
              <a:rPr sz="1200" b="1" spc="-145" dirty="0">
                <a:latin typeface="Georgia"/>
                <a:cs typeface="Georgia"/>
              </a:rPr>
              <a:t>Сторителлинг»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00" dirty="0">
                <a:latin typeface="Georgia"/>
                <a:cs typeface="Georgia"/>
              </a:rPr>
              <a:t>о</a:t>
            </a:r>
            <a:r>
              <a:rPr sz="1200" spc="-100" dirty="0">
                <a:latin typeface="Georgia"/>
                <a:cs typeface="Georgia"/>
              </a:rPr>
              <a:t>бразовательная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деятельность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использованием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инновационной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технологии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45" dirty="0">
                <a:latin typeface="Georgia"/>
                <a:cs typeface="Georgia"/>
              </a:rPr>
              <a:t>«Праздник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здоровья»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75" dirty="0">
                <a:latin typeface="Georgia"/>
                <a:cs typeface="Georgia"/>
              </a:rPr>
              <a:t>с</a:t>
            </a:r>
            <a:r>
              <a:rPr sz="1200" spc="-75" dirty="0">
                <a:latin typeface="Georgia"/>
                <a:cs typeface="Georgia"/>
              </a:rPr>
              <a:t>портивное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развлечение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элементами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60" dirty="0">
                <a:latin typeface="Georgia"/>
                <a:cs typeface="Georgia"/>
              </a:rPr>
              <a:t>игры</a:t>
            </a:r>
            <a:r>
              <a:rPr sz="1200" spc="-60" dirty="0">
                <a:latin typeface="Times New Roman"/>
                <a:cs typeface="Times New Roman"/>
              </a:rPr>
              <a:t>-</a:t>
            </a:r>
            <a:r>
              <a:rPr sz="1200" spc="-60" dirty="0">
                <a:latin typeface="Georgia"/>
                <a:cs typeface="Georgia"/>
              </a:rPr>
              <a:t>СОРСИ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55" dirty="0">
                <a:latin typeface="Georgia"/>
                <a:cs typeface="Georgia"/>
              </a:rPr>
              <a:t>«Сладкая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история»</a:t>
            </a:r>
            <a:r>
              <a:rPr sz="1200" b="1" spc="-1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образовательная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деятельность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использованием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опытно</a:t>
            </a:r>
            <a:r>
              <a:rPr sz="1200" spc="-85" dirty="0">
                <a:latin typeface="Times New Roman"/>
                <a:cs typeface="Times New Roman"/>
              </a:rPr>
              <a:t>-</a:t>
            </a:r>
            <a:r>
              <a:rPr sz="1200" spc="-85" dirty="0">
                <a:latin typeface="Georgia"/>
                <a:cs typeface="Georgia"/>
              </a:rPr>
              <a:t>экспериментальной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деятельности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60" dirty="0">
                <a:latin typeface="Georgia"/>
                <a:cs typeface="Georgia"/>
              </a:rPr>
              <a:t>«Роль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наставничества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конкурсном  </a:t>
            </a:r>
            <a:r>
              <a:rPr sz="1200" b="1" spc="-155" dirty="0">
                <a:latin typeface="Georgia"/>
                <a:cs typeface="Georgia"/>
              </a:rPr>
              <a:t>движении»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консультация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элементами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тренинга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55" dirty="0">
                <a:latin typeface="Georgia"/>
                <a:cs typeface="Georgia"/>
              </a:rPr>
              <a:t>«Шпаргалки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90" dirty="0">
                <a:latin typeface="Georgia"/>
                <a:cs typeface="Georgia"/>
              </a:rPr>
              <a:t>для</a:t>
            </a:r>
            <a:r>
              <a:rPr sz="1200" b="1" spc="-114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молодых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педагогов»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сообщение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из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опыта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работы</a:t>
            </a:r>
            <a:endParaRPr sz="1200">
              <a:latin typeface="Georgia"/>
              <a:cs typeface="Georg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b="1" spc="-130" dirty="0">
                <a:latin typeface="Georgia"/>
                <a:cs typeface="Georgia"/>
              </a:rPr>
              <a:t>«Педагогическая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кухня»  </a:t>
            </a:r>
            <a:r>
              <a:rPr sz="1200" spc="-105" dirty="0">
                <a:latin typeface="Georgia"/>
                <a:cs typeface="Georgia"/>
              </a:rPr>
              <a:t>деловая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игра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45" dirty="0">
                <a:latin typeface="Georgia"/>
                <a:cs typeface="Georgia"/>
              </a:rPr>
              <a:t>с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участниками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семинара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8261"/>
            <a:ext cx="12192000" cy="5688330"/>
            <a:chOff x="0" y="568261"/>
            <a:chExt cx="12192000" cy="5688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2360" y="2478023"/>
              <a:ext cx="2410967" cy="1810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6743" y="2540507"/>
              <a:ext cx="2290572" cy="16901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61918" y="2535681"/>
              <a:ext cx="2300605" cy="1699895"/>
            </a:xfrm>
            <a:custGeom>
              <a:avLst/>
              <a:gdLst/>
              <a:ahLst/>
              <a:cxnLst/>
              <a:rect l="l" t="t" r="r" b="b"/>
              <a:pathLst>
                <a:path w="2300604" h="1699895">
                  <a:moveTo>
                    <a:pt x="0" y="1699641"/>
                  </a:moveTo>
                  <a:lnTo>
                    <a:pt x="2300097" y="1699641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1699641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5884" y="573023"/>
              <a:ext cx="11000740" cy="370840"/>
            </a:xfrm>
            <a:custGeom>
              <a:avLst/>
              <a:gdLst/>
              <a:ahLst/>
              <a:cxnLst/>
              <a:rect l="l" t="t" r="r" b="b"/>
              <a:pathLst>
                <a:path w="11000740" h="370840">
                  <a:moveTo>
                    <a:pt x="11000232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1000232" y="370332"/>
                  </a:lnTo>
                  <a:lnTo>
                    <a:pt x="11000232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884" y="573023"/>
              <a:ext cx="11000740" cy="370840"/>
            </a:xfrm>
            <a:custGeom>
              <a:avLst/>
              <a:gdLst/>
              <a:ahLst/>
              <a:cxnLst/>
              <a:rect l="l" t="t" r="r" b="b"/>
              <a:pathLst>
                <a:path w="11000740" h="370840">
                  <a:moveTo>
                    <a:pt x="0" y="370332"/>
                  </a:moveTo>
                  <a:lnTo>
                    <a:pt x="11000232" y="370332"/>
                  </a:lnTo>
                  <a:lnTo>
                    <a:pt x="11000232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7C92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01971" y="588086"/>
            <a:ext cx="2987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Па</a:t>
            </a:r>
            <a:r>
              <a:rPr spc="-125" dirty="0"/>
              <a:t>т</a:t>
            </a:r>
            <a:r>
              <a:rPr spc="-220" dirty="0"/>
              <a:t>рио</a:t>
            </a:r>
            <a:r>
              <a:rPr spc="-185" dirty="0"/>
              <a:t>т</a:t>
            </a:r>
            <a:r>
              <a:rPr spc="-204" dirty="0"/>
              <a:t>иче</a:t>
            </a:r>
            <a:r>
              <a:rPr spc="-175" dirty="0"/>
              <a:t>с</a:t>
            </a:r>
            <a:r>
              <a:rPr spc="-210" dirty="0"/>
              <a:t>ко</a:t>
            </a:r>
            <a:r>
              <a:rPr spc="-185" dirty="0"/>
              <a:t>е</a:t>
            </a:r>
            <a:r>
              <a:rPr spc="25" dirty="0"/>
              <a:t> </a:t>
            </a:r>
            <a:r>
              <a:rPr spc="-204" dirty="0"/>
              <a:t>воспи</a:t>
            </a:r>
            <a:r>
              <a:rPr spc="-185" dirty="0"/>
              <a:t>т</a:t>
            </a:r>
            <a:r>
              <a:rPr spc="-220" dirty="0"/>
              <a:t>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28041" y="2409253"/>
            <a:ext cx="4145915" cy="2039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6520" marR="84455" algn="just">
              <a:lnSpc>
                <a:spcPct val="100000"/>
              </a:lnSpc>
              <a:spcBef>
                <a:spcPts val="280"/>
              </a:spcBef>
            </a:pPr>
            <a:r>
              <a:rPr sz="1400" spc="-45" dirty="0">
                <a:latin typeface="Times New Roman"/>
                <a:cs typeface="Times New Roman"/>
              </a:rPr>
              <a:t>21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5" dirty="0">
                <a:latin typeface="Georgia"/>
                <a:cs typeface="Georgia"/>
              </a:rPr>
              <a:t>февраля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55" dirty="0">
                <a:latin typeface="Times New Roman"/>
                <a:cs typeface="Times New Roman"/>
              </a:rPr>
              <a:t>2023</a:t>
            </a:r>
            <a:r>
              <a:rPr sz="1400" spc="-55" dirty="0">
                <a:latin typeface="Georgia"/>
                <a:cs typeface="Georgia"/>
              </a:rPr>
              <a:t>г</a:t>
            </a:r>
            <a:r>
              <a:rPr sz="1400" spc="-55" dirty="0">
                <a:latin typeface="Times New Roman"/>
                <a:cs typeface="Times New Roman"/>
              </a:rPr>
              <a:t>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25" dirty="0">
                <a:latin typeface="Georgia"/>
                <a:cs typeface="Georgia"/>
              </a:rPr>
              <a:t>в</a:t>
            </a:r>
            <a:r>
              <a:rPr sz="1400" spc="-120" dirty="0">
                <a:latin typeface="Georgia"/>
                <a:cs typeface="Georgia"/>
              </a:rPr>
              <a:t> </a:t>
            </a:r>
            <a:r>
              <a:rPr sz="1400" b="1" spc="-160" dirty="0">
                <a:latin typeface="Times New Roman"/>
                <a:cs typeface="Times New Roman"/>
              </a:rPr>
              <a:t>«</a:t>
            </a:r>
            <a:r>
              <a:rPr sz="1400" b="1" spc="-160" dirty="0">
                <a:latin typeface="Georgia"/>
                <a:cs typeface="Georgia"/>
              </a:rPr>
              <a:t>Шаймуратовском</a:t>
            </a:r>
            <a:r>
              <a:rPr sz="1400" b="1" spc="-155" dirty="0">
                <a:latin typeface="Georgia"/>
                <a:cs typeface="Georgia"/>
              </a:rPr>
              <a:t> </a:t>
            </a:r>
            <a:r>
              <a:rPr sz="1400" b="1" spc="-160" dirty="0">
                <a:latin typeface="Georgia"/>
                <a:cs typeface="Georgia"/>
              </a:rPr>
              <a:t>классе» </a:t>
            </a:r>
            <a:r>
              <a:rPr sz="1400" b="1" spc="-155" dirty="0">
                <a:latin typeface="Georgia"/>
                <a:cs typeface="Georgia"/>
              </a:rPr>
              <a:t> </a:t>
            </a:r>
            <a:r>
              <a:rPr sz="1400" spc="-90" dirty="0">
                <a:latin typeface="Georgia"/>
                <a:cs typeface="Georgia"/>
              </a:rPr>
              <a:t>прошел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120" dirty="0">
                <a:latin typeface="Georgia"/>
                <a:cs typeface="Georgia"/>
              </a:rPr>
              <a:t>открытый</a:t>
            </a:r>
            <a:r>
              <a:rPr sz="1400" spc="-114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урок,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посвященный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80-</a:t>
            </a:r>
            <a:r>
              <a:rPr sz="1400" spc="-65" dirty="0">
                <a:latin typeface="Georgia"/>
                <a:cs typeface="Georgia"/>
              </a:rPr>
              <a:t>летию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55" dirty="0">
                <a:latin typeface="Georgia"/>
                <a:cs typeface="Georgia"/>
              </a:rPr>
              <a:t>со 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spc="-135" dirty="0">
                <a:latin typeface="Georgia"/>
                <a:cs typeface="Georgia"/>
              </a:rPr>
              <a:t>дня</a:t>
            </a:r>
            <a:r>
              <a:rPr sz="1400" spc="-130" dirty="0">
                <a:latin typeface="Georgia"/>
                <a:cs typeface="Georgia"/>
              </a:rPr>
              <a:t> </a:t>
            </a:r>
            <a:r>
              <a:rPr sz="1400" spc="-90" dirty="0">
                <a:latin typeface="Georgia"/>
                <a:cs typeface="Georgia"/>
              </a:rPr>
              <a:t>героической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гибели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b="1" spc="-180" dirty="0">
                <a:latin typeface="Georgia"/>
                <a:cs typeface="Georgia"/>
              </a:rPr>
              <a:t>командира</a:t>
            </a:r>
            <a:r>
              <a:rPr sz="1400" b="1" spc="-175" dirty="0">
                <a:latin typeface="Georgia"/>
                <a:cs typeface="Georgia"/>
              </a:rPr>
              <a:t> </a:t>
            </a:r>
            <a:r>
              <a:rPr sz="1400" b="1" spc="-110" dirty="0">
                <a:latin typeface="Times New Roman"/>
                <a:cs typeface="Times New Roman"/>
              </a:rPr>
              <a:t>112-</a:t>
            </a:r>
            <a:r>
              <a:rPr sz="1400" b="1" spc="-110" dirty="0">
                <a:latin typeface="Georgia"/>
                <a:cs typeface="Georgia"/>
              </a:rPr>
              <a:t>й </a:t>
            </a:r>
            <a:r>
              <a:rPr sz="1400" b="1" spc="-105" dirty="0">
                <a:latin typeface="Georgia"/>
                <a:cs typeface="Georgia"/>
              </a:rPr>
              <a:t> </a:t>
            </a:r>
            <a:r>
              <a:rPr sz="1400" b="1" spc="-155" dirty="0">
                <a:latin typeface="Georgia"/>
                <a:cs typeface="Georgia"/>
              </a:rPr>
              <a:t>Башкирской</a:t>
            </a:r>
            <a:r>
              <a:rPr sz="1400" b="1" spc="-150" dirty="0">
                <a:latin typeface="Georgia"/>
                <a:cs typeface="Georgia"/>
              </a:rPr>
              <a:t> </a:t>
            </a:r>
            <a:r>
              <a:rPr sz="1400" b="1" spc="-170" dirty="0">
                <a:latin typeface="Georgia"/>
                <a:cs typeface="Georgia"/>
              </a:rPr>
              <a:t>кавалерийской</a:t>
            </a:r>
            <a:r>
              <a:rPr sz="1400" b="1" spc="-165" dirty="0">
                <a:latin typeface="Georgia"/>
                <a:cs typeface="Georgia"/>
              </a:rPr>
              <a:t> </a:t>
            </a:r>
            <a:r>
              <a:rPr sz="1400" b="1" spc="-185" dirty="0">
                <a:latin typeface="Georgia"/>
                <a:cs typeface="Georgia"/>
              </a:rPr>
              <a:t>дивизии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185" dirty="0">
                <a:latin typeface="Georgia"/>
                <a:cs typeface="Georgia"/>
              </a:rPr>
              <a:t>Минигали </a:t>
            </a:r>
            <a:r>
              <a:rPr sz="1400" b="1" spc="-180" dirty="0">
                <a:latin typeface="Georgia"/>
                <a:cs typeface="Georgia"/>
              </a:rPr>
              <a:t> </a:t>
            </a:r>
            <a:r>
              <a:rPr sz="1400" b="1" spc="-160" dirty="0">
                <a:latin typeface="Georgia"/>
                <a:cs typeface="Georgia"/>
              </a:rPr>
              <a:t>Шаймуратова</a:t>
            </a:r>
            <a:r>
              <a:rPr sz="1400" spc="-160" dirty="0">
                <a:latin typeface="Times New Roman"/>
                <a:cs typeface="Times New Roman"/>
              </a:rPr>
              <a:t>.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95" dirty="0">
                <a:latin typeface="Georgia"/>
                <a:cs typeface="Georgia"/>
              </a:rPr>
              <a:t>Учащиеся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6</a:t>
            </a:r>
            <a:r>
              <a:rPr sz="1400" spc="-90" dirty="0">
                <a:latin typeface="Georgia"/>
                <a:cs typeface="Georgia"/>
              </a:rPr>
              <a:t>а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110" dirty="0">
                <a:latin typeface="Georgia"/>
                <a:cs typeface="Georgia"/>
              </a:rPr>
              <a:t>класса</a:t>
            </a:r>
            <a:r>
              <a:rPr sz="1400" spc="-105" dirty="0">
                <a:latin typeface="Georgia"/>
                <a:cs typeface="Georgia"/>
              </a:rPr>
              <a:t> </a:t>
            </a:r>
            <a:r>
              <a:rPr sz="1400" spc="-114" dirty="0">
                <a:latin typeface="Georgia"/>
                <a:cs typeface="Georgia"/>
              </a:rPr>
              <a:t>рассказали</a:t>
            </a:r>
            <a:r>
              <a:rPr sz="1400" spc="-110" dirty="0">
                <a:latin typeface="Georgia"/>
                <a:cs typeface="Georgia"/>
              </a:rPr>
              <a:t> </a:t>
            </a:r>
            <a:r>
              <a:rPr sz="1400" spc="-40" dirty="0">
                <a:latin typeface="Georgia"/>
                <a:cs typeface="Georgia"/>
              </a:rPr>
              <a:t>о 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30" dirty="0">
                <a:latin typeface="Georgia"/>
                <a:cs typeface="Georgia"/>
              </a:rPr>
              <a:t>жизни</a:t>
            </a:r>
            <a:r>
              <a:rPr sz="1400" spc="-125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и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100" dirty="0">
                <a:latin typeface="Georgia"/>
                <a:cs typeface="Georgia"/>
              </a:rPr>
              <a:t>деятельности</a:t>
            </a:r>
            <a:r>
              <a:rPr sz="1400" spc="-95" dirty="0">
                <a:latin typeface="Georgia"/>
                <a:cs typeface="Georgia"/>
              </a:rPr>
              <a:t> </a:t>
            </a:r>
            <a:r>
              <a:rPr sz="1400" spc="-85" dirty="0">
                <a:latin typeface="Georgia"/>
                <a:cs typeface="Georgia"/>
              </a:rPr>
              <a:t>М</a:t>
            </a:r>
            <a:r>
              <a:rPr sz="1400" spc="-85" dirty="0">
                <a:latin typeface="Times New Roman"/>
                <a:cs typeface="Times New Roman"/>
              </a:rPr>
              <a:t>.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05" dirty="0">
                <a:latin typeface="Georgia"/>
                <a:cs typeface="Georgia"/>
              </a:rPr>
              <a:t>Шаймуратова,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40" dirty="0">
                <a:latin typeface="Georgia"/>
                <a:cs typeface="Georgia"/>
              </a:rPr>
              <a:t>о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85" dirty="0">
                <a:latin typeface="Georgia"/>
                <a:cs typeface="Georgia"/>
              </a:rPr>
              <a:t>его </a:t>
            </a:r>
            <a:r>
              <a:rPr sz="1400" spc="-80" dirty="0">
                <a:latin typeface="Georgia"/>
                <a:cs typeface="Georgia"/>
              </a:rPr>
              <a:t> </a:t>
            </a:r>
            <a:r>
              <a:rPr sz="1400" spc="-100" dirty="0">
                <a:latin typeface="Georgia"/>
                <a:cs typeface="Georgia"/>
              </a:rPr>
              <a:t>лидерских</a:t>
            </a:r>
            <a:r>
              <a:rPr sz="1400" spc="-95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качествах,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90" dirty="0">
                <a:latin typeface="Georgia"/>
                <a:cs typeface="Georgia"/>
              </a:rPr>
              <a:t>находчивости,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боевых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и 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100" dirty="0">
                <a:latin typeface="Georgia"/>
                <a:cs typeface="Georgia"/>
              </a:rPr>
              <a:t>организаторских</a:t>
            </a:r>
            <a:r>
              <a:rPr sz="1400" spc="-95" dirty="0">
                <a:latin typeface="Georgia"/>
                <a:cs typeface="Georgia"/>
              </a:rPr>
              <a:t> </a:t>
            </a:r>
            <a:r>
              <a:rPr sz="1400" spc="-75" dirty="0">
                <a:latin typeface="Georgia"/>
                <a:cs typeface="Georgia"/>
              </a:rPr>
              <a:t>способностях,</a:t>
            </a:r>
            <a:r>
              <a:rPr sz="1400" spc="-70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которые</a:t>
            </a:r>
            <a:r>
              <a:rPr sz="1400" spc="-100" dirty="0">
                <a:latin typeface="Georgia"/>
                <a:cs typeface="Georgia"/>
              </a:rPr>
              <a:t> </a:t>
            </a:r>
            <a:r>
              <a:rPr sz="1400" spc="-65" dirty="0">
                <a:latin typeface="Georgia"/>
                <a:cs typeface="Georgia"/>
              </a:rPr>
              <a:t>он</a:t>
            </a:r>
            <a:r>
              <a:rPr sz="1400" spc="204" dirty="0">
                <a:latin typeface="Georgia"/>
                <a:cs typeface="Georgia"/>
              </a:rPr>
              <a:t> </a:t>
            </a:r>
            <a:r>
              <a:rPr sz="1400" spc="-110" dirty="0">
                <a:latin typeface="Georgia"/>
                <a:cs typeface="Georgia"/>
              </a:rPr>
              <a:t>проявил </a:t>
            </a:r>
            <a:r>
              <a:rPr sz="1400" spc="-105" dirty="0">
                <a:latin typeface="Georgia"/>
                <a:cs typeface="Georgia"/>
              </a:rPr>
              <a:t> </a:t>
            </a:r>
            <a:r>
              <a:rPr sz="1400" spc="-85" dirty="0">
                <a:latin typeface="Georgia"/>
                <a:cs typeface="Georgia"/>
              </a:rPr>
              <a:t>во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вре</a:t>
            </a:r>
            <a:r>
              <a:rPr sz="1400" spc="-215" dirty="0">
                <a:latin typeface="Georgia"/>
                <a:cs typeface="Georgia"/>
              </a:rPr>
              <a:t>м</a:t>
            </a:r>
            <a:r>
              <a:rPr sz="1400" spc="-160" dirty="0">
                <a:latin typeface="Georgia"/>
                <a:cs typeface="Georgia"/>
              </a:rPr>
              <a:t>я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90" dirty="0">
                <a:latin typeface="Georgia"/>
                <a:cs typeface="Georgia"/>
              </a:rPr>
              <a:t>Ве</a:t>
            </a:r>
            <a:r>
              <a:rPr sz="1400" spc="-85" dirty="0">
                <a:latin typeface="Georgia"/>
                <a:cs typeface="Georgia"/>
              </a:rPr>
              <a:t>л</a:t>
            </a:r>
            <a:r>
              <a:rPr sz="1400" spc="-95" dirty="0">
                <a:latin typeface="Georgia"/>
                <a:cs typeface="Georgia"/>
              </a:rPr>
              <a:t>и</a:t>
            </a:r>
            <a:r>
              <a:rPr sz="1400" spc="-105" dirty="0">
                <a:latin typeface="Georgia"/>
                <a:cs typeface="Georgia"/>
              </a:rPr>
              <a:t>к</a:t>
            </a:r>
            <a:r>
              <a:rPr sz="1400" spc="-95" dirty="0">
                <a:latin typeface="Georgia"/>
                <a:cs typeface="Georgia"/>
              </a:rPr>
              <a:t>ой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50" dirty="0">
                <a:latin typeface="Georgia"/>
                <a:cs typeface="Georgia"/>
              </a:rPr>
              <a:t>О</a:t>
            </a:r>
            <a:r>
              <a:rPr sz="1400" spc="-90" dirty="0">
                <a:latin typeface="Georgia"/>
                <a:cs typeface="Georgia"/>
              </a:rPr>
              <a:t>теч</a:t>
            </a:r>
            <a:r>
              <a:rPr sz="1400" spc="-75" dirty="0">
                <a:latin typeface="Georgia"/>
                <a:cs typeface="Georgia"/>
              </a:rPr>
              <a:t>ес</a:t>
            </a:r>
            <a:r>
              <a:rPr sz="1400" spc="-100" dirty="0">
                <a:latin typeface="Georgia"/>
                <a:cs typeface="Georgia"/>
              </a:rPr>
              <a:t>твен</a:t>
            </a:r>
            <a:r>
              <a:rPr sz="1400" spc="-95" dirty="0">
                <a:latin typeface="Georgia"/>
                <a:cs typeface="Georgia"/>
              </a:rPr>
              <a:t>н</a:t>
            </a:r>
            <a:r>
              <a:rPr sz="1400" spc="-70" dirty="0">
                <a:latin typeface="Georgia"/>
                <a:cs typeface="Georgia"/>
              </a:rPr>
              <a:t>о</a:t>
            </a:r>
            <a:r>
              <a:rPr sz="1400" spc="-75" dirty="0">
                <a:latin typeface="Georgia"/>
                <a:cs typeface="Georgia"/>
              </a:rPr>
              <a:t>й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85" dirty="0">
                <a:latin typeface="Georgia"/>
                <a:cs typeface="Georgia"/>
              </a:rPr>
              <a:t>во</a:t>
            </a:r>
            <a:r>
              <a:rPr sz="1400" spc="-90" dirty="0">
                <a:latin typeface="Georgia"/>
                <a:cs typeface="Georgia"/>
              </a:rPr>
              <a:t>й</a:t>
            </a:r>
            <a:r>
              <a:rPr sz="1400" spc="-95" dirty="0">
                <a:latin typeface="Georgia"/>
                <a:cs typeface="Georgia"/>
              </a:rPr>
              <a:t>н</a:t>
            </a:r>
            <a:r>
              <a:rPr sz="1400" spc="-185" dirty="0">
                <a:latin typeface="Georgia"/>
                <a:cs typeface="Georgia"/>
              </a:rPr>
              <a:t>ы</a:t>
            </a:r>
            <a:r>
              <a:rPr sz="1400" spc="-4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6744" y="617219"/>
            <a:ext cx="816863" cy="32613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76172" y="1315211"/>
            <a:ext cx="9745980" cy="462280"/>
          </a:xfrm>
          <a:prstGeom prst="rect">
            <a:avLst/>
          </a:prstGeom>
          <a:solidFill>
            <a:srgbClr val="F9F1D3"/>
          </a:solidFill>
          <a:ln w="9525">
            <a:solidFill>
              <a:srgbClr val="F3A3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131060" marR="421640" indent="-1703070">
              <a:lnSpc>
                <a:spcPct val="100000"/>
              </a:lnSpc>
              <a:spcBef>
                <a:spcPts val="265"/>
              </a:spcBef>
            </a:pPr>
            <a:r>
              <a:rPr sz="1200" spc="45" dirty="0">
                <a:latin typeface="Georgia"/>
                <a:cs typeface="Georgia"/>
              </a:rPr>
              <a:t>1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сентября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2022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года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Башкирской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гимназии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235" dirty="0">
                <a:latin typeface="Georgia"/>
                <a:cs typeface="Georgia"/>
              </a:rPr>
              <a:t>№</a:t>
            </a:r>
            <a:r>
              <a:rPr sz="1200" spc="-18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9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имени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Кинзи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Арсланова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сформирован</a:t>
            </a:r>
            <a:r>
              <a:rPr sz="1200" spc="-6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Times New Roman"/>
                <a:cs typeface="Times New Roman"/>
              </a:rPr>
              <a:t>«</a:t>
            </a:r>
            <a:r>
              <a:rPr sz="1200" b="1" spc="-140" dirty="0">
                <a:latin typeface="Georgia"/>
                <a:cs typeface="Georgia"/>
              </a:rPr>
              <a:t>Шаймуротавский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класс»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имени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легендарного 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60" dirty="0">
                <a:latin typeface="Georgia"/>
                <a:cs typeface="Georgia"/>
              </a:rPr>
              <a:t>командира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112</a:t>
            </a:r>
            <a:r>
              <a:rPr sz="1200" b="1" spc="-120" dirty="0">
                <a:latin typeface="Times New Roman"/>
                <a:cs typeface="Times New Roman"/>
              </a:rPr>
              <a:t>-</a:t>
            </a:r>
            <a:r>
              <a:rPr sz="1200" b="1" spc="-120" dirty="0">
                <a:latin typeface="Georgia"/>
                <a:cs typeface="Georgia"/>
              </a:rPr>
              <a:t>й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Башкирской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кавалерийской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60" dirty="0">
                <a:latin typeface="Georgia"/>
                <a:cs typeface="Georgia"/>
              </a:rPr>
              <a:t>дивизии</a:t>
            </a:r>
            <a:r>
              <a:rPr sz="1200" b="1" spc="-120" dirty="0">
                <a:latin typeface="Georgia"/>
                <a:cs typeface="Georgia"/>
              </a:rPr>
              <a:t> </a:t>
            </a:r>
            <a:r>
              <a:rPr sz="1200" b="1" spc="-160" dirty="0">
                <a:latin typeface="Georgia"/>
                <a:cs typeface="Georgia"/>
              </a:rPr>
              <a:t>Минигали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Шаймуратова.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172" y="5219700"/>
            <a:ext cx="1001458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F3A34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95"/>
              </a:spcBef>
            </a:pPr>
            <a:r>
              <a:rPr sz="1200" b="1" spc="-135" dirty="0">
                <a:latin typeface="Times New Roman"/>
                <a:cs typeface="Times New Roman"/>
              </a:rPr>
              <a:t>«</a:t>
            </a:r>
            <a:r>
              <a:rPr sz="1200" b="1" spc="-135" dirty="0">
                <a:latin typeface="Georgia"/>
                <a:cs typeface="Georgia"/>
              </a:rPr>
              <a:t>Шаймуратовские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классы»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- </a:t>
            </a:r>
            <a:r>
              <a:rPr sz="1200" spc="-85" dirty="0">
                <a:latin typeface="Georgia"/>
                <a:cs typeface="Georgia"/>
              </a:rPr>
              <a:t>общеобразовательные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классы,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которых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помимо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обычной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программы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ведётся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систематическая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работа,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направленная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 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воспитание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уважения</a:t>
            </a:r>
            <a:r>
              <a:rPr sz="1200" spc="-114" dirty="0">
                <a:latin typeface="Georgia"/>
                <a:cs typeface="Georgia"/>
              </a:rPr>
              <a:t> </a:t>
            </a:r>
            <a:r>
              <a:rPr sz="1200" spc="-145" dirty="0">
                <a:latin typeface="Georgia"/>
                <a:cs typeface="Georgia"/>
              </a:rPr>
              <a:t>к</a:t>
            </a:r>
            <a:r>
              <a:rPr sz="1200" spc="-14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истории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страны,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патриотизма,</a:t>
            </a:r>
            <a:r>
              <a:rPr sz="1200" spc="-90" dirty="0">
                <a:latin typeface="Georgia"/>
                <a:cs typeface="Georgia"/>
              </a:rPr>
              <a:t> чувства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гордости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за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Родину,</a:t>
            </a:r>
            <a:r>
              <a:rPr sz="1200" spc="13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Республику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примере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героизма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воинов</a:t>
            </a:r>
            <a:r>
              <a:rPr sz="1200" spc="130" dirty="0">
                <a:latin typeface="Georgia"/>
                <a:cs typeface="Georgia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112-</a:t>
            </a:r>
            <a:r>
              <a:rPr sz="1200" spc="-50" dirty="0">
                <a:latin typeface="Georgia"/>
                <a:cs typeface="Georgia"/>
              </a:rPr>
              <a:t>й</a:t>
            </a:r>
            <a:r>
              <a:rPr sz="1200" spc="18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Башкирской 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кавалерийской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дивизии,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формирование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духовно</a:t>
            </a:r>
            <a:r>
              <a:rPr sz="1200" spc="-85" dirty="0">
                <a:latin typeface="Times New Roman"/>
                <a:cs typeface="Times New Roman"/>
              </a:rPr>
              <a:t>-</a:t>
            </a:r>
            <a:r>
              <a:rPr sz="1200" spc="-85" dirty="0">
                <a:latin typeface="Georgia"/>
                <a:cs typeface="Georgia"/>
              </a:rPr>
              <a:t>нравственных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ценностей,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здорового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образа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жизни</a:t>
            </a:r>
            <a:r>
              <a:rPr sz="1200" spc="-1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3419" y="1981200"/>
            <a:ext cx="2828925" cy="3761740"/>
            <a:chOff x="693419" y="1981200"/>
            <a:chExt cx="2828925" cy="37617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" y="5362955"/>
              <a:ext cx="682752" cy="3794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0575" y="1981200"/>
              <a:ext cx="1961388" cy="14965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6" y="2034539"/>
              <a:ext cx="1859280" cy="1394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0575" y="3558539"/>
              <a:ext cx="1961388" cy="1496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5816" y="3611879"/>
              <a:ext cx="1859280" cy="1394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60" y="2202180"/>
              <a:ext cx="3096768" cy="1999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2255520"/>
              <a:ext cx="2994659" cy="1897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8023" y="2202180"/>
              <a:ext cx="3113531" cy="2007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264" y="2255520"/>
              <a:ext cx="3011424" cy="1904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21279" y="4565903"/>
            <a:ext cx="6949440" cy="1108075"/>
          </a:xfrm>
          <a:prstGeom prst="rect">
            <a:avLst/>
          </a:prstGeom>
          <a:solidFill>
            <a:srgbClr val="FFFFFF"/>
          </a:solidFill>
          <a:ln w="9525">
            <a:solidFill>
              <a:srgbClr val="F3A346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262890" indent="-172720">
              <a:lnSpc>
                <a:spcPct val="100000"/>
              </a:lnSpc>
              <a:spcBef>
                <a:spcPts val="334"/>
              </a:spcBef>
              <a:buFont typeface="Wingdings"/>
              <a:buChar char=""/>
              <a:tabLst>
                <a:tab pos="263525" algn="l"/>
              </a:tabLst>
            </a:pPr>
            <a:r>
              <a:rPr sz="1100" spc="5" dirty="0">
                <a:latin typeface="Segoe UI Light"/>
                <a:cs typeface="Segoe UI Light"/>
              </a:rPr>
              <a:t>40</a:t>
            </a:r>
            <a:r>
              <a:rPr sz="1100" spc="-1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учителей</a:t>
            </a:r>
            <a:r>
              <a:rPr sz="1100" spc="-4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получили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награды,</a:t>
            </a:r>
            <a:r>
              <a:rPr sz="110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подготовивших</a:t>
            </a:r>
            <a:r>
              <a:rPr sz="1100" spc="-3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победителей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</a:t>
            </a:r>
            <a:r>
              <a:rPr sz="1100" spc="-5" dirty="0">
                <a:latin typeface="Segoe UI Light"/>
                <a:cs typeface="Segoe UI Light"/>
              </a:rPr>
              <a:t> призеров</a:t>
            </a:r>
            <a:r>
              <a:rPr sz="1100" spc="-3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олимпиад;</a:t>
            </a:r>
            <a:endParaRPr sz="1100">
              <a:latin typeface="Segoe UI Light"/>
              <a:cs typeface="Segoe UI Light"/>
            </a:endParaRPr>
          </a:p>
          <a:p>
            <a:pPr marL="262890" indent="-172720">
              <a:lnSpc>
                <a:spcPct val="100000"/>
              </a:lnSpc>
              <a:buFont typeface="Wingdings"/>
              <a:buChar char=""/>
              <a:tabLst>
                <a:tab pos="263525" algn="l"/>
              </a:tabLst>
            </a:pPr>
            <a:r>
              <a:rPr sz="1100" spc="5" dirty="0">
                <a:latin typeface="Segoe UI Light"/>
                <a:cs typeface="Segoe UI Light"/>
              </a:rPr>
              <a:t>15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педагогов</a:t>
            </a:r>
            <a:r>
              <a:rPr sz="1100" spc="-1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стали</a:t>
            </a:r>
            <a:r>
              <a:rPr sz="1100" spc="-1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лауреатами</a:t>
            </a:r>
            <a:r>
              <a:rPr sz="1100" spc="-3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конкурса</a:t>
            </a:r>
            <a:r>
              <a:rPr sz="1100" spc="-4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профессионального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мастерства;</a:t>
            </a:r>
            <a:endParaRPr sz="1100">
              <a:latin typeface="Segoe UI Light"/>
              <a:cs typeface="Segoe UI Light"/>
            </a:endParaRPr>
          </a:p>
          <a:p>
            <a:pPr marL="262890" indent="-172720">
              <a:lnSpc>
                <a:spcPct val="100000"/>
              </a:lnSpc>
              <a:buFont typeface="Wingdings"/>
              <a:buChar char=""/>
              <a:tabLst>
                <a:tab pos="263525" algn="l"/>
              </a:tabLst>
            </a:pPr>
            <a:r>
              <a:rPr sz="1100" spc="5" dirty="0">
                <a:latin typeface="Segoe UI Light"/>
                <a:cs typeface="Segoe UI Light"/>
              </a:rPr>
              <a:t>58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учеников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получили</a:t>
            </a:r>
            <a:r>
              <a:rPr sz="1100" spc="-5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Почетные</a:t>
            </a:r>
            <a:r>
              <a:rPr sz="1100" spc="-1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грамоты</a:t>
            </a:r>
            <a:r>
              <a:rPr sz="1100" spc="-3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за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особые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успехи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в </a:t>
            </a:r>
            <a:r>
              <a:rPr sz="1100" spc="-5" dirty="0">
                <a:latin typeface="Segoe UI Light"/>
                <a:cs typeface="Segoe UI Light"/>
              </a:rPr>
              <a:t>учебе,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искусстве</a:t>
            </a:r>
            <a:r>
              <a:rPr sz="1100" spc="-5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</a:t>
            </a:r>
            <a:r>
              <a:rPr sz="1100" spc="-1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спорте;</a:t>
            </a:r>
            <a:endParaRPr sz="1100">
              <a:latin typeface="Segoe UI Light"/>
              <a:cs typeface="Segoe UI Light"/>
            </a:endParaRPr>
          </a:p>
          <a:p>
            <a:pPr marL="262890" indent="-172720">
              <a:lnSpc>
                <a:spcPct val="100000"/>
              </a:lnSpc>
              <a:buFont typeface="Wingdings"/>
              <a:buChar char=""/>
              <a:tabLst>
                <a:tab pos="263525" algn="l"/>
              </a:tabLst>
            </a:pPr>
            <a:r>
              <a:rPr sz="1100" dirty="0">
                <a:latin typeface="Segoe UI Light"/>
                <a:cs typeface="Segoe UI Light"/>
              </a:rPr>
              <a:t>57</a:t>
            </a:r>
            <a:r>
              <a:rPr sz="1100" spc="-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стали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победителями</a:t>
            </a:r>
            <a:r>
              <a:rPr sz="1100" spc="-3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 </a:t>
            </a:r>
            <a:r>
              <a:rPr sz="1100" spc="-5" dirty="0">
                <a:latin typeface="Segoe UI Light"/>
                <a:cs typeface="Segoe UI Light"/>
              </a:rPr>
              <a:t>призерами</a:t>
            </a:r>
            <a:r>
              <a:rPr sz="1100" spc="-3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регионального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этапа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Всероссийской</a:t>
            </a:r>
            <a:r>
              <a:rPr sz="1100" spc="-4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олимпиады</a:t>
            </a:r>
            <a:r>
              <a:rPr sz="1100" spc="-2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школьников;</a:t>
            </a:r>
            <a:endParaRPr sz="1100">
              <a:latin typeface="Segoe UI Light"/>
              <a:cs typeface="Segoe UI Light"/>
            </a:endParaRPr>
          </a:p>
          <a:p>
            <a:pPr marL="262890" indent="-172720">
              <a:lnSpc>
                <a:spcPct val="100000"/>
              </a:lnSpc>
              <a:buFont typeface="Wingdings"/>
              <a:buChar char=""/>
              <a:tabLst>
                <a:tab pos="263525" algn="l"/>
              </a:tabLst>
            </a:pPr>
            <a:r>
              <a:rPr sz="1100" dirty="0">
                <a:latin typeface="Segoe UI Light"/>
                <a:cs typeface="Segoe UI Light"/>
              </a:rPr>
              <a:t>4</a:t>
            </a:r>
            <a:r>
              <a:rPr sz="1100" spc="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победителя</a:t>
            </a:r>
            <a:r>
              <a:rPr sz="1100" spc="-5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</a:t>
            </a:r>
            <a:r>
              <a:rPr sz="1100" spc="-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призера</a:t>
            </a:r>
            <a:r>
              <a:rPr sz="1100" spc="-3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межрегиональной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олимпиады</a:t>
            </a:r>
            <a:r>
              <a:rPr sz="1100" spc="-3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по </a:t>
            </a:r>
            <a:r>
              <a:rPr sz="1100" dirty="0">
                <a:latin typeface="Segoe UI Light"/>
                <a:cs typeface="Segoe UI Light"/>
              </a:rPr>
              <a:t>башкирскому</a:t>
            </a:r>
            <a:r>
              <a:rPr sz="1100" spc="-35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языку</a:t>
            </a:r>
            <a:r>
              <a:rPr sz="1100" spc="-1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и</a:t>
            </a:r>
            <a:r>
              <a:rPr sz="1100" spc="-5" dirty="0">
                <a:latin typeface="Segoe UI Light"/>
                <a:cs typeface="Segoe UI Light"/>
              </a:rPr>
              <a:t> литературе;</a:t>
            </a:r>
            <a:endParaRPr sz="1100">
              <a:latin typeface="Segoe UI Light"/>
              <a:cs typeface="Segoe UI Light"/>
            </a:endParaRPr>
          </a:p>
          <a:p>
            <a:pPr marL="262890" indent="-172720">
              <a:lnSpc>
                <a:spcPct val="100000"/>
              </a:lnSpc>
              <a:buFont typeface="Wingdings"/>
              <a:buChar char=""/>
              <a:tabLst>
                <a:tab pos="263525" algn="l"/>
              </a:tabLst>
            </a:pPr>
            <a:r>
              <a:rPr sz="1100" dirty="0">
                <a:latin typeface="Segoe UI Light"/>
                <a:cs typeface="Segoe UI Light"/>
              </a:rPr>
              <a:t>20</a:t>
            </a:r>
            <a:r>
              <a:rPr sz="1100" spc="-25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учеников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стали</a:t>
            </a:r>
            <a:r>
              <a:rPr sz="1100" spc="-4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стипендиатами</a:t>
            </a:r>
            <a:r>
              <a:rPr sz="1100" spc="-6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главы</a:t>
            </a:r>
            <a:r>
              <a:rPr sz="1100" spc="-10" dirty="0">
                <a:latin typeface="Segoe UI Light"/>
                <a:cs typeface="Segoe UI Light"/>
              </a:rPr>
              <a:t> </a:t>
            </a:r>
            <a:r>
              <a:rPr sz="1100" spc="-5" dirty="0">
                <a:latin typeface="Segoe UI Light"/>
                <a:cs typeface="Segoe UI Light"/>
              </a:rPr>
              <a:t>администрации</a:t>
            </a:r>
            <a:r>
              <a:rPr sz="1100" spc="-50" dirty="0">
                <a:latin typeface="Segoe UI Light"/>
                <a:cs typeface="Segoe UI Light"/>
              </a:rPr>
              <a:t> </a:t>
            </a:r>
            <a:r>
              <a:rPr sz="1100" dirty="0">
                <a:latin typeface="Segoe UI Light"/>
                <a:cs typeface="Segoe UI Light"/>
              </a:rPr>
              <a:t>района.</a:t>
            </a:r>
            <a:endParaRPr sz="1100">
              <a:latin typeface="Segoe UI Light"/>
              <a:cs typeface="Segoe U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2645" y="615505"/>
            <a:ext cx="10972165" cy="655955"/>
            <a:chOff x="592645" y="615505"/>
            <a:chExt cx="10972165" cy="655955"/>
          </a:xfrm>
        </p:grpSpPr>
        <p:sp>
          <p:nvSpPr>
            <p:cNvPr id="9" name="object 9"/>
            <p:cNvSpPr/>
            <p:nvPr/>
          </p:nvSpPr>
          <p:spPr>
            <a:xfrm>
              <a:off x="597408" y="620268"/>
              <a:ext cx="10962640" cy="646430"/>
            </a:xfrm>
            <a:custGeom>
              <a:avLst/>
              <a:gdLst/>
              <a:ahLst/>
              <a:cxnLst/>
              <a:rect l="l" t="t" r="r" b="b"/>
              <a:pathLst>
                <a:path w="10962640" h="646430">
                  <a:moveTo>
                    <a:pt x="1096213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0962132" y="646176"/>
                  </a:lnTo>
                  <a:lnTo>
                    <a:pt x="10962132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408" y="620268"/>
              <a:ext cx="10962640" cy="646430"/>
            </a:xfrm>
            <a:custGeom>
              <a:avLst/>
              <a:gdLst/>
              <a:ahLst/>
              <a:cxnLst/>
              <a:rect l="l" t="t" r="r" b="b"/>
              <a:pathLst>
                <a:path w="10962640" h="646430">
                  <a:moveTo>
                    <a:pt x="0" y="646176"/>
                  </a:moveTo>
                  <a:lnTo>
                    <a:pt x="10962132" y="646176"/>
                  </a:lnTo>
                  <a:lnTo>
                    <a:pt x="1096213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0800" y="634365"/>
            <a:ext cx="9511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8875" marR="5080" indent="-114681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Чествование</a:t>
            </a:r>
            <a:r>
              <a:rPr spc="-195" dirty="0"/>
              <a:t> педагогов,</a:t>
            </a:r>
            <a:r>
              <a:rPr spc="-190" dirty="0"/>
              <a:t> </a:t>
            </a:r>
            <a:r>
              <a:rPr spc="-215" dirty="0"/>
              <a:t>подготовивших</a:t>
            </a:r>
            <a:r>
              <a:rPr spc="-210" dirty="0"/>
              <a:t> </a:t>
            </a:r>
            <a:r>
              <a:rPr spc="-225" dirty="0"/>
              <a:t>победителей</a:t>
            </a:r>
            <a:r>
              <a:rPr spc="-220" dirty="0"/>
              <a:t> </a:t>
            </a:r>
            <a:r>
              <a:rPr spc="-250" dirty="0"/>
              <a:t>и</a:t>
            </a:r>
            <a:r>
              <a:rPr spc="-245" dirty="0"/>
              <a:t> </a:t>
            </a:r>
            <a:r>
              <a:rPr spc="-210" dirty="0"/>
              <a:t>призеров</a:t>
            </a:r>
            <a:r>
              <a:rPr spc="-204" dirty="0"/>
              <a:t> </a:t>
            </a:r>
            <a:r>
              <a:rPr spc="-185" dirty="0"/>
              <a:t>Всероссийской</a:t>
            </a:r>
            <a:r>
              <a:rPr spc="-180" dirty="0"/>
              <a:t> </a:t>
            </a:r>
            <a:r>
              <a:rPr spc="-265" dirty="0"/>
              <a:t>олимпиады </a:t>
            </a:r>
            <a:r>
              <a:rPr spc="-445" dirty="0"/>
              <a:t> </a:t>
            </a:r>
            <a:r>
              <a:rPr spc="-220" dirty="0"/>
              <a:t>школьников,</a:t>
            </a:r>
            <a:r>
              <a:rPr spc="-10" dirty="0"/>
              <a:t> </a:t>
            </a:r>
            <a:r>
              <a:rPr spc="-215" dirty="0"/>
              <a:t>перечневых</a:t>
            </a:r>
            <a:r>
              <a:rPr dirty="0"/>
              <a:t> </a:t>
            </a:r>
            <a:r>
              <a:rPr spc="-240" dirty="0"/>
              <a:t>олимпиад,</a:t>
            </a:r>
            <a:r>
              <a:rPr spc="-40" dirty="0"/>
              <a:t> </a:t>
            </a:r>
            <a:r>
              <a:rPr spc="-200" dirty="0"/>
              <a:t>творчески</a:t>
            </a:r>
            <a:r>
              <a:rPr spc="20" dirty="0"/>
              <a:t> </a:t>
            </a:r>
            <a:r>
              <a:rPr spc="-210" dirty="0"/>
              <a:t>работающих</a:t>
            </a:r>
            <a:r>
              <a:rPr spc="5" dirty="0"/>
              <a:t> </a:t>
            </a:r>
            <a:r>
              <a:rPr spc="-225" dirty="0"/>
              <a:t>учителей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95627" y="1459991"/>
            <a:ext cx="8966200" cy="462280"/>
          </a:xfrm>
          <a:prstGeom prst="rect">
            <a:avLst/>
          </a:prstGeom>
          <a:solidFill>
            <a:srgbClr val="F5E3A9"/>
          </a:solidFill>
          <a:ln w="9525">
            <a:solidFill>
              <a:srgbClr val="F3A3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478529" marR="310515" indent="-3162935">
              <a:lnSpc>
                <a:spcPct val="100000"/>
              </a:lnSpc>
              <a:spcBef>
                <a:spcPts val="270"/>
              </a:spcBef>
            </a:pPr>
            <a:r>
              <a:rPr sz="1200" b="1" spc="-220" dirty="0">
                <a:latin typeface="Georgia"/>
                <a:cs typeface="Georgia"/>
              </a:rPr>
              <a:t>28</a:t>
            </a:r>
            <a:r>
              <a:rPr sz="1200" b="1" spc="-215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апреля</a:t>
            </a:r>
            <a:r>
              <a:rPr sz="1200" b="1" spc="-160" dirty="0">
                <a:latin typeface="Georgia"/>
                <a:cs typeface="Georgia"/>
              </a:rPr>
              <a:t> </a:t>
            </a:r>
            <a:r>
              <a:rPr sz="1200" b="1" spc="-175" dirty="0">
                <a:latin typeface="Georgia"/>
                <a:cs typeface="Georgia"/>
              </a:rPr>
              <a:t>2023г.</a:t>
            </a:r>
            <a:r>
              <a:rPr sz="1200" b="1" spc="-17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во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дворце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Городского</a:t>
            </a:r>
            <a:r>
              <a:rPr sz="1200" b="1" spc="-120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дома</a:t>
            </a:r>
            <a:r>
              <a:rPr sz="1200" b="1" spc="-16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культуры</a:t>
            </a:r>
            <a:r>
              <a:rPr sz="1200" b="1" spc="-145" dirty="0">
                <a:latin typeface="Georgia"/>
                <a:cs typeface="Georgia"/>
              </a:rPr>
              <a:t> чествовали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одаренных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учеников,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отличившихся</a:t>
            </a:r>
            <a:r>
              <a:rPr sz="1200" b="1" spc="-150" dirty="0">
                <a:latin typeface="Georgia"/>
                <a:cs typeface="Georgia"/>
              </a:rPr>
              <a:t> своими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знаниями</a:t>
            </a:r>
            <a:r>
              <a:rPr sz="1200" b="1" spc="-165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 </a:t>
            </a:r>
            <a:r>
              <a:rPr sz="1200" b="1" spc="-165" dirty="0">
                <a:latin typeface="Georgia"/>
                <a:cs typeface="Georgia"/>
              </a:rPr>
              <a:t> </a:t>
            </a:r>
            <a:r>
              <a:rPr sz="1200" b="1" spc="-160" dirty="0">
                <a:latin typeface="Georgia"/>
                <a:cs typeface="Georgia"/>
              </a:rPr>
              <a:t>талантам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-85" dirty="0">
                <a:latin typeface="Georgia"/>
                <a:cs typeface="Georgia"/>
              </a:rPr>
              <a:t>,</a:t>
            </a:r>
            <a:r>
              <a:rPr sz="1200" b="1" spc="-20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и</a:t>
            </a:r>
            <a:r>
              <a:rPr sz="1200" b="1" spc="-125" dirty="0">
                <a:latin typeface="Georgia"/>
                <a:cs typeface="Georgia"/>
              </a:rPr>
              <a:t>х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на</a:t>
            </a:r>
            <a:r>
              <a:rPr sz="1200" b="1" spc="-110" dirty="0">
                <a:latin typeface="Georgia"/>
                <a:cs typeface="Georgia"/>
              </a:rPr>
              <a:t>с</a:t>
            </a:r>
            <a:r>
              <a:rPr sz="1200" b="1" spc="-130" dirty="0">
                <a:latin typeface="Georgia"/>
                <a:cs typeface="Georgia"/>
              </a:rPr>
              <a:t>та</a:t>
            </a:r>
            <a:r>
              <a:rPr sz="1200" b="1" spc="-145" dirty="0">
                <a:latin typeface="Georgia"/>
                <a:cs typeface="Georgia"/>
              </a:rPr>
              <a:t>в</a:t>
            </a:r>
            <a:r>
              <a:rPr sz="1200" b="1" spc="-155" dirty="0">
                <a:latin typeface="Georgia"/>
                <a:cs typeface="Georgia"/>
              </a:rPr>
              <a:t>ников</a:t>
            </a:r>
            <a:r>
              <a:rPr sz="1200" b="1" spc="-85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06552" y="614172"/>
              <a:ext cx="10953115" cy="370840"/>
            </a:xfrm>
            <a:custGeom>
              <a:avLst/>
              <a:gdLst/>
              <a:ahLst/>
              <a:cxnLst/>
              <a:rect l="l" t="t" r="r" b="b"/>
              <a:pathLst>
                <a:path w="10953115" h="370840">
                  <a:moveTo>
                    <a:pt x="1095298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0952988" y="370332"/>
                  </a:lnTo>
                  <a:lnTo>
                    <a:pt x="10952988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552" y="614172"/>
              <a:ext cx="10953115" cy="370840"/>
            </a:xfrm>
            <a:custGeom>
              <a:avLst/>
              <a:gdLst/>
              <a:ahLst/>
              <a:cxnLst/>
              <a:rect l="l" t="t" r="r" b="b"/>
              <a:pathLst>
                <a:path w="10953115" h="370840">
                  <a:moveTo>
                    <a:pt x="0" y="370332"/>
                  </a:moveTo>
                  <a:lnTo>
                    <a:pt x="10952988" y="370332"/>
                  </a:lnTo>
                  <a:lnTo>
                    <a:pt x="10952988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3182" y="629792"/>
            <a:ext cx="745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Муниципальный</a:t>
            </a:r>
            <a:r>
              <a:rPr spc="-25" dirty="0"/>
              <a:t> </a:t>
            </a:r>
            <a:r>
              <a:rPr spc="-225" dirty="0"/>
              <a:t>район</a:t>
            </a:r>
            <a:r>
              <a:rPr spc="-5" dirty="0"/>
              <a:t> </a:t>
            </a:r>
            <a:r>
              <a:rPr spc="-215" dirty="0"/>
              <a:t>Мелеузовский</a:t>
            </a:r>
            <a:r>
              <a:rPr spc="40" dirty="0"/>
              <a:t> </a:t>
            </a:r>
            <a:r>
              <a:rPr spc="-225" dirty="0"/>
              <a:t>район</a:t>
            </a:r>
            <a:r>
              <a:rPr spc="-10" dirty="0"/>
              <a:t> </a:t>
            </a:r>
            <a:r>
              <a:rPr spc="-210" dirty="0"/>
              <a:t>Республики</a:t>
            </a:r>
            <a:r>
              <a:rPr spc="20" dirty="0"/>
              <a:t> </a:t>
            </a:r>
            <a:r>
              <a:rPr spc="-195" dirty="0"/>
              <a:t>Башкортостан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7155" y="3907535"/>
            <a:ext cx="5933440" cy="739140"/>
          </a:xfrm>
          <a:prstGeom prst="rect">
            <a:avLst/>
          </a:prstGeom>
          <a:solidFill>
            <a:srgbClr val="FFFFFF"/>
          </a:solidFill>
          <a:ln w="9525">
            <a:solidFill>
              <a:srgbClr val="A4B59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400" b="1" spc="-125" dirty="0">
                <a:latin typeface="Georgia"/>
                <a:cs typeface="Georgia"/>
              </a:rPr>
              <a:t>Инф</a:t>
            </a:r>
            <a:r>
              <a:rPr sz="1400" b="1" spc="-155" dirty="0">
                <a:latin typeface="Georgia"/>
                <a:cs typeface="Georgia"/>
              </a:rPr>
              <a:t>ор</a:t>
            </a:r>
            <a:r>
              <a:rPr sz="1400" b="1" spc="-245" dirty="0">
                <a:latin typeface="Georgia"/>
                <a:cs typeface="Georgia"/>
              </a:rPr>
              <a:t>м</a:t>
            </a:r>
            <a:r>
              <a:rPr sz="1400" b="1" spc="-155" dirty="0">
                <a:latin typeface="Georgia"/>
                <a:cs typeface="Georgia"/>
              </a:rPr>
              <a:t>а</a:t>
            </a:r>
            <a:r>
              <a:rPr sz="1400" b="1" spc="-195" dirty="0">
                <a:latin typeface="Georgia"/>
                <a:cs typeface="Georgia"/>
              </a:rPr>
              <a:t>ц</a:t>
            </a:r>
            <a:r>
              <a:rPr sz="1400" b="1" spc="-215" dirty="0">
                <a:latin typeface="Georgia"/>
                <a:cs typeface="Georgia"/>
              </a:rPr>
              <a:t>и</a:t>
            </a:r>
            <a:r>
              <a:rPr sz="1400" b="1" spc="-190" dirty="0">
                <a:latin typeface="Georgia"/>
                <a:cs typeface="Georgia"/>
              </a:rPr>
              <a:t>я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spc="-180" dirty="0">
                <a:latin typeface="Georgia"/>
                <a:cs typeface="Georgia"/>
              </a:rPr>
              <a:t>по</a:t>
            </a:r>
            <a:r>
              <a:rPr sz="1400" b="1" spc="-160" dirty="0">
                <a:latin typeface="Georgia"/>
                <a:cs typeface="Georgia"/>
              </a:rPr>
              <a:t>д</a:t>
            </a:r>
            <a:r>
              <a:rPr sz="1400" b="1" spc="-135" dirty="0">
                <a:latin typeface="Georgia"/>
                <a:cs typeface="Georgia"/>
              </a:rPr>
              <a:t>гот</a:t>
            </a:r>
            <a:r>
              <a:rPr sz="1400" b="1" spc="-165" dirty="0">
                <a:latin typeface="Georgia"/>
                <a:cs typeface="Georgia"/>
              </a:rPr>
              <a:t>о</a:t>
            </a:r>
            <a:r>
              <a:rPr sz="1400" b="1" spc="-175" dirty="0">
                <a:latin typeface="Georgia"/>
                <a:cs typeface="Georgia"/>
              </a:rPr>
              <a:t>в</a:t>
            </a:r>
            <a:r>
              <a:rPr sz="1400" b="1" spc="-290" dirty="0">
                <a:latin typeface="Georgia"/>
                <a:cs typeface="Georgia"/>
              </a:rPr>
              <a:t>л</a:t>
            </a:r>
            <a:r>
              <a:rPr sz="1400" b="1" spc="-165" dirty="0">
                <a:latin typeface="Georgia"/>
                <a:cs typeface="Georgia"/>
              </a:rPr>
              <a:t>ена</a:t>
            </a:r>
            <a:endParaRPr sz="1400">
              <a:latin typeface="Georgia"/>
              <a:cs typeface="Georgia"/>
            </a:endParaRPr>
          </a:p>
          <a:p>
            <a:pPr marL="90805" marR="1125855">
              <a:lnSpc>
                <a:spcPct val="100000"/>
              </a:lnSpc>
            </a:pPr>
            <a:r>
              <a:rPr sz="1400" spc="-95" dirty="0">
                <a:latin typeface="Georgia"/>
                <a:cs typeface="Georgia"/>
              </a:rPr>
              <a:t>Администрацией</a:t>
            </a:r>
            <a:r>
              <a:rPr sz="1400" spc="-90" dirty="0">
                <a:latin typeface="Georgia"/>
                <a:cs typeface="Georgia"/>
              </a:rPr>
              <a:t> </a:t>
            </a:r>
            <a:r>
              <a:rPr sz="1400" spc="-100" dirty="0">
                <a:latin typeface="Georgia"/>
                <a:cs typeface="Georgia"/>
              </a:rPr>
              <a:t>муниципального района</a:t>
            </a:r>
            <a:r>
              <a:rPr sz="1400" spc="-95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Мелеузовский </a:t>
            </a:r>
            <a:r>
              <a:rPr sz="1400" spc="-95" dirty="0">
                <a:latin typeface="Georgia"/>
                <a:cs typeface="Georgia"/>
              </a:rPr>
              <a:t>район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75" dirty="0">
                <a:latin typeface="Georgia"/>
                <a:cs typeface="Georgia"/>
              </a:rPr>
              <a:t>Ре</a:t>
            </a:r>
            <a:r>
              <a:rPr sz="1400" spc="-60" dirty="0">
                <a:latin typeface="Georgia"/>
                <a:cs typeface="Georgia"/>
              </a:rPr>
              <a:t>с</a:t>
            </a:r>
            <a:r>
              <a:rPr sz="1400" spc="-80" dirty="0">
                <a:latin typeface="Georgia"/>
                <a:cs typeface="Georgia"/>
              </a:rPr>
              <a:t>п</a:t>
            </a:r>
            <a:r>
              <a:rPr sz="1400" spc="-70" dirty="0">
                <a:latin typeface="Georgia"/>
                <a:cs typeface="Georgia"/>
              </a:rPr>
              <a:t>у</a:t>
            </a:r>
            <a:r>
              <a:rPr sz="1400" spc="-75" dirty="0">
                <a:latin typeface="Georgia"/>
                <a:cs typeface="Georgia"/>
              </a:rPr>
              <a:t>б</a:t>
            </a:r>
            <a:r>
              <a:rPr sz="1400" spc="-110" dirty="0">
                <a:latin typeface="Georgia"/>
                <a:cs typeface="Georgia"/>
              </a:rPr>
              <a:t>ли</a:t>
            </a:r>
            <a:r>
              <a:rPr sz="1400" spc="-130" dirty="0">
                <a:latin typeface="Georgia"/>
                <a:cs typeface="Georgia"/>
              </a:rPr>
              <a:t>ки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100" dirty="0">
                <a:latin typeface="Georgia"/>
                <a:cs typeface="Georgia"/>
              </a:rPr>
              <a:t>Б</a:t>
            </a:r>
            <a:r>
              <a:rPr sz="1400" spc="-75" dirty="0">
                <a:latin typeface="Georgia"/>
                <a:cs typeface="Georgia"/>
              </a:rPr>
              <a:t>а</a:t>
            </a:r>
            <a:r>
              <a:rPr sz="1400" spc="-110" dirty="0">
                <a:latin typeface="Georgia"/>
                <a:cs typeface="Georgia"/>
              </a:rPr>
              <a:t>шк</a:t>
            </a:r>
            <a:r>
              <a:rPr sz="1400" spc="-80" dirty="0">
                <a:latin typeface="Georgia"/>
                <a:cs typeface="Georgia"/>
              </a:rPr>
              <a:t>о</a:t>
            </a:r>
            <a:r>
              <a:rPr sz="1400" spc="-75" dirty="0">
                <a:latin typeface="Georgia"/>
                <a:cs typeface="Georgia"/>
              </a:rPr>
              <a:t>рт</a:t>
            </a:r>
            <a:r>
              <a:rPr sz="1400" spc="-65" dirty="0">
                <a:latin typeface="Georgia"/>
                <a:cs typeface="Georgia"/>
              </a:rPr>
              <a:t>о</a:t>
            </a:r>
            <a:r>
              <a:rPr sz="1400" spc="-90" dirty="0">
                <a:latin typeface="Georgia"/>
                <a:cs typeface="Georgia"/>
              </a:rPr>
              <a:t>ста</a:t>
            </a:r>
            <a:r>
              <a:rPr sz="1400" spc="-95" dirty="0">
                <a:latin typeface="Georgia"/>
                <a:cs typeface="Georgia"/>
              </a:rPr>
              <a:t>н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0180" y="1680972"/>
            <a:ext cx="9337040" cy="3501390"/>
            <a:chOff x="1440180" y="1680972"/>
            <a:chExt cx="9337040" cy="35013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0180" y="1680972"/>
              <a:ext cx="3051810" cy="18067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2664" y="1914144"/>
              <a:ext cx="1966722" cy="1856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0060" y="3369564"/>
              <a:ext cx="2676905" cy="181279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013959" y="1371600"/>
            <a:ext cx="3048000" cy="370840"/>
          </a:xfrm>
          <a:prstGeom prst="rect">
            <a:avLst/>
          </a:prstGeom>
          <a:solidFill>
            <a:srgbClr val="FFFFFF"/>
          </a:solidFill>
          <a:ln w="9525">
            <a:solidFill>
              <a:srgbClr val="A4B592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0"/>
              </a:spcBef>
            </a:pPr>
            <a:r>
              <a:rPr sz="1800" spc="-35" dirty="0">
                <a:latin typeface="Georgia"/>
                <a:cs typeface="Georgia"/>
              </a:rPr>
              <a:t>СПАСИБО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ЗА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80" dirty="0">
                <a:latin typeface="Georgia"/>
                <a:cs typeface="Georgia"/>
              </a:rPr>
              <a:t>ВНИМАНИЕ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155" y="4841747"/>
            <a:ext cx="5933440" cy="1170940"/>
          </a:xfrm>
          <a:prstGeom prst="rect">
            <a:avLst/>
          </a:prstGeom>
          <a:solidFill>
            <a:srgbClr val="FFFFFF"/>
          </a:solidFill>
          <a:ln w="9525">
            <a:solidFill>
              <a:srgbClr val="A4B592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400" b="1" spc="-160" dirty="0">
                <a:latin typeface="Georgia"/>
                <a:cs typeface="Georgia"/>
              </a:rPr>
              <a:t>Ко</a:t>
            </a:r>
            <a:r>
              <a:rPr sz="1400" b="1" spc="-150" dirty="0">
                <a:latin typeface="Georgia"/>
                <a:cs typeface="Georgia"/>
              </a:rPr>
              <a:t>нтак</a:t>
            </a:r>
            <a:r>
              <a:rPr sz="1400" b="1" spc="-135" dirty="0">
                <a:latin typeface="Georgia"/>
                <a:cs typeface="Georgia"/>
              </a:rPr>
              <a:t>т</a:t>
            </a:r>
            <a:r>
              <a:rPr sz="1400" b="1" spc="-190" dirty="0">
                <a:latin typeface="Georgia"/>
                <a:cs typeface="Georgia"/>
              </a:rPr>
              <a:t>на</a:t>
            </a:r>
            <a:r>
              <a:rPr sz="1400" b="1" spc="-180" dirty="0">
                <a:latin typeface="Georgia"/>
                <a:cs typeface="Georgia"/>
              </a:rPr>
              <a:t>я</a:t>
            </a:r>
            <a:r>
              <a:rPr sz="1400" b="1" spc="-40" dirty="0">
                <a:latin typeface="Georgia"/>
                <a:cs typeface="Georgia"/>
              </a:rPr>
              <a:t> </a:t>
            </a:r>
            <a:r>
              <a:rPr sz="1400" b="1" spc="-195" dirty="0">
                <a:latin typeface="Georgia"/>
                <a:cs typeface="Georgia"/>
              </a:rPr>
              <a:t>и</a:t>
            </a:r>
            <a:r>
              <a:rPr sz="1400" b="1" spc="-190" dirty="0">
                <a:latin typeface="Georgia"/>
                <a:cs typeface="Georgia"/>
              </a:rPr>
              <a:t>н</a:t>
            </a:r>
            <a:r>
              <a:rPr sz="1400" b="1" spc="-165" dirty="0">
                <a:latin typeface="Georgia"/>
                <a:cs typeface="Georgia"/>
              </a:rPr>
              <a:t>ф</a:t>
            </a:r>
            <a:r>
              <a:rPr sz="1400" b="1" spc="-114" dirty="0">
                <a:latin typeface="Georgia"/>
                <a:cs typeface="Georgia"/>
              </a:rPr>
              <a:t>о</a:t>
            </a:r>
            <a:r>
              <a:rPr sz="1400" b="1" spc="-150" dirty="0">
                <a:latin typeface="Georgia"/>
                <a:cs typeface="Georgia"/>
              </a:rPr>
              <a:t>р</a:t>
            </a:r>
            <a:r>
              <a:rPr sz="1400" b="1" spc="-245" dirty="0">
                <a:latin typeface="Georgia"/>
                <a:cs typeface="Georgia"/>
              </a:rPr>
              <a:t>м</a:t>
            </a:r>
            <a:r>
              <a:rPr sz="1400" b="1" spc="-155" dirty="0">
                <a:latin typeface="Georgia"/>
                <a:cs typeface="Georgia"/>
              </a:rPr>
              <a:t>а</a:t>
            </a:r>
            <a:r>
              <a:rPr sz="1400" b="1" spc="-195" dirty="0">
                <a:latin typeface="Georgia"/>
                <a:cs typeface="Georgia"/>
              </a:rPr>
              <a:t>ц</a:t>
            </a:r>
            <a:r>
              <a:rPr sz="1400" b="1" spc="-215" dirty="0">
                <a:latin typeface="Georgia"/>
                <a:cs typeface="Georgia"/>
              </a:rPr>
              <a:t>и</a:t>
            </a:r>
            <a:r>
              <a:rPr sz="1400" b="1" spc="-190" dirty="0">
                <a:latin typeface="Georgia"/>
                <a:cs typeface="Georgia"/>
              </a:rPr>
              <a:t>я</a:t>
            </a:r>
            <a:r>
              <a:rPr sz="1400" b="1" spc="-150" dirty="0">
                <a:latin typeface="Georgia"/>
                <a:cs typeface="Georgia"/>
              </a:rPr>
              <a:t>:</a:t>
            </a:r>
            <a:endParaRPr sz="14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b="1" spc="-135" dirty="0">
                <a:latin typeface="Georgia"/>
                <a:cs typeface="Georgia"/>
              </a:rPr>
              <a:t>Адрес:</a:t>
            </a:r>
            <a:r>
              <a:rPr sz="1400" spc="-135" dirty="0">
                <a:latin typeface="Georgia"/>
                <a:cs typeface="Georgia"/>
              </a:rPr>
              <a:t>453850,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spc="-95" dirty="0">
                <a:latin typeface="Georgia"/>
                <a:cs typeface="Georgia"/>
              </a:rPr>
              <a:t>Республика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85" dirty="0">
                <a:latin typeface="Georgia"/>
                <a:cs typeface="Georgia"/>
              </a:rPr>
              <a:t>Башкортостан,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70" dirty="0">
                <a:latin typeface="Georgia"/>
                <a:cs typeface="Georgia"/>
              </a:rPr>
              <a:t>Город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105" dirty="0">
                <a:latin typeface="Georgia"/>
                <a:cs typeface="Georgia"/>
              </a:rPr>
              <a:t>Мелеуз,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65" dirty="0">
                <a:latin typeface="Georgia"/>
                <a:cs typeface="Georgia"/>
              </a:rPr>
              <a:t>ул.Воровского,11</a:t>
            </a:r>
            <a:endParaRPr sz="14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Georgia"/>
                <a:cs typeface="Georgia"/>
              </a:rPr>
              <a:t>Т</a:t>
            </a:r>
            <a:r>
              <a:rPr sz="1400" b="1" spc="-195" dirty="0">
                <a:latin typeface="Georgia"/>
                <a:cs typeface="Georgia"/>
              </a:rPr>
              <a:t>е</a:t>
            </a:r>
            <a:r>
              <a:rPr sz="1400" b="1" spc="-220" dirty="0">
                <a:latin typeface="Georgia"/>
                <a:cs typeface="Georgia"/>
              </a:rPr>
              <a:t>л</a:t>
            </a:r>
            <a:r>
              <a:rPr sz="1400" b="1" spc="-150" dirty="0">
                <a:latin typeface="Georgia"/>
                <a:cs typeface="Georgia"/>
              </a:rPr>
              <a:t>: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spc="-45" dirty="0">
                <a:latin typeface="Times New Roman"/>
                <a:cs typeface="Times New Roman"/>
              </a:rPr>
              <a:t>8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(34764)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3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45" dirty="0">
                <a:latin typeface="Times New Roman"/>
                <a:cs typeface="Times New Roman"/>
              </a:rPr>
              <a:t>05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45" dirty="0">
                <a:latin typeface="Times New Roman"/>
                <a:cs typeface="Times New Roman"/>
              </a:rPr>
              <a:t>05,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3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45" dirty="0">
                <a:latin typeface="Times New Roman"/>
                <a:cs typeface="Times New Roman"/>
              </a:rPr>
              <a:t>44</a:t>
            </a:r>
            <a:r>
              <a:rPr sz="1400" spc="-25" dirty="0">
                <a:latin typeface="Times New Roman"/>
                <a:cs typeface="Times New Roman"/>
              </a:rPr>
              <a:t>-</a:t>
            </a:r>
            <a:r>
              <a:rPr sz="1400" spc="-45" dirty="0">
                <a:latin typeface="Times New Roman"/>
                <a:cs typeface="Times New Roman"/>
              </a:rPr>
              <a:t>64</a:t>
            </a:r>
            <a:endParaRPr sz="1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b="1" spc="-175" dirty="0">
                <a:latin typeface="Georgia"/>
                <a:cs typeface="Georgia"/>
              </a:rPr>
              <a:t>э</a:t>
            </a:r>
            <a:r>
              <a:rPr sz="1400" b="1" spc="-204" dirty="0">
                <a:latin typeface="Georgia"/>
                <a:cs typeface="Georgia"/>
              </a:rPr>
              <a:t>л</a:t>
            </a:r>
            <a:r>
              <a:rPr sz="1400" b="1" spc="-105" dirty="0">
                <a:latin typeface="Georgia"/>
                <a:cs typeface="Georgia"/>
              </a:rPr>
              <a:t>.</a:t>
            </a:r>
            <a:r>
              <a:rPr sz="1400" b="1" spc="-165" dirty="0">
                <a:latin typeface="Georgia"/>
                <a:cs typeface="Georgia"/>
              </a:rPr>
              <a:t>почт</a:t>
            </a:r>
            <a:r>
              <a:rPr sz="1400" b="1" spc="-150" dirty="0">
                <a:latin typeface="Georgia"/>
                <a:cs typeface="Georgia"/>
              </a:rPr>
              <a:t>а</a:t>
            </a:r>
            <a:r>
              <a:rPr sz="1400" b="1" spc="-105" dirty="0">
                <a:latin typeface="Times New Roman"/>
                <a:cs typeface="Times New Roman"/>
              </a:rPr>
              <a:t>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  <a:hlinkClick r:id="rId5"/>
              </a:rPr>
              <a:t>f</a:t>
            </a:r>
            <a:r>
              <a:rPr sz="1400" spc="-25" dirty="0">
                <a:latin typeface="Times New Roman"/>
                <a:cs typeface="Times New Roman"/>
                <a:hlinkClick r:id="rId5"/>
              </a:rPr>
              <a:t>u</a:t>
            </a:r>
            <a:r>
              <a:rPr sz="1400" spc="-40" dirty="0">
                <a:latin typeface="Times New Roman"/>
                <a:cs typeface="Times New Roman"/>
                <a:hlinkClick r:id="rId5"/>
              </a:rPr>
              <a:t>.mele</a:t>
            </a:r>
            <a:r>
              <a:rPr sz="1400" spc="-20" dirty="0">
                <a:latin typeface="Times New Roman"/>
                <a:cs typeface="Times New Roman"/>
                <a:hlinkClick r:id="rId5"/>
              </a:rPr>
              <a:t>u</a:t>
            </a:r>
            <a:r>
              <a:rPr sz="1400" spc="-25" dirty="0">
                <a:latin typeface="Times New Roman"/>
                <a:cs typeface="Times New Roman"/>
                <a:hlinkClick r:id="rId5"/>
              </a:rPr>
              <a:t>z</a:t>
            </a:r>
            <a:r>
              <a:rPr sz="1400" spc="-10" dirty="0">
                <a:latin typeface="Times New Roman"/>
                <a:cs typeface="Times New Roman"/>
                <a:hlinkClick r:id="rId5"/>
              </a:rPr>
              <a:t>@</a:t>
            </a:r>
            <a:r>
              <a:rPr sz="1400" spc="-25" dirty="0">
                <a:latin typeface="Times New Roman"/>
                <a:cs typeface="Times New Roman"/>
                <a:hlinkClick r:id="rId5"/>
              </a:rPr>
              <a:t>b</a:t>
            </a:r>
            <a:r>
              <a:rPr sz="1400" spc="-15" dirty="0">
                <a:latin typeface="Times New Roman"/>
                <a:cs typeface="Times New Roman"/>
                <a:hlinkClick r:id="rId5"/>
              </a:rPr>
              <a:t>a</a:t>
            </a:r>
            <a:r>
              <a:rPr sz="1400" spc="-10" dirty="0">
                <a:latin typeface="Times New Roman"/>
                <a:cs typeface="Times New Roman"/>
                <a:hlinkClick r:id="rId5"/>
              </a:rPr>
              <a:t>s</a:t>
            </a:r>
            <a:r>
              <a:rPr sz="1400" spc="-5" dirty="0">
                <a:latin typeface="Times New Roman"/>
                <a:cs typeface="Times New Roman"/>
                <a:hlinkClick r:id="rId5"/>
              </a:rPr>
              <a:t>h</a:t>
            </a:r>
            <a:r>
              <a:rPr sz="1400" spc="-70" dirty="0">
                <a:latin typeface="Times New Roman"/>
                <a:cs typeface="Times New Roman"/>
                <a:hlinkClick r:id="rId5"/>
              </a:rPr>
              <a:t>k</a:t>
            </a:r>
            <a:r>
              <a:rPr sz="1400" spc="5" dirty="0">
                <a:latin typeface="Times New Roman"/>
                <a:cs typeface="Times New Roman"/>
                <a:hlinkClick r:id="rId5"/>
              </a:rPr>
              <a:t>o</a:t>
            </a:r>
            <a:r>
              <a:rPr sz="1400" spc="30" dirty="0">
                <a:latin typeface="Times New Roman"/>
                <a:cs typeface="Times New Roman"/>
                <a:hlinkClick r:id="rId5"/>
              </a:rPr>
              <a:t>r</a:t>
            </a:r>
            <a:r>
              <a:rPr sz="1400" dirty="0">
                <a:latin typeface="Times New Roman"/>
                <a:cs typeface="Times New Roman"/>
                <a:hlinkClick r:id="rId5"/>
              </a:rPr>
              <a:t>tos</a:t>
            </a:r>
            <a:r>
              <a:rPr sz="1400" spc="-5" dirty="0">
                <a:latin typeface="Times New Roman"/>
                <a:cs typeface="Times New Roman"/>
                <a:hlinkClick r:id="rId5"/>
              </a:rPr>
              <a:t>tan</a:t>
            </a:r>
            <a:r>
              <a:rPr sz="1400" spc="-45" dirty="0">
                <a:latin typeface="Times New Roman"/>
                <a:cs typeface="Times New Roman"/>
                <a:hlinkClick r:id="rId5"/>
              </a:rPr>
              <a:t>.</a:t>
            </a:r>
            <a:r>
              <a:rPr sz="1400" spc="45" dirty="0">
                <a:latin typeface="Times New Roman"/>
                <a:cs typeface="Times New Roman"/>
                <a:hlinkClick r:id="rId5"/>
              </a:rPr>
              <a:t>r</a:t>
            </a:r>
            <a:r>
              <a:rPr sz="1400" spc="-15" dirty="0">
                <a:latin typeface="Times New Roman"/>
                <a:cs typeface="Times New Roman"/>
                <a:hlinkClick r:id="rId5"/>
              </a:rPr>
              <a:t>u</a:t>
            </a:r>
            <a:endParaRPr sz="1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400" b="1" spc="-150" dirty="0">
                <a:latin typeface="Georgia"/>
                <a:cs typeface="Georgia"/>
              </a:rPr>
              <a:t>сай</a:t>
            </a:r>
            <a:r>
              <a:rPr sz="1400" b="1" spc="-130" dirty="0">
                <a:latin typeface="Georgia"/>
                <a:cs typeface="Georgia"/>
              </a:rPr>
              <a:t>т</a:t>
            </a:r>
            <a:r>
              <a:rPr sz="1400" b="1" spc="-150" dirty="0">
                <a:latin typeface="Georgia"/>
                <a:cs typeface="Georgia"/>
              </a:rPr>
              <a:t>: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h</a:t>
            </a:r>
            <a:r>
              <a:rPr sz="1400" b="1" spc="-30" dirty="0">
                <a:latin typeface="Times New Roman"/>
                <a:cs typeface="Times New Roman"/>
              </a:rPr>
              <a:t>tt</a:t>
            </a:r>
            <a:r>
              <a:rPr sz="1400" b="1" spc="-5" dirty="0">
                <a:latin typeface="Times New Roman"/>
                <a:cs typeface="Times New Roman"/>
              </a:rPr>
              <a:t>p</a:t>
            </a:r>
            <a:r>
              <a:rPr sz="1400" b="1" spc="-35" dirty="0">
                <a:latin typeface="Times New Roman"/>
                <a:cs typeface="Times New Roman"/>
              </a:rPr>
              <a:t>s:</a:t>
            </a:r>
            <a:r>
              <a:rPr sz="1400" spc="315" dirty="0">
                <a:latin typeface="Times New Roman"/>
                <a:cs typeface="Times New Roman"/>
              </a:rPr>
              <a:t>//</a:t>
            </a:r>
            <a:r>
              <a:rPr sz="1400" spc="-25" dirty="0">
                <a:latin typeface="Times New Roman"/>
                <a:cs typeface="Times New Roman"/>
              </a:rPr>
              <a:t>m</a:t>
            </a:r>
            <a:r>
              <a:rPr sz="1400" spc="-40" dirty="0">
                <a:latin typeface="Times New Roman"/>
                <a:cs typeface="Times New Roman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l</a:t>
            </a:r>
            <a:r>
              <a:rPr sz="1400" spc="-60" dirty="0">
                <a:latin typeface="Times New Roman"/>
                <a:cs typeface="Times New Roman"/>
              </a:rPr>
              <a:t>e</a:t>
            </a:r>
            <a:r>
              <a:rPr sz="1400" spc="-30" dirty="0">
                <a:latin typeface="Times New Roman"/>
                <a:cs typeface="Times New Roman"/>
              </a:rPr>
              <a:t>uz.</a:t>
            </a:r>
            <a:r>
              <a:rPr sz="1400" spc="20" dirty="0">
                <a:latin typeface="Times New Roman"/>
                <a:cs typeface="Times New Roman"/>
              </a:rPr>
              <a:t>b</a:t>
            </a:r>
            <a:r>
              <a:rPr sz="1400" spc="-55" dirty="0">
                <a:latin typeface="Times New Roman"/>
                <a:cs typeface="Times New Roman"/>
              </a:rPr>
              <a:t>a</a:t>
            </a:r>
            <a:r>
              <a:rPr sz="1400" spc="-45" dirty="0">
                <a:latin typeface="Times New Roman"/>
                <a:cs typeface="Times New Roman"/>
              </a:rPr>
              <a:t>s</a:t>
            </a:r>
            <a:r>
              <a:rPr sz="1400" spc="20" dirty="0">
                <a:latin typeface="Times New Roman"/>
                <a:cs typeface="Times New Roman"/>
              </a:rPr>
              <a:t>h</a:t>
            </a:r>
            <a:r>
              <a:rPr sz="1400" spc="-65" dirty="0">
                <a:latin typeface="Times New Roman"/>
                <a:cs typeface="Times New Roman"/>
              </a:rPr>
              <a:t>k</a:t>
            </a:r>
            <a:r>
              <a:rPr sz="1400" spc="2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s</a:t>
            </a:r>
            <a:r>
              <a:rPr sz="1400" spc="-5" dirty="0">
                <a:latin typeface="Times New Roman"/>
                <a:cs typeface="Times New Roman"/>
              </a:rPr>
              <a:t>tan</a:t>
            </a:r>
            <a:r>
              <a:rPr sz="1400" spc="-45" dirty="0">
                <a:latin typeface="Times New Roman"/>
                <a:cs typeface="Times New Roman"/>
              </a:rPr>
              <a:t>.</a:t>
            </a:r>
            <a:r>
              <a:rPr sz="1400" spc="30" dirty="0">
                <a:latin typeface="Times New Roman"/>
                <a:cs typeface="Times New Roman"/>
              </a:rPr>
              <a:t>r</a:t>
            </a:r>
            <a:r>
              <a:rPr sz="1400" spc="150" dirty="0">
                <a:latin typeface="Times New Roman"/>
                <a:cs typeface="Times New Roman"/>
              </a:rPr>
              <a:t>u/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3911" y="1467611"/>
            <a:ext cx="8877300" cy="553720"/>
          </a:xfrm>
          <a:prstGeom prst="rect">
            <a:avLst/>
          </a:prstGeom>
          <a:ln w="9525">
            <a:solidFill>
              <a:srgbClr val="7C9262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805" marR="80645">
              <a:lnSpc>
                <a:spcPct val="102200"/>
              </a:lnSpc>
              <a:spcBef>
                <a:spcPts val="165"/>
              </a:spcBef>
            </a:pPr>
            <a:r>
              <a:rPr sz="1800" b="1" spc="-195" dirty="0">
                <a:latin typeface="Georgia"/>
                <a:cs typeface="Georgia"/>
              </a:rPr>
              <a:t>Образование</a:t>
            </a:r>
            <a:r>
              <a:rPr sz="1800" b="1" spc="-85" dirty="0">
                <a:latin typeface="Georgia"/>
                <a:cs typeface="Georgia"/>
              </a:rPr>
              <a:t>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-16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это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целенаправленная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познавательная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деятельность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человека,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направленная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получение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необходимых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знаний,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умений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навыков</a:t>
            </a:r>
            <a:r>
              <a:rPr sz="1200" spc="-10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1789" y="598741"/>
            <a:ext cx="10988675" cy="378460"/>
            <a:chOff x="601789" y="598741"/>
            <a:chExt cx="10988675" cy="378460"/>
          </a:xfrm>
        </p:grpSpPr>
        <p:sp>
          <p:nvSpPr>
            <p:cNvPr id="4" name="object 4"/>
            <p:cNvSpPr/>
            <p:nvPr/>
          </p:nvSpPr>
          <p:spPr>
            <a:xfrm>
              <a:off x="606551" y="603504"/>
              <a:ext cx="10979150" cy="368935"/>
            </a:xfrm>
            <a:custGeom>
              <a:avLst/>
              <a:gdLst/>
              <a:ahLst/>
              <a:cxnLst/>
              <a:rect l="l" t="t" r="r" b="b"/>
              <a:pathLst>
                <a:path w="10979150" h="368934">
                  <a:moveTo>
                    <a:pt x="1097889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78896" y="368808"/>
                  </a:lnTo>
                  <a:lnTo>
                    <a:pt x="10978896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551" y="603504"/>
              <a:ext cx="10979150" cy="368935"/>
            </a:xfrm>
            <a:custGeom>
              <a:avLst/>
              <a:gdLst/>
              <a:ahLst/>
              <a:cxnLst/>
              <a:rect l="l" t="t" r="r" b="b"/>
              <a:pathLst>
                <a:path w="10979150" h="368934">
                  <a:moveTo>
                    <a:pt x="0" y="368808"/>
                  </a:moveTo>
                  <a:lnTo>
                    <a:pt x="10978896" y="368808"/>
                  </a:lnTo>
                  <a:lnTo>
                    <a:pt x="1097889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6226" y="618490"/>
            <a:ext cx="2480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Что</a:t>
            </a:r>
            <a:r>
              <a:rPr spc="-10" dirty="0"/>
              <a:t> </a:t>
            </a:r>
            <a:r>
              <a:rPr spc="-195" dirty="0"/>
              <a:t>такое</a:t>
            </a:r>
            <a:r>
              <a:rPr dirty="0"/>
              <a:t> </a:t>
            </a:r>
            <a:r>
              <a:rPr spc="-204" dirty="0"/>
              <a:t>обра</a:t>
            </a:r>
            <a:r>
              <a:rPr spc="-170" dirty="0"/>
              <a:t>з</a:t>
            </a:r>
            <a:r>
              <a:rPr spc="-210" dirty="0"/>
              <a:t>ова</a:t>
            </a:r>
            <a:r>
              <a:rPr spc="-235" dirty="0"/>
              <a:t>н</a:t>
            </a:r>
            <a:r>
              <a:rPr spc="-229" dirty="0"/>
              <a:t>ие?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8491" y="2359151"/>
            <a:ext cx="8877300" cy="739140"/>
          </a:xfrm>
          <a:prstGeom prst="rect">
            <a:avLst/>
          </a:prstGeom>
          <a:ln w="9525">
            <a:solidFill>
              <a:srgbClr val="7C9262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800" b="1" spc="-195" dirty="0">
                <a:latin typeface="Georgia"/>
                <a:cs typeface="Georgia"/>
              </a:rPr>
              <a:t>Цель</a:t>
            </a:r>
            <a:r>
              <a:rPr sz="1800" b="1" spc="160" dirty="0">
                <a:latin typeface="Georgia"/>
                <a:cs typeface="Georgia"/>
              </a:rPr>
              <a:t> </a:t>
            </a:r>
            <a:r>
              <a:rPr sz="1800" b="1" spc="-215" dirty="0">
                <a:latin typeface="Georgia"/>
                <a:cs typeface="Georgia"/>
              </a:rPr>
              <a:t>образования:</a:t>
            </a:r>
            <a:endParaRPr sz="1800">
              <a:latin typeface="Georgia"/>
              <a:cs typeface="Georgia"/>
            </a:endParaRPr>
          </a:p>
          <a:p>
            <a:pPr marL="377190" indent="-28702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200" spc="-75" dirty="0">
                <a:latin typeface="Georgia"/>
                <a:cs typeface="Georgia"/>
              </a:rPr>
              <a:t>пр</a:t>
            </a:r>
            <a:r>
              <a:rPr sz="1200" spc="-65" dirty="0">
                <a:latin typeface="Georgia"/>
                <a:cs typeface="Georgia"/>
              </a:rPr>
              <a:t>ио</a:t>
            </a:r>
            <a:r>
              <a:rPr sz="1200" spc="-55" dirty="0">
                <a:latin typeface="Georgia"/>
                <a:cs typeface="Georgia"/>
              </a:rPr>
              <a:t>б</a:t>
            </a:r>
            <a:r>
              <a:rPr sz="1200" spc="-85" dirty="0">
                <a:latin typeface="Georgia"/>
                <a:cs typeface="Georgia"/>
              </a:rPr>
              <a:t>щ</a:t>
            </a:r>
            <a:r>
              <a:rPr sz="1200" spc="-80" dirty="0">
                <a:latin typeface="Georgia"/>
                <a:cs typeface="Georgia"/>
              </a:rPr>
              <a:t>ен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ч</a:t>
            </a:r>
            <a:r>
              <a:rPr sz="1200" spc="-70" dirty="0">
                <a:latin typeface="Georgia"/>
                <a:cs typeface="Georgia"/>
              </a:rPr>
              <a:t>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85" dirty="0">
                <a:latin typeface="Georgia"/>
                <a:cs typeface="Georgia"/>
              </a:rPr>
              <a:t>ов</a:t>
            </a:r>
            <a:r>
              <a:rPr sz="1200" spc="-75" dirty="0">
                <a:latin typeface="Georgia"/>
                <a:cs typeface="Georgia"/>
              </a:rPr>
              <a:t>е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45" dirty="0">
                <a:latin typeface="Georgia"/>
                <a:cs typeface="Georgia"/>
              </a:rPr>
              <a:t>к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дос</a:t>
            </a:r>
            <a:r>
              <a:rPr sz="1200" spc="-70" dirty="0">
                <a:latin typeface="Georgia"/>
                <a:cs typeface="Georgia"/>
              </a:rPr>
              <a:t>т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75" dirty="0">
                <a:latin typeface="Georgia"/>
                <a:cs typeface="Georgia"/>
              </a:rPr>
              <a:t>ж</a:t>
            </a:r>
            <a:r>
              <a:rPr sz="1200" spc="-10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60" dirty="0">
                <a:latin typeface="Georgia"/>
                <a:cs typeface="Georgia"/>
              </a:rPr>
              <a:t>ям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нау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55" dirty="0">
                <a:latin typeface="Georgia"/>
                <a:cs typeface="Georgia"/>
              </a:rPr>
              <a:t>к</a:t>
            </a:r>
            <a:r>
              <a:rPr sz="1200" spc="-95" dirty="0">
                <a:latin typeface="Georgia"/>
                <a:cs typeface="Georgia"/>
              </a:rPr>
              <a:t>уль</a:t>
            </a:r>
            <a:r>
              <a:rPr sz="1200" spc="-105" dirty="0">
                <a:latin typeface="Georgia"/>
                <a:cs typeface="Georgia"/>
              </a:rPr>
              <a:t>туры;</a:t>
            </a:r>
            <a:endParaRPr sz="1200">
              <a:latin typeface="Georgia"/>
              <a:cs typeface="Georgia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200" spc="-75" dirty="0">
                <a:latin typeface="Georgia"/>
                <a:cs typeface="Georgia"/>
              </a:rPr>
              <a:t>пр</a:t>
            </a:r>
            <a:r>
              <a:rPr sz="1200" spc="-65" dirty="0">
                <a:latin typeface="Georgia"/>
                <a:cs typeface="Georgia"/>
              </a:rPr>
              <a:t>ио</a:t>
            </a:r>
            <a:r>
              <a:rPr sz="1200" spc="-55" dirty="0">
                <a:latin typeface="Georgia"/>
                <a:cs typeface="Georgia"/>
              </a:rPr>
              <a:t>б</a:t>
            </a:r>
            <a:r>
              <a:rPr sz="1200" spc="-85" dirty="0">
                <a:latin typeface="Georgia"/>
                <a:cs typeface="Georgia"/>
              </a:rPr>
              <a:t>щ</a:t>
            </a:r>
            <a:r>
              <a:rPr sz="1200" spc="-80" dirty="0">
                <a:latin typeface="Georgia"/>
                <a:cs typeface="Georgia"/>
              </a:rPr>
              <a:t>ен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ч</a:t>
            </a:r>
            <a:r>
              <a:rPr sz="1200" spc="-70" dirty="0">
                <a:latin typeface="Georgia"/>
                <a:cs typeface="Georgia"/>
              </a:rPr>
              <a:t>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85" dirty="0">
                <a:latin typeface="Georgia"/>
                <a:cs typeface="Georgia"/>
              </a:rPr>
              <a:t>ов</a:t>
            </a:r>
            <a:r>
              <a:rPr sz="1200" spc="-75" dirty="0">
                <a:latin typeface="Georgia"/>
                <a:cs typeface="Georgia"/>
              </a:rPr>
              <a:t>е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45" dirty="0">
                <a:latin typeface="Georgia"/>
                <a:cs typeface="Georgia"/>
              </a:rPr>
              <a:t>к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це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65" dirty="0">
                <a:latin typeface="Georgia"/>
                <a:cs typeface="Georgia"/>
              </a:rPr>
              <a:t>н</a:t>
            </a:r>
            <a:r>
              <a:rPr sz="1200" spc="-60" dirty="0">
                <a:latin typeface="Georgia"/>
                <a:cs typeface="Georgia"/>
              </a:rPr>
              <a:t>о</a:t>
            </a:r>
            <a:r>
              <a:rPr sz="1200" spc="-110" dirty="0">
                <a:latin typeface="Georgia"/>
                <a:cs typeface="Georgia"/>
              </a:rPr>
              <a:t>стям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60" dirty="0">
                <a:latin typeface="Georgia"/>
                <a:cs typeface="Georgia"/>
              </a:rPr>
              <a:t>Отеч</a:t>
            </a:r>
            <a:r>
              <a:rPr sz="1200" spc="-45" dirty="0">
                <a:latin typeface="Georgia"/>
                <a:cs typeface="Georgia"/>
              </a:rPr>
              <a:t>е</a:t>
            </a:r>
            <a:r>
              <a:rPr sz="1200" spc="-80" dirty="0">
                <a:latin typeface="Georgia"/>
                <a:cs typeface="Georgia"/>
              </a:rPr>
              <a:t>ств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35" dirty="0">
                <a:latin typeface="Georgia"/>
                <a:cs typeface="Georgia"/>
              </a:rPr>
              <a:t>м</a:t>
            </a:r>
            <a:r>
              <a:rPr sz="1200" spc="-120" dirty="0">
                <a:latin typeface="Georgia"/>
                <a:cs typeface="Georgia"/>
              </a:rPr>
              <a:t>и</a:t>
            </a:r>
            <a:r>
              <a:rPr sz="1200" spc="-75" dirty="0">
                <a:latin typeface="Georgia"/>
                <a:cs typeface="Georgia"/>
              </a:rPr>
              <a:t>ровой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95" dirty="0">
                <a:latin typeface="Georgia"/>
                <a:cs typeface="Georgia"/>
              </a:rPr>
              <a:t>ультуры.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3911" y="3328415"/>
            <a:ext cx="8877300" cy="553720"/>
          </a:xfrm>
          <a:prstGeom prst="rect">
            <a:avLst/>
          </a:prstGeom>
          <a:ln w="9525">
            <a:solidFill>
              <a:srgbClr val="7C9262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 marR="713105">
              <a:lnSpc>
                <a:spcPct val="102200"/>
              </a:lnSpc>
              <a:spcBef>
                <a:spcPts val="170"/>
              </a:spcBef>
            </a:pPr>
            <a:r>
              <a:rPr sz="1800" b="1" spc="-170" dirty="0">
                <a:latin typeface="Georgia"/>
                <a:cs typeface="Georgia"/>
              </a:rPr>
              <a:t>Педагог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это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профессионал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своего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дела,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который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умеет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переработать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массу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информации,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найти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все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самое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необходимое,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интересное,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полезное,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также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преподнести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необычной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эмоционально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окрашенной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форме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своим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ученикам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3911" y="4119371"/>
            <a:ext cx="8877300" cy="554990"/>
          </a:xfrm>
          <a:prstGeom prst="rect">
            <a:avLst/>
          </a:prstGeom>
          <a:ln w="9525">
            <a:solidFill>
              <a:srgbClr val="7C9262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 marR="252095">
              <a:lnSpc>
                <a:spcPct val="102200"/>
              </a:lnSpc>
              <a:spcBef>
                <a:spcPts val="175"/>
              </a:spcBef>
            </a:pPr>
            <a:r>
              <a:rPr sz="1800" b="1" spc="-190" dirty="0">
                <a:latin typeface="Georgia"/>
                <a:cs typeface="Georgia"/>
              </a:rPr>
              <a:t>Наставник</a:t>
            </a:r>
            <a:r>
              <a:rPr sz="1800" b="1" spc="20" dirty="0">
                <a:latin typeface="Georgia"/>
                <a:cs typeface="Georgia"/>
              </a:rPr>
              <a:t>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это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человек,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который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хочет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может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посвящать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ребенку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свое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время,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знания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силы,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становятся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30" dirty="0">
                <a:latin typeface="Georgia"/>
                <a:cs typeface="Georgia"/>
              </a:rPr>
              <a:t>для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него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значимым </a:t>
            </a:r>
            <a:r>
              <a:rPr sz="1200" spc="-114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близким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человеком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жизни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491" y="4959096"/>
            <a:ext cx="8877300" cy="923925"/>
          </a:xfrm>
          <a:prstGeom prst="rect">
            <a:avLst/>
          </a:prstGeom>
          <a:ln w="9525">
            <a:solidFill>
              <a:srgbClr val="7C9262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0"/>
              </a:spcBef>
            </a:pPr>
            <a:r>
              <a:rPr sz="1800" b="1" spc="-220" dirty="0">
                <a:latin typeface="Georgia"/>
                <a:cs typeface="Georgia"/>
              </a:rPr>
              <a:t>Роль </a:t>
            </a:r>
            <a:r>
              <a:rPr sz="1800" b="1" spc="-204" dirty="0">
                <a:latin typeface="Georgia"/>
                <a:cs typeface="Georgia"/>
              </a:rPr>
              <a:t>педаго</a:t>
            </a:r>
            <a:r>
              <a:rPr sz="1800" b="1" spc="-165" dirty="0">
                <a:latin typeface="Georgia"/>
                <a:cs typeface="Georgia"/>
              </a:rPr>
              <a:t>г</a:t>
            </a:r>
            <a:r>
              <a:rPr sz="1800" b="1" spc="-215" dirty="0">
                <a:latin typeface="Georgia"/>
                <a:cs typeface="Georgia"/>
              </a:rPr>
              <a:t>а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250" dirty="0">
                <a:latin typeface="Georgia"/>
                <a:cs typeface="Georgia"/>
              </a:rPr>
              <a:t>и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195" dirty="0">
                <a:latin typeface="Georgia"/>
                <a:cs typeface="Georgia"/>
              </a:rPr>
              <a:t>нас</a:t>
            </a:r>
            <a:r>
              <a:rPr sz="1800" b="1" spc="-180" dirty="0">
                <a:latin typeface="Georgia"/>
                <a:cs typeface="Georgia"/>
              </a:rPr>
              <a:t>т</a:t>
            </a:r>
            <a:r>
              <a:rPr sz="1800" b="1" spc="-204" dirty="0">
                <a:latin typeface="Georgia"/>
                <a:cs typeface="Georgia"/>
              </a:rPr>
              <a:t>а</a:t>
            </a:r>
            <a:r>
              <a:rPr sz="1800" b="1" spc="-210" dirty="0">
                <a:latin typeface="Georgia"/>
                <a:cs typeface="Georgia"/>
              </a:rPr>
              <a:t>в</a:t>
            </a:r>
            <a:r>
              <a:rPr sz="1800" b="1" spc="-240" dirty="0">
                <a:latin typeface="Georgia"/>
                <a:cs typeface="Georgia"/>
              </a:rPr>
              <a:t>ни</a:t>
            </a:r>
            <a:r>
              <a:rPr sz="1800" b="1" spc="-210" dirty="0">
                <a:latin typeface="Georgia"/>
                <a:cs typeface="Georgia"/>
              </a:rPr>
              <a:t>к</a:t>
            </a:r>
            <a:r>
              <a:rPr sz="1800" b="1" spc="-204" dirty="0">
                <a:latin typeface="Georgia"/>
                <a:cs typeface="Georgia"/>
              </a:rPr>
              <a:t>а:</a:t>
            </a:r>
            <a:endParaRPr sz="1800">
              <a:latin typeface="Georgia"/>
              <a:cs typeface="Georgia"/>
            </a:endParaRPr>
          </a:p>
          <a:p>
            <a:pPr marL="377190" indent="-28702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200" spc="-80" dirty="0">
                <a:latin typeface="Georgia"/>
                <a:cs typeface="Georgia"/>
              </a:rPr>
              <a:t>Помощь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теоретическом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осмыслении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проблемы;</a:t>
            </a:r>
            <a:endParaRPr sz="1200">
              <a:latin typeface="Georgia"/>
              <a:cs typeface="Georgia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200" spc="-60" dirty="0">
                <a:latin typeface="Georgia"/>
                <a:cs typeface="Georgia"/>
              </a:rPr>
              <a:t>Осторо</a:t>
            </a:r>
            <a:r>
              <a:rPr sz="1200" spc="-80" dirty="0">
                <a:latin typeface="Georgia"/>
                <a:cs typeface="Georgia"/>
              </a:rPr>
              <a:t>ж</a:t>
            </a:r>
            <a:r>
              <a:rPr sz="1200" spc="-60" dirty="0">
                <a:latin typeface="Georgia"/>
                <a:cs typeface="Georgia"/>
              </a:rPr>
              <a:t>но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60" dirty="0">
                <a:latin typeface="Georgia"/>
                <a:cs typeface="Georgia"/>
              </a:rPr>
              <a:t>п</a:t>
            </a:r>
            <a:r>
              <a:rPr sz="1200" spc="-55" dirty="0">
                <a:latin typeface="Georgia"/>
                <a:cs typeface="Georgia"/>
              </a:rPr>
              <a:t>о</a:t>
            </a:r>
            <a:r>
              <a:rPr sz="1200" spc="-70" dirty="0">
                <a:latin typeface="Georgia"/>
                <a:cs typeface="Georgia"/>
              </a:rPr>
              <a:t>дхо</a:t>
            </a:r>
            <a:r>
              <a:rPr sz="1200" spc="-95" dirty="0">
                <a:latin typeface="Georgia"/>
                <a:cs typeface="Georgia"/>
              </a:rPr>
              <a:t>ди</a:t>
            </a:r>
            <a:r>
              <a:rPr sz="1200" spc="-85" dirty="0">
                <a:latin typeface="Georgia"/>
                <a:cs typeface="Georgia"/>
              </a:rPr>
              <a:t>т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45" dirty="0">
                <a:latin typeface="Georgia"/>
                <a:cs typeface="Georgia"/>
              </a:rPr>
              <a:t>к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выбору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проб</a:t>
            </a:r>
            <a:r>
              <a:rPr sz="1200" spc="-80" dirty="0">
                <a:latin typeface="Georgia"/>
                <a:cs typeface="Georgia"/>
              </a:rPr>
              <a:t>л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135" dirty="0">
                <a:latin typeface="Georgia"/>
                <a:cs typeface="Georgia"/>
              </a:rPr>
              <a:t>м</a:t>
            </a:r>
            <a:r>
              <a:rPr sz="1200" spc="-170" dirty="0">
                <a:latin typeface="Georgia"/>
                <a:cs typeface="Georgia"/>
              </a:rPr>
              <a:t>ы</a:t>
            </a:r>
            <a:r>
              <a:rPr sz="1200" spc="-114" dirty="0">
                <a:latin typeface="Georgia"/>
                <a:cs typeface="Georgia"/>
              </a:rPr>
              <a:t>;</a:t>
            </a:r>
            <a:endParaRPr sz="1200">
              <a:latin typeface="Georgia"/>
              <a:cs typeface="Georgia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  <a:tab pos="377825" algn="l"/>
              </a:tabLst>
            </a:pPr>
            <a:r>
              <a:rPr sz="1200" spc="-75" dirty="0">
                <a:latin typeface="Georgia"/>
                <a:cs typeface="Georgia"/>
              </a:rPr>
              <a:t>Учитель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не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должен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подменять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ученика,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если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тот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может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справиться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самостоятельно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8491" y="1156716"/>
            <a:ext cx="1358265" cy="3467100"/>
            <a:chOff x="888491" y="1156716"/>
            <a:chExt cx="1358265" cy="34671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491" y="1156716"/>
              <a:ext cx="1179575" cy="1066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491" y="3265932"/>
              <a:ext cx="1357884" cy="1357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12648" y="612648"/>
              <a:ext cx="10945495" cy="368935"/>
            </a:xfrm>
            <a:custGeom>
              <a:avLst/>
              <a:gdLst/>
              <a:ahLst/>
              <a:cxnLst/>
              <a:rect l="l" t="t" r="r" b="b"/>
              <a:pathLst>
                <a:path w="10945495" h="368934">
                  <a:moveTo>
                    <a:pt x="1094536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45368" y="368808"/>
                  </a:lnTo>
                  <a:lnTo>
                    <a:pt x="10945368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648" y="612648"/>
              <a:ext cx="10945495" cy="368935"/>
            </a:xfrm>
            <a:custGeom>
              <a:avLst/>
              <a:gdLst/>
              <a:ahLst/>
              <a:cxnLst/>
              <a:rect l="l" t="t" r="r" b="b"/>
              <a:pathLst>
                <a:path w="10945495" h="368934">
                  <a:moveTo>
                    <a:pt x="0" y="368808"/>
                  </a:moveTo>
                  <a:lnTo>
                    <a:pt x="10945368" y="368808"/>
                  </a:lnTo>
                  <a:lnTo>
                    <a:pt x="10945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2116" y="627379"/>
            <a:ext cx="9805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Система</a:t>
            </a:r>
            <a:r>
              <a:rPr spc="25" dirty="0"/>
              <a:t> </a:t>
            </a:r>
            <a:r>
              <a:rPr spc="-215" dirty="0"/>
              <a:t>образования</a:t>
            </a:r>
            <a:r>
              <a:rPr spc="-10" dirty="0"/>
              <a:t> </a:t>
            </a:r>
            <a:r>
              <a:rPr spc="-229" dirty="0"/>
              <a:t>муниципального</a:t>
            </a:r>
            <a:r>
              <a:rPr spc="-20" dirty="0"/>
              <a:t> </a:t>
            </a:r>
            <a:r>
              <a:rPr spc="-220" dirty="0"/>
              <a:t>района</a:t>
            </a:r>
            <a:r>
              <a:rPr spc="10" dirty="0"/>
              <a:t> </a:t>
            </a:r>
            <a:r>
              <a:rPr spc="-215" dirty="0"/>
              <a:t>Мелеузовский  </a:t>
            </a:r>
            <a:r>
              <a:rPr spc="-225" dirty="0"/>
              <a:t>район</a:t>
            </a:r>
            <a:r>
              <a:rPr spc="-10" dirty="0"/>
              <a:t> </a:t>
            </a:r>
            <a:r>
              <a:rPr spc="-210" dirty="0"/>
              <a:t>Республики</a:t>
            </a:r>
            <a:r>
              <a:rPr spc="15" dirty="0"/>
              <a:t> </a:t>
            </a:r>
            <a:r>
              <a:rPr spc="-195" dirty="0"/>
              <a:t>Башкортостан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23544" y="1103058"/>
            <a:ext cx="3126105" cy="4699000"/>
            <a:chOff x="923544" y="1103058"/>
            <a:chExt cx="3126105" cy="4699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604772"/>
              <a:ext cx="487679" cy="486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452" y="2116836"/>
              <a:ext cx="623316" cy="6233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4" y="2799588"/>
              <a:ext cx="565404" cy="4846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4062984"/>
              <a:ext cx="553212" cy="5516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52" y="4626863"/>
              <a:ext cx="553211" cy="5532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692" y="5314187"/>
              <a:ext cx="470916" cy="4876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56360" y="1110996"/>
              <a:ext cx="2685415" cy="443865"/>
            </a:xfrm>
            <a:custGeom>
              <a:avLst/>
              <a:gdLst/>
              <a:ahLst/>
              <a:cxnLst/>
              <a:rect l="l" t="t" r="r" b="b"/>
              <a:pathLst>
                <a:path w="2685415" h="443865">
                  <a:moveTo>
                    <a:pt x="1342644" y="0"/>
                  </a:moveTo>
                  <a:lnTo>
                    <a:pt x="1266451" y="351"/>
                  </a:lnTo>
                  <a:lnTo>
                    <a:pt x="1191374" y="1392"/>
                  </a:lnTo>
                  <a:lnTo>
                    <a:pt x="1117526" y="3104"/>
                  </a:lnTo>
                  <a:lnTo>
                    <a:pt x="1045020" y="5468"/>
                  </a:lnTo>
                  <a:lnTo>
                    <a:pt x="973969" y="8466"/>
                  </a:lnTo>
                  <a:lnTo>
                    <a:pt x="904487" y="12078"/>
                  </a:lnTo>
                  <a:lnTo>
                    <a:pt x="836687" y="16287"/>
                  </a:lnTo>
                  <a:lnTo>
                    <a:pt x="770682" y="21073"/>
                  </a:lnTo>
                  <a:lnTo>
                    <a:pt x="706586" y="26418"/>
                  </a:lnTo>
                  <a:lnTo>
                    <a:pt x="644512" y="32302"/>
                  </a:lnTo>
                  <a:lnTo>
                    <a:pt x="584573" y="38708"/>
                  </a:lnTo>
                  <a:lnTo>
                    <a:pt x="526883" y="45616"/>
                  </a:lnTo>
                  <a:lnTo>
                    <a:pt x="471555" y="53007"/>
                  </a:lnTo>
                  <a:lnTo>
                    <a:pt x="418702" y="60863"/>
                  </a:lnTo>
                  <a:lnTo>
                    <a:pt x="368438" y="69166"/>
                  </a:lnTo>
                  <a:lnTo>
                    <a:pt x="320875" y="77896"/>
                  </a:lnTo>
                  <a:lnTo>
                    <a:pt x="276128" y="87034"/>
                  </a:lnTo>
                  <a:lnTo>
                    <a:pt x="234310" y="96562"/>
                  </a:lnTo>
                  <a:lnTo>
                    <a:pt x="195533" y="106461"/>
                  </a:lnTo>
                  <a:lnTo>
                    <a:pt x="127558" y="127298"/>
                  </a:lnTo>
                  <a:lnTo>
                    <a:pt x="73111" y="149395"/>
                  </a:lnTo>
                  <a:lnTo>
                    <a:pt x="33098" y="172601"/>
                  </a:lnTo>
                  <a:lnTo>
                    <a:pt x="2125" y="209162"/>
                  </a:lnTo>
                  <a:lnTo>
                    <a:pt x="0" y="221741"/>
                  </a:lnTo>
                  <a:lnTo>
                    <a:pt x="2125" y="234321"/>
                  </a:lnTo>
                  <a:lnTo>
                    <a:pt x="33098" y="270882"/>
                  </a:lnTo>
                  <a:lnTo>
                    <a:pt x="73111" y="294088"/>
                  </a:lnTo>
                  <a:lnTo>
                    <a:pt x="127558" y="316185"/>
                  </a:lnTo>
                  <a:lnTo>
                    <a:pt x="195533" y="337022"/>
                  </a:lnTo>
                  <a:lnTo>
                    <a:pt x="234310" y="346921"/>
                  </a:lnTo>
                  <a:lnTo>
                    <a:pt x="276128" y="356449"/>
                  </a:lnTo>
                  <a:lnTo>
                    <a:pt x="320875" y="365587"/>
                  </a:lnTo>
                  <a:lnTo>
                    <a:pt x="368438" y="374317"/>
                  </a:lnTo>
                  <a:lnTo>
                    <a:pt x="418702" y="382620"/>
                  </a:lnTo>
                  <a:lnTo>
                    <a:pt x="471555" y="390476"/>
                  </a:lnTo>
                  <a:lnTo>
                    <a:pt x="526883" y="397867"/>
                  </a:lnTo>
                  <a:lnTo>
                    <a:pt x="584573" y="404775"/>
                  </a:lnTo>
                  <a:lnTo>
                    <a:pt x="644512" y="411181"/>
                  </a:lnTo>
                  <a:lnTo>
                    <a:pt x="706586" y="417065"/>
                  </a:lnTo>
                  <a:lnTo>
                    <a:pt x="770682" y="422410"/>
                  </a:lnTo>
                  <a:lnTo>
                    <a:pt x="836687" y="427196"/>
                  </a:lnTo>
                  <a:lnTo>
                    <a:pt x="904487" y="431405"/>
                  </a:lnTo>
                  <a:lnTo>
                    <a:pt x="973969" y="435017"/>
                  </a:lnTo>
                  <a:lnTo>
                    <a:pt x="1045020" y="438015"/>
                  </a:lnTo>
                  <a:lnTo>
                    <a:pt x="1117526" y="440379"/>
                  </a:lnTo>
                  <a:lnTo>
                    <a:pt x="1191374" y="442091"/>
                  </a:lnTo>
                  <a:lnTo>
                    <a:pt x="1266451" y="443132"/>
                  </a:lnTo>
                  <a:lnTo>
                    <a:pt x="1342644" y="443483"/>
                  </a:lnTo>
                  <a:lnTo>
                    <a:pt x="1418836" y="443132"/>
                  </a:lnTo>
                  <a:lnTo>
                    <a:pt x="1493913" y="442091"/>
                  </a:lnTo>
                  <a:lnTo>
                    <a:pt x="1567761" y="440379"/>
                  </a:lnTo>
                  <a:lnTo>
                    <a:pt x="1640267" y="438015"/>
                  </a:lnTo>
                  <a:lnTo>
                    <a:pt x="1711318" y="435017"/>
                  </a:lnTo>
                  <a:lnTo>
                    <a:pt x="1780800" y="431405"/>
                  </a:lnTo>
                  <a:lnTo>
                    <a:pt x="1848600" y="427196"/>
                  </a:lnTo>
                  <a:lnTo>
                    <a:pt x="1914605" y="422410"/>
                  </a:lnTo>
                  <a:lnTo>
                    <a:pt x="1978701" y="417065"/>
                  </a:lnTo>
                  <a:lnTo>
                    <a:pt x="2040775" y="411181"/>
                  </a:lnTo>
                  <a:lnTo>
                    <a:pt x="2100714" y="404775"/>
                  </a:lnTo>
                  <a:lnTo>
                    <a:pt x="2158404" y="397867"/>
                  </a:lnTo>
                  <a:lnTo>
                    <a:pt x="2213732" y="390476"/>
                  </a:lnTo>
                  <a:lnTo>
                    <a:pt x="2266585" y="382620"/>
                  </a:lnTo>
                  <a:lnTo>
                    <a:pt x="2316849" y="374317"/>
                  </a:lnTo>
                  <a:lnTo>
                    <a:pt x="2364412" y="365587"/>
                  </a:lnTo>
                  <a:lnTo>
                    <a:pt x="2409159" y="356449"/>
                  </a:lnTo>
                  <a:lnTo>
                    <a:pt x="2450977" y="346921"/>
                  </a:lnTo>
                  <a:lnTo>
                    <a:pt x="2489754" y="337022"/>
                  </a:lnTo>
                  <a:lnTo>
                    <a:pt x="2557729" y="316185"/>
                  </a:lnTo>
                  <a:lnTo>
                    <a:pt x="2612176" y="294088"/>
                  </a:lnTo>
                  <a:lnTo>
                    <a:pt x="2652189" y="270882"/>
                  </a:lnTo>
                  <a:lnTo>
                    <a:pt x="2683162" y="234321"/>
                  </a:lnTo>
                  <a:lnTo>
                    <a:pt x="2685288" y="221741"/>
                  </a:lnTo>
                  <a:lnTo>
                    <a:pt x="2683162" y="209162"/>
                  </a:lnTo>
                  <a:lnTo>
                    <a:pt x="2652189" y="172601"/>
                  </a:lnTo>
                  <a:lnTo>
                    <a:pt x="2612176" y="149395"/>
                  </a:lnTo>
                  <a:lnTo>
                    <a:pt x="2557729" y="127298"/>
                  </a:lnTo>
                  <a:lnTo>
                    <a:pt x="2489754" y="106461"/>
                  </a:lnTo>
                  <a:lnTo>
                    <a:pt x="2450977" y="96562"/>
                  </a:lnTo>
                  <a:lnTo>
                    <a:pt x="2409159" y="87034"/>
                  </a:lnTo>
                  <a:lnTo>
                    <a:pt x="2364412" y="77896"/>
                  </a:lnTo>
                  <a:lnTo>
                    <a:pt x="2316849" y="69166"/>
                  </a:lnTo>
                  <a:lnTo>
                    <a:pt x="2266585" y="60863"/>
                  </a:lnTo>
                  <a:lnTo>
                    <a:pt x="2213732" y="53007"/>
                  </a:lnTo>
                  <a:lnTo>
                    <a:pt x="2158404" y="45616"/>
                  </a:lnTo>
                  <a:lnTo>
                    <a:pt x="2100714" y="38708"/>
                  </a:lnTo>
                  <a:lnTo>
                    <a:pt x="2040775" y="32302"/>
                  </a:lnTo>
                  <a:lnTo>
                    <a:pt x="1978701" y="26418"/>
                  </a:lnTo>
                  <a:lnTo>
                    <a:pt x="1914605" y="21073"/>
                  </a:lnTo>
                  <a:lnTo>
                    <a:pt x="1848600" y="16287"/>
                  </a:lnTo>
                  <a:lnTo>
                    <a:pt x="1780800" y="12078"/>
                  </a:lnTo>
                  <a:lnTo>
                    <a:pt x="1711318" y="8466"/>
                  </a:lnTo>
                  <a:lnTo>
                    <a:pt x="1640267" y="5468"/>
                  </a:lnTo>
                  <a:lnTo>
                    <a:pt x="1567761" y="3104"/>
                  </a:lnTo>
                  <a:lnTo>
                    <a:pt x="1493913" y="1392"/>
                  </a:lnTo>
                  <a:lnTo>
                    <a:pt x="1418836" y="351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6360" y="1110996"/>
              <a:ext cx="2685415" cy="443865"/>
            </a:xfrm>
            <a:custGeom>
              <a:avLst/>
              <a:gdLst/>
              <a:ahLst/>
              <a:cxnLst/>
              <a:rect l="l" t="t" r="r" b="b"/>
              <a:pathLst>
                <a:path w="2685415" h="443865">
                  <a:moveTo>
                    <a:pt x="0" y="221741"/>
                  </a:moveTo>
                  <a:lnTo>
                    <a:pt x="18787" y="184573"/>
                  </a:lnTo>
                  <a:lnTo>
                    <a:pt x="51244" y="160869"/>
                  </a:lnTo>
                  <a:lnTo>
                    <a:pt x="98587" y="138199"/>
                  </a:lnTo>
                  <a:lnTo>
                    <a:pt x="159911" y="116713"/>
                  </a:lnTo>
                  <a:lnTo>
                    <a:pt x="234310" y="96562"/>
                  </a:lnTo>
                  <a:lnTo>
                    <a:pt x="276128" y="87034"/>
                  </a:lnTo>
                  <a:lnTo>
                    <a:pt x="320875" y="77896"/>
                  </a:lnTo>
                  <a:lnTo>
                    <a:pt x="368438" y="69166"/>
                  </a:lnTo>
                  <a:lnTo>
                    <a:pt x="418702" y="60863"/>
                  </a:lnTo>
                  <a:lnTo>
                    <a:pt x="471555" y="53007"/>
                  </a:lnTo>
                  <a:lnTo>
                    <a:pt x="526883" y="45616"/>
                  </a:lnTo>
                  <a:lnTo>
                    <a:pt x="584573" y="38708"/>
                  </a:lnTo>
                  <a:lnTo>
                    <a:pt x="644512" y="32302"/>
                  </a:lnTo>
                  <a:lnTo>
                    <a:pt x="706586" y="26418"/>
                  </a:lnTo>
                  <a:lnTo>
                    <a:pt x="770682" y="21073"/>
                  </a:lnTo>
                  <a:lnTo>
                    <a:pt x="836687" y="16287"/>
                  </a:lnTo>
                  <a:lnTo>
                    <a:pt x="904487" y="12078"/>
                  </a:lnTo>
                  <a:lnTo>
                    <a:pt x="973969" y="8466"/>
                  </a:lnTo>
                  <a:lnTo>
                    <a:pt x="1045020" y="5468"/>
                  </a:lnTo>
                  <a:lnTo>
                    <a:pt x="1117526" y="3104"/>
                  </a:lnTo>
                  <a:lnTo>
                    <a:pt x="1191374" y="1392"/>
                  </a:lnTo>
                  <a:lnTo>
                    <a:pt x="1266451" y="351"/>
                  </a:lnTo>
                  <a:lnTo>
                    <a:pt x="1342644" y="0"/>
                  </a:lnTo>
                  <a:lnTo>
                    <a:pt x="1418836" y="351"/>
                  </a:lnTo>
                  <a:lnTo>
                    <a:pt x="1493913" y="1392"/>
                  </a:lnTo>
                  <a:lnTo>
                    <a:pt x="1567761" y="3104"/>
                  </a:lnTo>
                  <a:lnTo>
                    <a:pt x="1640267" y="5468"/>
                  </a:lnTo>
                  <a:lnTo>
                    <a:pt x="1711318" y="8466"/>
                  </a:lnTo>
                  <a:lnTo>
                    <a:pt x="1780800" y="12078"/>
                  </a:lnTo>
                  <a:lnTo>
                    <a:pt x="1848600" y="16287"/>
                  </a:lnTo>
                  <a:lnTo>
                    <a:pt x="1914605" y="21073"/>
                  </a:lnTo>
                  <a:lnTo>
                    <a:pt x="1978701" y="26418"/>
                  </a:lnTo>
                  <a:lnTo>
                    <a:pt x="2040775" y="32302"/>
                  </a:lnTo>
                  <a:lnTo>
                    <a:pt x="2100714" y="38708"/>
                  </a:lnTo>
                  <a:lnTo>
                    <a:pt x="2158404" y="45616"/>
                  </a:lnTo>
                  <a:lnTo>
                    <a:pt x="2213732" y="53007"/>
                  </a:lnTo>
                  <a:lnTo>
                    <a:pt x="2266585" y="60863"/>
                  </a:lnTo>
                  <a:lnTo>
                    <a:pt x="2316849" y="69166"/>
                  </a:lnTo>
                  <a:lnTo>
                    <a:pt x="2364412" y="77896"/>
                  </a:lnTo>
                  <a:lnTo>
                    <a:pt x="2409159" y="87034"/>
                  </a:lnTo>
                  <a:lnTo>
                    <a:pt x="2450977" y="96562"/>
                  </a:lnTo>
                  <a:lnTo>
                    <a:pt x="2489754" y="106461"/>
                  </a:lnTo>
                  <a:lnTo>
                    <a:pt x="2557729" y="127298"/>
                  </a:lnTo>
                  <a:lnTo>
                    <a:pt x="2612176" y="149395"/>
                  </a:lnTo>
                  <a:lnTo>
                    <a:pt x="2652189" y="172601"/>
                  </a:lnTo>
                  <a:lnTo>
                    <a:pt x="2683162" y="209162"/>
                  </a:lnTo>
                  <a:lnTo>
                    <a:pt x="2685288" y="221741"/>
                  </a:lnTo>
                  <a:lnTo>
                    <a:pt x="2683162" y="234321"/>
                  </a:lnTo>
                  <a:lnTo>
                    <a:pt x="2652189" y="270882"/>
                  </a:lnTo>
                  <a:lnTo>
                    <a:pt x="2612176" y="294088"/>
                  </a:lnTo>
                  <a:lnTo>
                    <a:pt x="2557729" y="316185"/>
                  </a:lnTo>
                  <a:lnTo>
                    <a:pt x="2489754" y="337022"/>
                  </a:lnTo>
                  <a:lnTo>
                    <a:pt x="2450977" y="346921"/>
                  </a:lnTo>
                  <a:lnTo>
                    <a:pt x="2409159" y="356449"/>
                  </a:lnTo>
                  <a:lnTo>
                    <a:pt x="2364412" y="365587"/>
                  </a:lnTo>
                  <a:lnTo>
                    <a:pt x="2316849" y="374317"/>
                  </a:lnTo>
                  <a:lnTo>
                    <a:pt x="2266585" y="382620"/>
                  </a:lnTo>
                  <a:lnTo>
                    <a:pt x="2213732" y="390476"/>
                  </a:lnTo>
                  <a:lnTo>
                    <a:pt x="2158404" y="397867"/>
                  </a:lnTo>
                  <a:lnTo>
                    <a:pt x="2100714" y="404775"/>
                  </a:lnTo>
                  <a:lnTo>
                    <a:pt x="2040775" y="411181"/>
                  </a:lnTo>
                  <a:lnTo>
                    <a:pt x="1978701" y="417065"/>
                  </a:lnTo>
                  <a:lnTo>
                    <a:pt x="1914605" y="422410"/>
                  </a:lnTo>
                  <a:lnTo>
                    <a:pt x="1848600" y="427196"/>
                  </a:lnTo>
                  <a:lnTo>
                    <a:pt x="1780800" y="431405"/>
                  </a:lnTo>
                  <a:lnTo>
                    <a:pt x="1711318" y="435017"/>
                  </a:lnTo>
                  <a:lnTo>
                    <a:pt x="1640267" y="438015"/>
                  </a:lnTo>
                  <a:lnTo>
                    <a:pt x="1567761" y="440379"/>
                  </a:lnTo>
                  <a:lnTo>
                    <a:pt x="1493913" y="442091"/>
                  </a:lnTo>
                  <a:lnTo>
                    <a:pt x="1418836" y="443132"/>
                  </a:lnTo>
                  <a:lnTo>
                    <a:pt x="1342644" y="443483"/>
                  </a:lnTo>
                  <a:lnTo>
                    <a:pt x="1266451" y="443132"/>
                  </a:lnTo>
                  <a:lnTo>
                    <a:pt x="1191374" y="442091"/>
                  </a:lnTo>
                  <a:lnTo>
                    <a:pt x="1117526" y="440379"/>
                  </a:lnTo>
                  <a:lnTo>
                    <a:pt x="1045020" y="438015"/>
                  </a:lnTo>
                  <a:lnTo>
                    <a:pt x="973969" y="435017"/>
                  </a:lnTo>
                  <a:lnTo>
                    <a:pt x="904487" y="431405"/>
                  </a:lnTo>
                  <a:lnTo>
                    <a:pt x="836687" y="427196"/>
                  </a:lnTo>
                  <a:lnTo>
                    <a:pt x="770682" y="422410"/>
                  </a:lnTo>
                  <a:lnTo>
                    <a:pt x="706586" y="417065"/>
                  </a:lnTo>
                  <a:lnTo>
                    <a:pt x="644512" y="411181"/>
                  </a:lnTo>
                  <a:lnTo>
                    <a:pt x="584573" y="404775"/>
                  </a:lnTo>
                  <a:lnTo>
                    <a:pt x="526883" y="397867"/>
                  </a:lnTo>
                  <a:lnTo>
                    <a:pt x="471555" y="390476"/>
                  </a:lnTo>
                  <a:lnTo>
                    <a:pt x="418702" y="382620"/>
                  </a:lnTo>
                  <a:lnTo>
                    <a:pt x="368438" y="374317"/>
                  </a:lnTo>
                  <a:lnTo>
                    <a:pt x="320875" y="365587"/>
                  </a:lnTo>
                  <a:lnTo>
                    <a:pt x="276128" y="356449"/>
                  </a:lnTo>
                  <a:lnTo>
                    <a:pt x="234310" y="346921"/>
                  </a:lnTo>
                  <a:lnTo>
                    <a:pt x="195533" y="337022"/>
                  </a:lnTo>
                  <a:lnTo>
                    <a:pt x="127558" y="316185"/>
                  </a:lnTo>
                  <a:lnTo>
                    <a:pt x="73111" y="294088"/>
                  </a:lnTo>
                  <a:lnTo>
                    <a:pt x="33098" y="270882"/>
                  </a:lnTo>
                  <a:lnTo>
                    <a:pt x="2125" y="234321"/>
                  </a:lnTo>
                  <a:lnTo>
                    <a:pt x="0" y="221741"/>
                  </a:lnTo>
                  <a:close/>
                </a:path>
              </a:pathLst>
            </a:custGeom>
            <a:ln w="1587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76425" y="1224788"/>
            <a:ext cx="16459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60" dirty="0">
                <a:latin typeface="Georgia"/>
                <a:cs typeface="Georgia"/>
              </a:rPr>
              <a:t>Д</a:t>
            </a:r>
            <a:r>
              <a:rPr sz="1100" b="1" spc="-145" dirty="0">
                <a:latin typeface="Georgia"/>
                <a:cs typeface="Georgia"/>
              </a:rPr>
              <a:t>ошколь</a:t>
            </a:r>
            <a:r>
              <a:rPr sz="1100" b="1" spc="-140" dirty="0">
                <a:latin typeface="Georgia"/>
                <a:cs typeface="Georgia"/>
              </a:rPr>
              <a:t>но</a:t>
            </a:r>
            <a:r>
              <a:rPr sz="1100" b="1" spc="-114" dirty="0">
                <a:latin typeface="Georgia"/>
                <a:cs typeface="Georgia"/>
              </a:rPr>
              <a:t>е</a:t>
            </a:r>
            <a:r>
              <a:rPr sz="1100" b="1" spc="-35" dirty="0">
                <a:latin typeface="Georgia"/>
                <a:cs typeface="Georgia"/>
              </a:rPr>
              <a:t> </a:t>
            </a:r>
            <a:r>
              <a:rPr sz="1100" b="1" spc="-120" dirty="0">
                <a:latin typeface="Georgia"/>
                <a:cs typeface="Georgia"/>
              </a:rPr>
              <a:t>образ</a:t>
            </a:r>
            <a:r>
              <a:rPr sz="1100" b="1" spc="-130" dirty="0">
                <a:latin typeface="Georgia"/>
                <a:cs typeface="Georgia"/>
              </a:rPr>
              <a:t>ов</a:t>
            </a:r>
            <a:r>
              <a:rPr sz="1100" b="1" spc="-125" dirty="0">
                <a:latin typeface="Georgia"/>
                <a:cs typeface="Georgia"/>
              </a:rPr>
              <a:t>а</a:t>
            </a:r>
            <a:r>
              <a:rPr sz="1100" b="1" spc="-155" dirty="0">
                <a:latin typeface="Georgia"/>
                <a:cs typeface="Georgia"/>
              </a:rPr>
              <a:t>н</a:t>
            </a:r>
            <a:r>
              <a:rPr sz="1100" b="1" spc="-140" dirty="0">
                <a:latin typeface="Georgia"/>
                <a:cs typeface="Georgia"/>
              </a:rPr>
              <a:t>ие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80232" y="1714500"/>
            <a:ext cx="1077595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spc="-40" dirty="0"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0232" y="2293620"/>
            <a:ext cx="1077595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b="1" spc="-40" dirty="0">
                <a:latin typeface="Times New Roman"/>
                <a:cs typeface="Times New Roman"/>
              </a:rPr>
              <a:t>4 399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947" y="4276344"/>
            <a:ext cx="1079500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b="1" spc="-40" dirty="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3947" y="2895600"/>
            <a:ext cx="1079500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200" b="1" spc="-40" dirty="0">
                <a:latin typeface="Times New Roman"/>
                <a:cs typeface="Times New Roman"/>
              </a:rPr>
              <a:t>396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3947" y="4764023"/>
            <a:ext cx="1079500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290"/>
              </a:spcBef>
            </a:pPr>
            <a:r>
              <a:rPr sz="1200" b="1" spc="-125" dirty="0">
                <a:latin typeface="Times New Roman"/>
                <a:cs typeface="Times New Roman"/>
              </a:rPr>
              <a:t>1</a:t>
            </a:r>
            <a:r>
              <a:rPr sz="1200" b="1" spc="-40" dirty="0">
                <a:latin typeface="Times New Roman"/>
                <a:cs typeface="Times New Roman"/>
              </a:rPr>
              <a:t>0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Times New Roman"/>
                <a:cs typeface="Times New Roman"/>
              </a:rPr>
              <a:t>748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80232" y="5417820"/>
            <a:ext cx="1077595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b="1" spc="-65" dirty="0">
                <a:latin typeface="Times New Roman"/>
                <a:cs typeface="Times New Roman"/>
              </a:rPr>
              <a:t>612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6041" y="1751837"/>
            <a:ext cx="1310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чре</a:t>
            </a:r>
            <a:r>
              <a:rPr sz="1000" spc="-125" dirty="0">
                <a:latin typeface="Georgia"/>
                <a:cs typeface="Georgia"/>
              </a:rPr>
              <a:t>жд</a:t>
            </a:r>
            <a:r>
              <a:rPr sz="1000" spc="-90" dirty="0">
                <a:latin typeface="Georgia"/>
                <a:cs typeface="Georgia"/>
              </a:rPr>
              <a:t>е</a:t>
            </a:r>
            <a:r>
              <a:rPr sz="1000" spc="-75" dirty="0">
                <a:latin typeface="Georgia"/>
                <a:cs typeface="Georgia"/>
              </a:rPr>
              <a:t>ний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702" y="2328417"/>
            <a:ext cx="1468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90" dirty="0">
                <a:latin typeface="Georgia"/>
                <a:cs typeface="Georgia"/>
              </a:rPr>
              <a:t>в</a:t>
            </a:r>
            <a:r>
              <a:rPr sz="1000" spc="-40" dirty="0">
                <a:latin typeface="Georgia"/>
                <a:cs typeface="Georgia"/>
              </a:rPr>
              <a:t>ос</a:t>
            </a:r>
            <a:r>
              <a:rPr sz="1000" spc="-70" dirty="0">
                <a:latin typeface="Georgia"/>
                <a:cs typeface="Georgia"/>
              </a:rPr>
              <a:t>пи</a:t>
            </a:r>
            <a:r>
              <a:rPr sz="1000" spc="-60" dirty="0">
                <a:latin typeface="Georgia"/>
                <a:cs typeface="Georgia"/>
              </a:rPr>
              <a:t>т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75" dirty="0">
                <a:latin typeface="Georgia"/>
                <a:cs typeface="Georgia"/>
              </a:rPr>
              <a:t>нник</a:t>
            </a:r>
            <a:r>
              <a:rPr sz="1000" spc="-80" dirty="0">
                <a:latin typeface="Georgia"/>
                <a:cs typeface="Georgia"/>
              </a:rPr>
              <a:t>о</a:t>
            </a:r>
            <a:r>
              <a:rPr sz="1000" spc="-95" dirty="0">
                <a:latin typeface="Georgia"/>
                <a:cs typeface="Georgia"/>
              </a:rPr>
              <a:t>в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5186" y="5459679"/>
            <a:ext cx="1152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</a:t>
            </a:r>
            <a:r>
              <a:rPr sz="1000" spc="-75" dirty="0">
                <a:latin typeface="Georgia"/>
                <a:cs typeface="Georgia"/>
              </a:rPr>
              <a:t>ител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75" dirty="0">
                <a:latin typeface="Georgia"/>
                <a:cs typeface="Georgia"/>
              </a:rPr>
              <a:t>й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12772" y="2941700"/>
            <a:ext cx="137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90" dirty="0">
                <a:latin typeface="Georgia"/>
                <a:cs typeface="Georgia"/>
              </a:rPr>
              <a:t>в</a:t>
            </a:r>
            <a:r>
              <a:rPr sz="1000" spc="-40" dirty="0">
                <a:latin typeface="Georgia"/>
                <a:cs typeface="Georgia"/>
              </a:rPr>
              <a:t>ос</a:t>
            </a:r>
            <a:r>
              <a:rPr sz="1000" spc="-70" dirty="0">
                <a:latin typeface="Georgia"/>
                <a:cs typeface="Georgia"/>
              </a:rPr>
              <a:t>пи</a:t>
            </a:r>
            <a:r>
              <a:rPr sz="1000" spc="-60" dirty="0">
                <a:latin typeface="Georgia"/>
                <a:cs typeface="Georgia"/>
              </a:rPr>
              <a:t>т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70" dirty="0">
                <a:latin typeface="Georgia"/>
                <a:cs typeface="Georgia"/>
              </a:rPr>
              <a:t>те</a:t>
            </a:r>
            <a:r>
              <a:rPr sz="1000" spc="-90" dirty="0">
                <a:latin typeface="Georgia"/>
                <a:cs typeface="Georgia"/>
              </a:rPr>
              <a:t>л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75" dirty="0">
                <a:latin typeface="Georgia"/>
                <a:cs typeface="Georgia"/>
              </a:rPr>
              <a:t>й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15186" y="4813553"/>
            <a:ext cx="1179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60" dirty="0">
                <a:latin typeface="Georgia"/>
                <a:cs typeface="Georgia"/>
              </a:rPr>
              <a:t>щихс</a:t>
            </a:r>
            <a:r>
              <a:rPr sz="1000" spc="-140" dirty="0">
                <a:latin typeface="Georgia"/>
                <a:cs typeface="Georgia"/>
              </a:rPr>
              <a:t>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7980" y="4317872"/>
            <a:ext cx="1310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чре</a:t>
            </a:r>
            <a:r>
              <a:rPr sz="1000" spc="-125" dirty="0">
                <a:latin typeface="Georgia"/>
                <a:cs typeface="Georgia"/>
              </a:rPr>
              <a:t>жд</a:t>
            </a:r>
            <a:r>
              <a:rPr sz="1000" spc="-90" dirty="0">
                <a:latin typeface="Georgia"/>
                <a:cs typeface="Georgia"/>
              </a:rPr>
              <a:t>е</a:t>
            </a:r>
            <a:r>
              <a:rPr sz="1000" spc="-75" dirty="0">
                <a:latin typeface="Georgia"/>
                <a:cs typeface="Georgia"/>
              </a:rPr>
              <a:t>ний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94142" y="3504882"/>
            <a:ext cx="2701290" cy="508634"/>
            <a:chOff x="1394142" y="3504882"/>
            <a:chExt cx="2701290" cy="508634"/>
          </a:xfrm>
        </p:grpSpPr>
        <p:sp>
          <p:nvSpPr>
            <p:cNvPr id="29" name="object 29"/>
            <p:cNvSpPr/>
            <p:nvPr/>
          </p:nvSpPr>
          <p:spPr>
            <a:xfrm>
              <a:off x="1402080" y="3512820"/>
              <a:ext cx="2685415" cy="492759"/>
            </a:xfrm>
            <a:custGeom>
              <a:avLst/>
              <a:gdLst/>
              <a:ahLst/>
              <a:cxnLst/>
              <a:rect l="l" t="t" r="r" b="b"/>
              <a:pathLst>
                <a:path w="2685415" h="492760">
                  <a:moveTo>
                    <a:pt x="1342644" y="0"/>
                  </a:moveTo>
                  <a:lnTo>
                    <a:pt x="1266451" y="389"/>
                  </a:lnTo>
                  <a:lnTo>
                    <a:pt x="1191374" y="1545"/>
                  </a:lnTo>
                  <a:lnTo>
                    <a:pt x="1117526" y="3445"/>
                  </a:lnTo>
                  <a:lnTo>
                    <a:pt x="1045020" y="6069"/>
                  </a:lnTo>
                  <a:lnTo>
                    <a:pt x="973969" y="9397"/>
                  </a:lnTo>
                  <a:lnTo>
                    <a:pt x="904487" y="13407"/>
                  </a:lnTo>
                  <a:lnTo>
                    <a:pt x="836687" y="18078"/>
                  </a:lnTo>
                  <a:lnTo>
                    <a:pt x="770682" y="23391"/>
                  </a:lnTo>
                  <a:lnTo>
                    <a:pt x="706586" y="29323"/>
                  </a:lnTo>
                  <a:lnTo>
                    <a:pt x="644512" y="35855"/>
                  </a:lnTo>
                  <a:lnTo>
                    <a:pt x="584573" y="42965"/>
                  </a:lnTo>
                  <a:lnTo>
                    <a:pt x="526883" y="50632"/>
                  </a:lnTo>
                  <a:lnTo>
                    <a:pt x="471555" y="58836"/>
                  </a:lnTo>
                  <a:lnTo>
                    <a:pt x="418702" y="67557"/>
                  </a:lnTo>
                  <a:lnTo>
                    <a:pt x="368438" y="76772"/>
                  </a:lnTo>
                  <a:lnTo>
                    <a:pt x="320875" y="86462"/>
                  </a:lnTo>
                  <a:lnTo>
                    <a:pt x="276128" y="96605"/>
                  </a:lnTo>
                  <a:lnTo>
                    <a:pt x="234310" y="107181"/>
                  </a:lnTo>
                  <a:lnTo>
                    <a:pt x="195533" y="118169"/>
                  </a:lnTo>
                  <a:lnTo>
                    <a:pt x="127558" y="141297"/>
                  </a:lnTo>
                  <a:lnTo>
                    <a:pt x="73111" y="165824"/>
                  </a:lnTo>
                  <a:lnTo>
                    <a:pt x="33098" y="191581"/>
                  </a:lnTo>
                  <a:lnTo>
                    <a:pt x="2125" y="232163"/>
                  </a:lnTo>
                  <a:lnTo>
                    <a:pt x="0" y="246125"/>
                  </a:lnTo>
                  <a:lnTo>
                    <a:pt x="2125" y="260088"/>
                  </a:lnTo>
                  <a:lnTo>
                    <a:pt x="33098" y="300670"/>
                  </a:lnTo>
                  <a:lnTo>
                    <a:pt x="73111" y="326427"/>
                  </a:lnTo>
                  <a:lnTo>
                    <a:pt x="127558" y="350954"/>
                  </a:lnTo>
                  <a:lnTo>
                    <a:pt x="195533" y="374082"/>
                  </a:lnTo>
                  <a:lnTo>
                    <a:pt x="234310" y="385070"/>
                  </a:lnTo>
                  <a:lnTo>
                    <a:pt x="276128" y="395646"/>
                  </a:lnTo>
                  <a:lnTo>
                    <a:pt x="320875" y="405789"/>
                  </a:lnTo>
                  <a:lnTo>
                    <a:pt x="368438" y="415479"/>
                  </a:lnTo>
                  <a:lnTo>
                    <a:pt x="418702" y="424694"/>
                  </a:lnTo>
                  <a:lnTo>
                    <a:pt x="471555" y="433415"/>
                  </a:lnTo>
                  <a:lnTo>
                    <a:pt x="526883" y="441619"/>
                  </a:lnTo>
                  <a:lnTo>
                    <a:pt x="584573" y="449286"/>
                  </a:lnTo>
                  <a:lnTo>
                    <a:pt x="644512" y="456396"/>
                  </a:lnTo>
                  <a:lnTo>
                    <a:pt x="706586" y="462928"/>
                  </a:lnTo>
                  <a:lnTo>
                    <a:pt x="770682" y="468860"/>
                  </a:lnTo>
                  <a:lnTo>
                    <a:pt x="836687" y="474173"/>
                  </a:lnTo>
                  <a:lnTo>
                    <a:pt x="904487" y="478844"/>
                  </a:lnTo>
                  <a:lnTo>
                    <a:pt x="973969" y="482854"/>
                  </a:lnTo>
                  <a:lnTo>
                    <a:pt x="1045020" y="486182"/>
                  </a:lnTo>
                  <a:lnTo>
                    <a:pt x="1117526" y="488806"/>
                  </a:lnTo>
                  <a:lnTo>
                    <a:pt x="1191374" y="490706"/>
                  </a:lnTo>
                  <a:lnTo>
                    <a:pt x="1266451" y="491862"/>
                  </a:lnTo>
                  <a:lnTo>
                    <a:pt x="1342644" y="492251"/>
                  </a:lnTo>
                  <a:lnTo>
                    <a:pt x="1418836" y="491862"/>
                  </a:lnTo>
                  <a:lnTo>
                    <a:pt x="1493913" y="490706"/>
                  </a:lnTo>
                  <a:lnTo>
                    <a:pt x="1567761" y="488806"/>
                  </a:lnTo>
                  <a:lnTo>
                    <a:pt x="1640267" y="486182"/>
                  </a:lnTo>
                  <a:lnTo>
                    <a:pt x="1711318" y="482854"/>
                  </a:lnTo>
                  <a:lnTo>
                    <a:pt x="1780800" y="478844"/>
                  </a:lnTo>
                  <a:lnTo>
                    <a:pt x="1848600" y="474173"/>
                  </a:lnTo>
                  <a:lnTo>
                    <a:pt x="1914605" y="468860"/>
                  </a:lnTo>
                  <a:lnTo>
                    <a:pt x="1978701" y="462928"/>
                  </a:lnTo>
                  <a:lnTo>
                    <a:pt x="2040775" y="456396"/>
                  </a:lnTo>
                  <a:lnTo>
                    <a:pt x="2100714" y="449286"/>
                  </a:lnTo>
                  <a:lnTo>
                    <a:pt x="2158404" y="441619"/>
                  </a:lnTo>
                  <a:lnTo>
                    <a:pt x="2213732" y="433415"/>
                  </a:lnTo>
                  <a:lnTo>
                    <a:pt x="2266585" y="424694"/>
                  </a:lnTo>
                  <a:lnTo>
                    <a:pt x="2316849" y="415479"/>
                  </a:lnTo>
                  <a:lnTo>
                    <a:pt x="2364412" y="405789"/>
                  </a:lnTo>
                  <a:lnTo>
                    <a:pt x="2409159" y="395646"/>
                  </a:lnTo>
                  <a:lnTo>
                    <a:pt x="2450977" y="385070"/>
                  </a:lnTo>
                  <a:lnTo>
                    <a:pt x="2489754" y="374082"/>
                  </a:lnTo>
                  <a:lnTo>
                    <a:pt x="2557729" y="350954"/>
                  </a:lnTo>
                  <a:lnTo>
                    <a:pt x="2612176" y="326427"/>
                  </a:lnTo>
                  <a:lnTo>
                    <a:pt x="2652189" y="300670"/>
                  </a:lnTo>
                  <a:lnTo>
                    <a:pt x="2683162" y="260088"/>
                  </a:lnTo>
                  <a:lnTo>
                    <a:pt x="2685287" y="246125"/>
                  </a:lnTo>
                  <a:lnTo>
                    <a:pt x="2683162" y="232163"/>
                  </a:lnTo>
                  <a:lnTo>
                    <a:pt x="2652189" y="191581"/>
                  </a:lnTo>
                  <a:lnTo>
                    <a:pt x="2612176" y="165824"/>
                  </a:lnTo>
                  <a:lnTo>
                    <a:pt x="2557729" y="141297"/>
                  </a:lnTo>
                  <a:lnTo>
                    <a:pt x="2489754" y="118169"/>
                  </a:lnTo>
                  <a:lnTo>
                    <a:pt x="2450977" y="107181"/>
                  </a:lnTo>
                  <a:lnTo>
                    <a:pt x="2409159" y="96605"/>
                  </a:lnTo>
                  <a:lnTo>
                    <a:pt x="2364412" y="86462"/>
                  </a:lnTo>
                  <a:lnTo>
                    <a:pt x="2316849" y="76772"/>
                  </a:lnTo>
                  <a:lnTo>
                    <a:pt x="2266585" y="67557"/>
                  </a:lnTo>
                  <a:lnTo>
                    <a:pt x="2213732" y="58836"/>
                  </a:lnTo>
                  <a:lnTo>
                    <a:pt x="2158404" y="50632"/>
                  </a:lnTo>
                  <a:lnTo>
                    <a:pt x="2100714" y="42965"/>
                  </a:lnTo>
                  <a:lnTo>
                    <a:pt x="2040775" y="35855"/>
                  </a:lnTo>
                  <a:lnTo>
                    <a:pt x="1978701" y="29323"/>
                  </a:lnTo>
                  <a:lnTo>
                    <a:pt x="1914605" y="23391"/>
                  </a:lnTo>
                  <a:lnTo>
                    <a:pt x="1848600" y="18078"/>
                  </a:lnTo>
                  <a:lnTo>
                    <a:pt x="1780800" y="13407"/>
                  </a:lnTo>
                  <a:lnTo>
                    <a:pt x="1711318" y="9397"/>
                  </a:lnTo>
                  <a:lnTo>
                    <a:pt x="1640267" y="6069"/>
                  </a:lnTo>
                  <a:lnTo>
                    <a:pt x="1567761" y="3445"/>
                  </a:lnTo>
                  <a:lnTo>
                    <a:pt x="1493913" y="1545"/>
                  </a:lnTo>
                  <a:lnTo>
                    <a:pt x="1418836" y="389"/>
                  </a:lnTo>
                  <a:lnTo>
                    <a:pt x="1342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2080" y="3512820"/>
              <a:ext cx="2685415" cy="492759"/>
            </a:xfrm>
            <a:custGeom>
              <a:avLst/>
              <a:gdLst/>
              <a:ahLst/>
              <a:cxnLst/>
              <a:rect l="l" t="t" r="r" b="b"/>
              <a:pathLst>
                <a:path w="2685415" h="492760">
                  <a:moveTo>
                    <a:pt x="0" y="246125"/>
                  </a:moveTo>
                  <a:lnTo>
                    <a:pt x="18787" y="204870"/>
                  </a:lnTo>
                  <a:lnTo>
                    <a:pt x="51244" y="178559"/>
                  </a:lnTo>
                  <a:lnTo>
                    <a:pt x="98587" y="153396"/>
                  </a:lnTo>
                  <a:lnTo>
                    <a:pt x="159911" y="129548"/>
                  </a:lnTo>
                  <a:lnTo>
                    <a:pt x="234310" y="107181"/>
                  </a:lnTo>
                  <a:lnTo>
                    <a:pt x="276128" y="96605"/>
                  </a:lnTo>
                  <a:lnTo>
                    <a:pt x="320875" y="86462"/>
                  </a:lnTo>
                  <a:lnTo>
                    <a:pt x="368438" y="76772"/>
                  </a:lnTo>
                  <a:lnTo>
                    <a:pt x="418702" y="67557"/>
                  </a:lnTo>
                  <a:lnTo>
                    <a:pt x="471555" y="58836"/>
                  </a:lnTo>
                  <a:lnTo>
                    <a:pt x="526883" y="50632"/>
                  </a:lnTo>
                  <a:lnTo>
                    <a:pt x="584573" y="42965"/>
                  </a:lnTo>
                  <a:lnTo>
                    <a:pt x="644512" y="35855"/>
                  </a:lnTo>
                  <a:lnTo>
                    <a:pt x="706586" y="29323"/>
                  </a:lnTo>
                  <a:lnTo>
                    <a:pt x="770682" y="23391"/>
                  </a:lnTo>
                  <a:lnTo>
                    <a:pt x="836687" y="18078"/>
                  </a:lnTo>
                  <a:lnTo>
                    <a:pt x="904487" y="13407"/>
                  </a:lnTo>
                  <a:lnTo>
                    <a:pt x="973969" y="9397"/>
                  </a:lnTo>
                  <a:lnTo>
                    <a:pt x="1045020" y="6069"/>
                  </a:lnTo>
                  <a:lnTo>
                    <a:pt x="1117526" y="3445"/>
                  </a:lnTo>
                  <a:lnTo>
                    <a:pt x="1191374" y="1545"/>
                  </a:lnTo>
                  <a:lnTo>
                    <a:pt x="1266451" y="389"/>
                  </a:lnTo>
                  <a:lnTo>
                    <a:pt x="1342644" y="0"/>
                  </a:lnTo>
                  <a:lnTo>
                    <a:pt x="1418836" y="389"/>
                  </a:lnTo>
                  <a:lnTo>
                    <a:pt x="1493913" y="1545"/>
                  </a:lnTo>
                  <a:lnTo>
                    <a:pt x="1567761" y="3445"/>
                  </a:lnTo>
                  <a:lnTo>
                    <a:pt x="1640267" y="6069"/>
                  </a:lnTo>
                  <a:lnTo>
                    <a:pt x="1711318" y="9397"/>
                  </a:lnTo>
                  <a:lnTo>
                    <a:pt x="1780800" y="13407"/>
                  </a:lnTo>
                  <a:lnTo>
                    <a:pt x="1848600" y="18078"/>
                  </a:lnTo>
                  <a:lnTo>
                    <a:pt x="1914605" y="23391"/>
                  </a:lnTo>
                  <a:lnTo>
                    <a:pt x="1978701" y="29323"/>
                  </a:lnTo>
                  <a:lnTo>
                    <a:pt x="2040775" y="35855"/>
                  </a:lnTo>
                  <a:lnTo>
                    <a:pt x="2100714" y="42965"/>
                  </a:lnTo>
                  <a:lnTo>
                    <a:pt x="2158404" y="50632"/>
                  </a:lnTo>
                  <a:lnTo>
                    <a:pt x="2213732" y="58836"/>
                  </a:lnTo>
                  <a:lnTo>
                    <a:pt x="2266585" y="67557"/>
                  </a:lnTo>
                  <a:lnTo>
                    <a:pt x="2316849" y="76772"/>
                  </a:lnTo>
                  <a:lnTo>
                    <a:pt x="2364412" y="86462"/>
                  </a:lnTo>
                  <a:lnTo>
                    <a:pt x="2409159" y="96605"/>
                  </a:lnTo>
                  <a:lnTo>
                    <a:pt x="2450977" y="107181"/>
                  </a:lnTo>
                  <a:lnTo>
                    <a:pt x="2489754" y="118169"/>
                  </a:lnTo>
                  <a:lnTo>
                    <a:pt x="2557729" y="141297"/>
                  </a:lnTo>
                  <a:lnTo>
                    <a:pt x="2612176" y="165824"/>
                  </a:lnTo>
                  <a:lnTo>
                    <a:pt x="2652189" y="191581"/>
                  </a:lnTo>
                  <a:lnTo>
                    <a:pt x="2683162" y="232163"/>
                  </a:lnTo>
                  <a:lnTo>
                    <a:pt x="2685287" y="246125"/>
                  </a:lnTo>
                  <a:lnTo>
                    <a:pt x="2683162" y="260088"/>
                  </a:lnTo>
                  <a:lnTo>
                    <a:pt x="2652189" y="300670"/>
                  </a:lnTo>
                  <a:lnTo>
                    <a:pt x="2612176" y="326427"/>
                  </a:lnTo>
                  <a:lnTo>
                    <a:pt x="2557729" y="350954"/>
                  </a:lnTo>
                  <a:lnTo>
                    <a:pt x="2489754" y="374082"/>
                  </a:lnTo>
                  <a:lnTo>
                    <a:pt x="2450977" y="385070"/>
                  </a:lnTo>
                  <a:lnTo>
                    <a:pt x="2409159" y="395646"/>
                  </a:lnTo>
                  <a:lnTo>
                    <a:pt x="2364412" y="405789"/>
                  </a:lnTo>
                  <a:lnTo>
                    <a:pt x="2316849" y="415479"/>
                  </a:lnTo>
                  <a:lnTo>
                    <a:pt x="2266585" y="424694"/>
                  </a:lnTo>
                  <a:lnTo>
                    <a:pt x="2213732" y="433415"/>
                  </a:lnTo>
                  <a:lnTo>
                    <a:pt x="2158404" y="441619"/>
                  </a:lnTo>
                  <a:lnTo>
                    <a:pt x="2100714" y="449286"/>
                  </a:lnTo>
                  <a:lnTo>
                    <a:pt x="2040775" y="456396"/>
                  </a:lnTo>
                  <a:lnTo>
                    <a:pt x="1978701" y="462928"/>
                  </a:lnTo>
                  <a:lnTo>
                    <a:pt x="1914605" y="468860"/>
                  </a:lnTo>
                  <a:lnTo>
                    <a:pt x="1848600" y="474173"/>
                  </a:lnTo>
                  <a:lnTo>
                    <a:pt x="1780800" y="478844"/>
                  </a:lnTo>
                  <a:lnTo>
                    <a:pt x="1711318" y="482854"/>
                  </a:lnTo>
                  <a:lnTo>
                    <a:pt x="1640267" y="486182"/>
                  </a:lnTo>
                  <a:lnTo>
                    <a:pt x="1567761" y="488806"/>
                  </a:lnTo>
                  <a:lnTo>
                    <a:pt x="1493913" y="490706"/>
                  </a:lnTo>
                  <a:lnTo>
                    <a:pt x="1418836" y="491862"/>
                  </a:lnTo>
                  <a:lnTo>
                    <a:pt x="1342644" y="492251"/>
                  </a:lnTo>
                  <a:lnTo>
                    <a:pt x="1266451" y="491862"/>
                  </a:lnTo>
                  <a:lnTo>
                    <a:pt x="1191374" y="490706"/>
                  </a:lnTo>
                  <a:lnTo>
                    <a:pt x="1117526" y="488806"/>
                  </a:lnTo>
                  <a:lnTo>
                    <a:pt x="1045020" y="486182"/>
                  </a:lnTo>
                  <a:lnTo>
                    <a:pt x="973969" y="482854"/>
                  </a:lnTo>
                  <a:lnTo>
                    <a:pt x="904487" y="478844"/>
                  </a:lnTo>
                  <a:lnTo>
                    <a:pt x="836687" y="474173"/>
                  </a:lnTo>
                  <a:lnTo>
                    <a:pt x="770682" y="468860"/>
                  </a:lnTo>
                  <a:lnTo>
                    <a:pt x="706586" y="462928"/>
                  </a:lnTo>
                  <a:lnTo>
                    <a:pt x="644512" y="456396"/>
                  </a:lnTo>
                  <a:lnTo>
                    <a:pt x="584573" y="449286"/>
                  </a:lnTo>
                  <a:lnTo>
                    <a:pt x="526883" y="441619"/>
                  </a:lnTo>
                  <a:lnTo>
                    <a:pt x="471555" y="433415"/>
                  </a:lnTo>
                  <a:lnTo>
                    <a:pt x="418702" y="424694"/>
                  </a:lnTo>
                  <a:lnTo>
                    <a:pt x="368438" y="415479"/>
                  </a:lnTo>
                  <a:lnTo>
                    <a:pt x="320875" y="405789"/>
                  </a:lnTo>
                  <a:lnTo>
                    <a:pt x="276128" y="395646"/>
                  </a:lnTo>
                  <a:lnTo>
                    <a:pt x="234310" y="385070"/>
                  </a:lnTo>
                  <a:lnTo>
                    <a:pt x="195533" y="374082"/>
                  </a:lnTo>
                  <a:lnTo>
                    <a:pt x="127558" y="350954"/>
                  </a:lnTo>
                  <a:lnTo>
                    <a:pt x="73111" y="326427"/>
                  </a:lnTo>
                  <a:lnTo>
                    <a:pt x="33098" y="300670"/>
                  </a:lnTo>
                  <a:lnTo>
                    <a:pt x="2125" y="260088"/>
                  </a:lnTo>
                  <a:lnTo>
                    <a:pt x="0" y="246125"/>
                  </a:lnTo>
                  <a:close/>
                </a:path>
              </a:pathLst>
            </a:custGeom>
            <a:ln w="1587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03882" y="3650996"/>
            <a:ext cx="12820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90" dirty="0">
                <a:latin typeface="Georgia"/>
                <a:cs typeface="Georgia"/>
              </a:rPr>
              <a:t>Об</a:t>
            </a:r>
            <a:r>
              <a:rPr sz="1100" b="1" spc="-130" dirty="0">
                <a:latin typeface="Georgia"/>
                <a:cs typeface="Georgia"/>
              </a:rPr>
              <a:t>щ</a:t>
            </a:r>
            <a:r>
              <a:rPr sz="1100" b="1" spc="-114" dirty="0">
                <a:latin typeface="Georgia"/>
                <a:cs typeface="Georgia"/>
              </a:rPr>
              <a:t>ее</a:t>
            </a:r>
            <a:r>
              <a:rPr sz="1100" b="1" spc="-20" dirty="0">
                <a:latin typeface="Georgia"/>
                <a:cs typeface="Georgia"/>
              </a:rPr>
              <a:t> </a:t>
            </a:r>
            <a:r>
              <a:rPr sz="1100" b="1" spc="-120" dirty="0">
                <a:latin typeface="Georgia"/>
                <a:cs typeface="Georgia"/>
              </a:rPr>
              <a:t>образ</a:t>
            </a:r>
            <a:r>
              <a:rPr sz="1100" b="1" spc="-130" dirty="0">
                <a:latin typeface="Georgia"/>
                <a:cs typeface="Georgia"/>
              </a:rPr>
              <a:t>ов</a:t>
            </a:r>
            <a:r>
              <a:rPr sz="1100" b="1" spc="-125" dirty="0">
                <a:latin typeface="Georgia"/>
                <a:cs typeface="Georgia"/>
              </a:rPr>
              <a:t>а</a:t>
            </a:r>
            <a:r>
              <a:rPr sz="1100" b="1" spc="-155" dirty="0">
                <a:latin typeface="Georgia"/>
                <a:cs typeface="Georgia"/>
              </a:rPr>
              <a:t>н</a:t>
            </a:r>
            <a:r>
              <a:rPr sz="1100" b="1" spc="-140" dirty="0">
                <a:latin typeface="Georgia"/>
                <a:cs typeface="Georgia"/>
              </a:rPr>
              <a:t>ие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837870" y="1103058"/>
            <a:ext cx="2574925" cy="438150"/>
            <a:chOff x="6837870" y="1103058"/>
            <a:chExt cx="2574925" cy="438150"/>
          </a:xfrm>
        </p:grpSpPr>
        <p:sp>
          <p:nvSpPr>
            <p:cNvPr id="33" name="object 33"/>
            <p:cNvSpPr/>
            <p:nvPr/>
          </p:nvSpPr>
          <p:spPr>
            <a:xfrm>
              <a:off x="6845807" y="1110996"/>
              <a:ext cx="2559050" cy="422275"/>
            </a:xfrm>
            <a:custGeom>
              <a:avLst/>
              <a:gdLst/>
              <a:ahLst/>
              <a:cxnLst/>
              <a:rect l="l" t="t" r="r" b="b"/>
              <a:pathLst>
                <a:path w="2559050" h="422275">
                  <a:moveTo>
                    <a:pt x="1279398" y="0"/>
                  </a:moveTo>
                  <a:lnTo>
                    <a:pt x="1204220" y="358"/>
                  </a:lnTo>
                  <a:lnTo>
                    <a:pt x="1130186" y="1419"/>
                  </a:lnTo>
                  <a:lnTo>
                    <a:pt x="1057417" y="3165"/>
                  </a:lnTo>
                  <a:lnTo>
                    <a:pt x="986032" y="5573"/>
                  </a:lnTo>
                  <a:lnTo>
                    <a:pt x="916151" y="8626"/>
                  </a:lnTo>
                  <a:lnTo>
                    <a:pt x="847895" y="12303"/>
                  </a:lnTo>
                  <a:lnTo>
                    <a:pt x="781383" y="16585"/>
                  </a:lnTo>
                  <a:lnTo>
                    <a:pt x="716735" y="21451"/>
                  </a:lnTo>
                  <a:lnTo>
                    <a:pt x="654071" y="26882"/>
                  </a:lnTo>
                  <a:lnTo>
                    <a:pt x="593511" y="32858"/>
                  </a:lnTo>
                  <a:lnTo>
                    <a:pt x="535176" y="39359"/>
                  </a:lnTo>
                  <a:lnTo>
                    <a:pt x="479184" y="46366"/>
                  </a:lnTo>
                  <a:lnTo>
                    <a:pt x="425657" y="53858"/>
                  </a:lnTo>
                  <a:lnTo>
                    <a:pt x="374713" y="61817"/>
                  </a:lnTo>
                  <a:lnTo>
                    <a:pt x="326473" y="70221"/>
                  </a:lnTo>
                  <a:lnTo>
                    <a:pt x="281058" y="79052"/>
                  </a:lnTo>
                  <a:lnTo>
                    <a:pt x="238586" y="88289"/>
                  </a:lnTo>
                  <a:lnTo>
                    <a:pt x="199178" y="97913"/>
                  </a:lnTo>
                  <a:lnTo>
                    <a:pt x="130033" y="118243"/>
                  </a:lnTo>
                  <a:lnTo>
                    <a:pt x="74583" y="139882"/>
                  </a:lnTo>
                  <a:lnTo>
                    <a:pt x="33787" y="162672"/>
                  </a:lnTo>
                  <a:lnTo>
                    <a:pt x="2171" y="198670"/>
                  </a:lnTo>
                  <a:lnTo>
                    <a:pt x="0" y="211074"/>
                  </a:lnTo>
                  <a:lnTo>
                    <a:pt x="2171" y="223477"/>
                  </a:lnTo>
                  <a:lnTo>
                    <a:pt x="33787" y="259475"/>
                  </a:lnTo>
                  <a:lnTo>
                    <a:pt x="74583" y="282265"/>
                  </a:lnTo>
                  <a:lnTo>
                    <a:pt x="130033" y="303904"/>
                  </a:lnTo>
                  <a:lnTo>
                    <a:pt x="199178" y="324234"/>
                  </a:lnTo>
                  <a:lnTo>
                    <a:pt x="238586" y="333858"/>
                  </a:lnTo>
                  <a:lnTo>
                    <a:pt x="281058" y="343095"/>
                  </a:lnTo>
                  <a:lnTo>
                    <a:pt x="326473" y="351926"/>
                  </a:lnTo>
                  <a:lnTo>
                    <a:pt x="374713" y="360330"/>
                  </a:lnTo>
                  <a:lnTo>
                    <a:pt x="425657" y="368289"/>
                  </a:lnTo>
                  <a:lnTo>
                    <a:pt x="479184" y="375781"/>
                  </a:lnTo>
                  <a:lnTo>
                    <a:pt x="535176" y="382788"/>
                  </a:lnTo>
                  <a:lnTo>
                    <a:pt x="593511" y="389289"/>
                  </a:lnTo>
                  <a:lnTo>
                    <a:pt x="654071" y="395265"/>
                  </a:lnTo>
                  <a:lnTo>
                    <a:pt x="716735" y="400696"/>
                  </a:lnTo>
                  <a:lnTo>
                    <a:pt x="781383" y="405562"/>
                  </a:lnTo>
                  <a:lnTo>
                    <a:pt x="847895" y="409844"/>
                  </a:lnTo>
                  <a:lnTo>
                    <a:pt x="916151" y="413521"/>
                  </a:lnTo>
                  <a:lnTo>
                    <a:pt x="986032" y="416574"/>
                  </a:lnTo>
                  <a:lnTo>
                    <a:pt x="1057417" y="418982"/>
                  </a:lnTo>
                  <a:lnTo>
                    <a:pt x="1130186" y="420728"/>
                  </a:lnTo>
                  <a:lnTo>
                    <a:pt x="1204220" y="421789"/>
                  </a:lnTo>
                  <a:lnTo>
                    <a:pt x="1279398" y="422148"/>
                  </a:lnTo>
                  <a:lnTo>
                    <a:pt x="1354575" y="421789"/>
                  </a:lnTo>
                  <a:lnTo>
                    <a:pt x="1428609" y="420728"/>
                  </a:lnTo>
                  <a:lnTo>
                    <a:pt x="1501378" y="418982"/>
                  </a:lnTo>
                  <a:lnTo>
                    <a:pt x="1572763" y="416574"/>
                  </a:lnTo>
                  <a:lnTo>
                    <a:pt x="1642644" y="413521"/>
                  </a:lnTo>
                  <a:lnTo>
                    <a:pt x="1710900" y="409844"/>
                  </a:lnTo>
                  <a:lnTo>
                    <a:pt x="1777412" y="405562"/>
                  </a:lnTo>
                  <a:lnTo>
                    <a:pt x="1842060" y="400696"/>
                  </a:lnTo>
                  <a:lnTo>
                    <a:pt x="1904724" y="395265"/>
                  </a:lnTo>
                  <a:lnTo>
                    <a:pt x="1965284" y="389289"/>
                  </a:lnTo>
                  <a:lnTo>
                    <a:pt x="2023619" y="382788"/>
                  </a:lnTo>
                  <a:lnTo>
                    <a:pt x="2079611" y="375781"/>
                  </a:lnTo>
                  <a:lnTo>
                    <a:pt x="2133138" y="368289"/>
                  </a:lnTo>
                  <a:lnTo>
                    <a:pt x="2184082" y="360330"/>
                  </a:lnTo>
                  <a:lnTo>
                    <a:pt x="2232322" y="351926"/>
                  </a:lnTo>
                  <a:lnTo>
                    <a:pt x="2277737" y="343095"/>
                  </a:lnTo>
                  <a:lnTo>
                    <a:pt x="2320209" y="333858"/>
                  </a:lnTo>
                  <a:lnTo>
                    <a:pt x="2359617" y="324234"/>
                  </a:lnTo>
                  <a:lnTo>
                    <a:pt x="2428762" y="303904"/>
                  </a:lnTo>
                  <a:lnTo>
                    <a:pt x="2484212" y="282265"/>
                  </a:lnTo>
                  <a:lnTo>
                    <a:pt x="2525008" y="259475"/>
                  </a:lnTo>
                  <a:lnTo>
                    <a:pt x="2556624" y="223477"/>
                  </a:lnTo>
                  <a:lnTo>
                    <a:pt x="2558796" y="211074"/>
                  </a:lnTo>
                  <a:lnTo>
                    <a:pt x="2556624" y="198670"/>
                  </a:lnTo>
                  <a:lnTo>
                    <a:pt x="2525008" y="162672"/>
                  </a:lnTo>
                  <a:lnTo>
                    <a:pt x="2484212" y="139882"/>
                  </a:lnTo>
                  <a:lnTo>
                    <a:pt x="2428762" y="118243"/>
                  </a:lnTo>
                  <a:lnTo>
                    <a:pt x="2359617" y="97913"/>
                  </a:lnTo>
                  <a:lnTo>
                    <a:pt x="2320209" y="88289"/>
                  </a:lnTo>
                  <a:lnTo>
                    <a:pt x="2277737" y="79052"/>
                  </a:lnTo>
                  <a:lnTo>
                    <a:pt x="2232322" y="70221"/>
                  </a:lnTo>
                  <a:lnTo>
                    <a:pt x="2184082" y="61817"/>
                  </a:lnTo>
                  <a:lnTo>
                    <a:pt x="2133138" y="53858"/>
                  </a:lnTo>
                  <a:lnTo>
                    <a:pt x="2079611" y="46366"/>
                  </a:lnTo>
                  <a:lnTo>
                    <a:pt x="2023619" y="39359"/>
                  </a:lnTo>
                  <a:lnTo>
                    <a:pt x="1965284" y="32858"/>
                  </a:lnTo>
                  <a:lnTo>
                    <a:pt x="1904724" y="26882"/>
                  </a:lnTo>
                  <a:lnTo>
                    <a:pt x="1842060" y="21451"/>
                  </a:lnTo>
                  <a:lnTo>
                    <a:pt x="1777412" y="16585"/>
                  </a:lnTo>
                  <a:lnTo>
                    <a:pt x="1710900" y="12303"/>
                  </a:lnTo>
                  <a:lnTo>
                    <a:pt x="1642644" y="8626"/>
                  </a:lnTo>
                  <a:lnTo>
                    <a:pt x="1572763" y="5573"/>
                  </a:lnTo>
                  <a:lnTo>
                    <a:pt x="1501378" y="3165"/>
                  </a:lnTo>
                  <a:lnTo>
                    <a:pt x="1428609" y="1419"/>
                  </a:lnTo>
                  <a:lnTo>
                    <a:pt x="1354575" y="358"/>
                  </a:lnTo>
                  <a:lnTo>
                    <a:pt x="1279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45807" y="1110996"/>
              <a:ext cx="2559050" cy="422275"/>
            </a:xfrm>
            <a:custGeom>
              <a:avLst/>
              <a:gdLst/>
              <a:ahLst/>
              <a:cxnLst/>
              <a:rect l="l" t="t" r="r" b="b"/>
              <a:pathLst>
                <a:path w="2559050" h="422275">
                  <a:moveTo>
                    <a:pt x="0" y="211074"/>
                  </a:moveTo>
                  <a:lnTo>
                    <a:pt x="19185" y="174449"/>
                  </a:lnTo>
                  <a:lnTo>
                    <a:pt x="52293" y="151143"/>
                  </a:lnTo>
                  <a:lnTo>
                    <a:pt x="100536" y="128908"/>
                  </a:lnTo>
                  <a:lnTo>
                    <a:pt x="162953" y="107905"/>
                  </a:lnTo>
                  <a:lnTo>
                    <a:pt x="238586" y="88289"/>
                  </a:lnTo>
                  <a:lnTo>
                    <a:pt x="281058" y="79052"/>
                  </a:lnTo>
                  <a:lnTo>
                    <a:pt x="326473" y="70221"/>
                  </a:lnTo>
                  <a:lnTo>
                    <a:pt x="374713" y="61817"/>
                  </a:lnTo>
                  <a:lnTo>
                    <a:pt x="425657" y="53858"/>
                  </a:lnTo>
                  <a:lnTo>
                    <a:pt x="479184" y="46366"/>
                  </a:lnTo>
                  <a:lnTo>
                    <a:pt x="535176" y="39359"/>
                  </a:lnTo>
                  <a:lnTo>
                    <a:pt x="593511" y="32858"/>
                  </a:lnTo>
                  <a:lnTo>
                    <a:pt x="654071" y="26882"/>
                  </a:lnTo>
                  <a:lnTo>
                    <a:pt x="716735" y="21451"/>
                  </a:lnTo>
                  <a:lnTo>
                    <a:pt x="781383" y="16585"/>
                  </a:lnTo>
                  <a:lnTo>
                    <a:pt x="847895" y="12303"/>
                  </a:lnTo>
                  <a:lnTo>
                    <a:pt x="916151" y="8626"/>
                  </a:lnTo>
                  <a:lnTo>
                    <a:pt x="986032" y="5573"/>
                  </a:lnTo>
                  <a:lnTo>
                    <a:pt x="1057417" y="3165"/>
                  </a:lnTo>
                  <a:lnTo>
                    <a:pt x="1130186" y="1419"/>
                  </a:lnTo>
                  <a:lnTo>
                    <a:pt x="1204220" y="358"/>
                  </a:lnTo>
                  <a:lnTo>
                    <a:pt x="1279398" y="0"/>
                  </a:lnTo>
                  <a:lnTo>
                    <a:pt x="1354575" y="358"/>
                  </a:lnTo>
                  <a:lnTo>
                    <a:pt x="1428609" y="1419"/>
                  </a:lnTo>
                  <a:lnTo>
                    <a:pt x="1501378" y="3165"/>
                  </a:lnTo>
                  <a:lnTo>
                    <a:pt x="1572763" y="5573"/>
                  </a:lnTo>
                  <a:lnTo>
                    <a:pt x="1642644" y="8626"/>
                  </a:lnTo>
                  <a:lnTo>
                    <a:pt x="1710900" y="12303"/>
                  </a:lnTo>
                  <a:lnTo>
                    <a:pt x="1777412" y="16585"/>
                  </a:lnTo>
                  <a:lnTo>
                    <a:pt x="1842060" y="21451"/>
                  </a:lnTo>
                  <a:lnTo>
                    <a:pt x="1904724" y="26882"/>
                  </a:lnTo>
                  <a:lnTo>
                    <a:pt x="1965284" y="32858"/>
                  </a:lnTo>
                  <a:lnTo>
                    <a:pt x="2023619" y="39359"/>
                  </a:lnTo>
                  <a:lnTo>
                    <a:pt x="2079611" y="46366"/>
                  </a:lnTo>
                  <a:lnTo>
                    <a:pt x="2133138" y="53858"/>
                  </a:lnTo>
                  <a:lnTo>
                    <a:pt x="2184082" y="61817"/>
                  </a:lnTo>
                  <a:lnTo>
                    <a:pt x="2232322" y="70221"/>
                  </a:lnTo>
                  <a:lnTo>
                    <a:pt x="2277737" y="79052"/>
                  </a:lnTo>
                  <a:lnTo>
                    <a:pt x="2320209" y="88289"/>
                  </a:lnTo>
                  <a:lnTo>
                    <a:pt x="2359617" y="97913"/>
                  </a:lnTo>
                  <a:lnTo>
                    <a:pt x="2428762" y="118243"/>
                  </a:lnTo>
                  <a:lnTo>
                    <a:pt x="2484212" y="139882"/>
                  </a:lnTo>
                  <a:lnTo>
                    <a:pt x="2525008" y="162672"/>
                  </a:lnTo>
                  <a:lnTo>
                    <a:pt x="2556624" y="198670"/>
                  </a:lnTo>
                  <a:lnTo>
                    <a:pt x="2558796" y="211074"/>
                  </a:lnTo>
                  <a:lnTo>
                    <a:pt x="2556624" y="223477"/>
                  </a:lnTo>
                  <a:lnTo>
                    <a:pt x="2525008" y="259475"/>
                  </a:lnTo>
                  <a:lnTo>
                    <a:pt x="2484212" y="282265"/>
                  </a:lnTo>
                  <a:lnTo>
                    <a:pt x="2428762" y="303904"/>
                  </a:lnTo>
                  <a:lnTo>
                    <a:pt x="2359617" y="324234"/>
                  </a:lnTo>
                  <a:lnTo>
                    <a:pt x="2320209" y="333858"/>
                  </a:lnTo>
                  <a:lnTo>
                    <a:pt x="2277737" y="343095"/>
                  </a:lnTo>
                  <a:lnTo>
                    <a:pt x="2232322" y="351926"/>
                  </a:lnTo>
                  <a:lnTo>
                    <a:pt x="2184082" y="360330"/>
                  </a:lnTo>
                  <a:lnTo>
                    <a:pt x="2133138" y="368289"/>
                  </a:lnTo>
                  <a:lnTo>
                    <a:pt x="2079611" y="375781"/>
                  </a:lnTo>
                  <a:lnTo>
                    <a:pt x="2023619" y="382788"/>
                  </a:lnTo>
                  <a:lnTo>
                    <a:pt x="1965284" y="389289"/>
                  </a:lnTo>
                  <a:lnTo>
                    <a:pt x="1904724" y="395265"/>
                  </a:lnTo>
                  <a:lnTo>
                    <a:pt x="1842060" y="400696"/>
                  </a:lnTo>
                  <a:lnTo>
                    <a:pt x="1777412" y="405562"/>
                  </a:lnTo>
                  <a:lnTo>
                    <a:pt x="1710900" y="409844"/>
                  </a:lnTo>
                  <a:lnTo>
                    <a:pt x="1642644" y="413521"/>
                  </a:lnTo>
                  <a:lnTo>
                    <a:pt x="1572763" y="416574"/>
                  </a:lnTo>
                  <a:lnTo>
                    <a:pt x="1501378" y="418982"/>
                  </a:lnTo>
                  <a:lnTo>
                    <a:pt x="1428609" y="420728"/>
                  </a:lnTo>
                  <a:lnTo>
                    <a:pt x="1354575" y="421789"/>
                  </a:lnTo>
                  <a:lnTo>
                    <a:pt x="1279398" y="422148"/>
                  </a:lnTo>
                  <a:lnTo>
                    <a:pt x="1204220" y="421789"/>
                  </a:lnTo>
                  <a:lnTo>
                    <a:pt x="1130186" y="420728"/>
                  </a:lnTo>
                  <a:lnTo>
                    <a:pt x="1057417" y="418982"/>
                  </a:lnTo>
                  <a:lnTo>
                    <a:pt x="986032" y="416574"/>
                  </a:lnTo>
                  <a:lnTo>
                    <a:pt x="916151" y="413521"/>
                  </a:lnTo>
                  <a:lnTo>
                    <a:pt x="847895" y="409844"/>
                  </a:lnTo>
                  <a:lnTo>
                    <a:pt x="781383" y="405562"/>
                  </a:lnTo>
                  <a:lnTo>
                    <a:pt x="716735" y="400696"/>
                  </a:lnTo>
                  <a:lnTo>
                    <a:pt x="654071" y="395265"/>
                  </a:lnTo>
                  <a:lnTo>
                    <a:pt x="593511" y="389289"/>
                  </a:lnTo>
                  <a:lnTo>
                    <a:pt x="535176" y="382788"/>
                  </a:lnTo>
                  <a:lnTo>
                    <a:pt x="479184" y="375781"/>
                  </a:lnTo>
                  <a:lnTo>
                    <a:pt x="425657" y="368289"/>
                  </a:lnTo>
                  <a:lnTo>
                    <a:pt x="374713" y="360330"/>
                  </a:lnTo>
                  <a:lnTo>
                    <a:pt x="326473" y="351926"/>
                  </a:lnTo>
                  <a:lnTo>
                    <a:pt x="281058" y="343095"/>
                  </a:lnTo>
                  <a:lnTo>
                    <a:pt x="238586" y="333858"/>
                  </a:lnTo>
                  <a:lnTo>
                    <a:pt x="199178" y="324234"/>
                  </a:lnTo>
                  <a:lnTo>
                    <a:pt x="130033" y="303904"/>
                  </a:lnTo>
                  <a:lnTo>
                    <a:pt x="74583" y="282265"/>
                  </a:lnTo>
                  <a:lnTo>
                    <a:pt x="33787" y="259475"/>
                  </a:lnTo>
                  <a:lnTo>
                    <a:pt x="2171" y="223477"/>
                  </a:lnTo>
                  <a:lnTo>
                    <a:pt x="0" y="211074"/>
                  </a:lnTo>
                  <a:close/>
                </a:path>
              </a:pathLst>
            </a:custGeom>
            <a:ln w="1587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92948" y="1130045"/>
            <a:ext cx="106553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  <a:spcBef>
                <a:spcPts val="105"/>
              </a:spcBef>
            </a:pPr>
            <a:r>
              <a:rPr sz="1100" b="1" spc="-60" dirty="0">
                <a:latin typeface="Georgia"/>
                <a:cs typeface="Georgia"/>
              </a:rPr>
              <a:t>Д</a:t>
            </a:r>
            <a:r>
              <a:rPr sz="1100" b="1" spc="-145" dirty="0">
                <a:latin typeface="Georgia"/>
                <a:cs typeface="Georgia"/>
              </a:rPr>
              <a:t>опол</a:t>
            </a:r>
            <a:r>
              <a:rPr sz="1100" b="1" spc="-170" dirty="0">
                <a:latin typeface="Georgia"/>
                <a:cs typeface="Georgia"/>
              </a:rPr>
              <a:t>н</a:t>
            </a:r>
            <a:r>
              <a:rPr sz="1100" b="1" spc="-150" dirty="0">
                <a:latin typeface="Georgia"/>
                <a:cs typeface="Georgia"/>
              </a:rPr>
              <a:t>и</a:t>
            </a:r>
            <a:r>
              <a:rPr sz="1100" b="1" spc="-120" dirty="0">
                <a:latin typeface="Georgia"/>
                <a:cs typeface="Georgia"/>
              </a:rPr>
              <a:t>т</a:t>
            </a:r>
            <a:r>
              <a:rPr sz="1100" b="1" spc="-155" dirty="0">
                <a:latin typeface="Georgia"/>
                <a:cs typeface="Georgia"/>
              </a:rPr>
              <a:t>е</a:t>
            </a:r>
            <a:r>
              <a:rPr sz="1100" b="1" spc="-185" dirty="0">
                <a:latin typeface="Georgia"/>
                <a:cs typeface="Georgia"/>
              </a:rPr>
              <a:t>л</a:t>
            </a:r>
            <a:r>
              <a:rPr sz="1100" b="1" spc="-105" dirty="0">
                <a:latin typeface="Georgia"/>
                <a:cs typeface="Georgia"/>
              </a:rPr>
              <a:t>ьное  </a:t>
            </a:r>
            <a:r>
              <a:rPr sz="1100" b="1" spc="-130" dirty="0">
                <a:latin typeface="Georgia"/>
                <a:cs typeface="Georgia"/>
              </a:rPr>
              <a:t>образование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330952" y="1589532"/>
            <a:ext cx="5713095" cy="3920490"/>
            <a:chOff x="5330952" y="1589532"/>
            <a:chExt cx="5713095" cy="392049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2136" y="1589532"/>
              <a:ext cx="477012" cy="4419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6228" y="2116836"/>
              <a:ext cx="541020" cy="5410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2992" y="2747772"/>
              <a:ext cx="486155" cy="4861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0952" y="3887724"/>
              <a:ext cx="5712713" cy="162229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017257" y="1681352"/>
            <a:ext cx="1631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чре</a:t>
            </a:r>
            <a:r>
              <a:rPr sz="1000" spc="-125" dirty="0">
                <a:latin typeface="Georgia"/>
                <a:cs typeface="Georgia"/>
              </a:rPr>
              <a:t>жд</a:t>
            </a:r>
            <a:r>
              <a:rPr sz="1000" spc="-90" dirty="0">
                <a:latin typeface="Georgia"/>
                <a:cs typeface="Georgia"/>
              </a:rPr>
              <a:t>е</a:t>
            </a:r>
            <a:r>
              <a:rPr sz="1000" spc="-75" dirty="0">
                <a:latin typeface="Georgia"/>
                <a:cs typeface="Georgia"/>
              </a:rPr>
              <a:t>ний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spc="-65" dirty="0">
                <a:latin typeface="Georgia"/>
                <a:cs typeface="Georgia"/>
              </a:rPr>
              <a:t>д</a:t>
            </a:r>
            <a:r>
              <a:rPr sz="1000" spc="-70" dirty="0">
                <a:latin typeface="Georgia"/>
                <a:cs typeface="Georgia"/>
              </a:rPr>
              <a:t>о</a:t>
            </a:r>
            <a:r>
              <a:rPr sz="1000" spc="-50" dirty="0">
                <a:latin typeface="Georgia"/>
                <a:cs typeface="Georgia"/>
              </a:rPr>
              <a:t>по</a:t>
            </a:r>
            <a:r>
              <a:rPr sz="1000" spc="-80" dirty="0">
                <a:latin typeface="Georgia"/>
                <a:cs typeface="Georgia"/>
              </a:rPr>
              <a:t>лнител</a:t>
            </a:r>
            <a:r>
              <a:rPr sz="1000" spc="-60" dirty="0">
                <a:latin typeface="Georgia"/>
                <a:cs typeface="Georgia"/>
              </a:rPr>
              <a:t>ьно</a:t>
            </a:r>
            <a:r>
              <a:rPr sz="1000" spc="-90" dirty="0">
                <a:latin typeface="Georgia"/>
                <a:cs typeface="Georgia"/>
              </a:rPr>
              <a:t>г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15" dirty="0">
                <a:latin typeface="Georgia"/>
                <a:cs typeface="Georgia"/>
              </a:rPr>
              <a:t> </a:t>
            </a:r>
            <a:r>
              <a:rPr sz="1000" spc="-40" dirty="0">
                <a:latin typeface="Georgia"/>
                <a:cs typeface="Georgia"/>
              </a:rPr>
              <a:t>об</a:t>
            </a:r>
            <a:r>
              <a:rPr sz="1000" spc="-70" dirty="0">
                <a:latin typeface="Georgia"/>
                <a:cs typeface="Georgia"/>
              </a:rPr>
              <a:t>р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70" dirty="0">
                <a:latin typeface="Georgia"/>
                <a:cs typeface="Georgia"/>
              </a:rPr>
              <a:t>зо</a:t>
            </a:r>
            <a:r>
              <a:rPr sz="1000" spc="-90" dirty="0">
                <a:latin typeface="Georgia"/>
                <a:cs typeface="Georgia"/>
              </a:rPr>
              <a:t>в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95" dirty="0">
                <a:latin typeface="Georgia"/>
                <a:cs typeface="Georgia"/>
              </a:rPr>
              <a:t>ния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12940" y="2310511"/>
            <a:ext cx="1405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40" dirty="0">
                <a:latin typeface="Georgia"/>
                <a:cs typeface="Georgia"/>
              </a:rPr>
              <a:t>об</a:t>
            </a:r>
            <a:r>
              <a:rPr sz="1000" spc="-80" dirty="0">
                <a:latin typeface="Georgia"/>
                <a:cs typeface="Georgia"/>
              </a:rPr>
              <a:t>у</a:t>
            </a:r>
            <a:r>
              <a:rPr sz="1000" spc="-70" dirty="0">
                <a:latin typeface="Georgia"/>
                <a:cs typeface="Georgia"/>
              </a:rPr>
              <a:t>ч</a:t>
            </a:r>
            <a:r>
              <a:rPr sz="1000" spc="-100" dirty="0">
                <a:latin typeface="Georgia"/>
                <a:cs typeface="Georgia"/>
              </a:rPr>
              <a:t>а</a:t>
            </a:r>
            <a:r>
              <a:rPr sz="1000" spc="-15" dirty="0">
                <a:latin typeface="Georgia"/>
                <a:cs typeface="Georgia"/>
              </a:rPr>
              <a:t>ю</a:t>
            </a:r>
            <a:r>
              <a:rPr sz="1000" spc="-60" dirty="0">
                <a:latin typeface="Georgia"/>
                <a:cs typeface="Georgia"/>
              </a:rPr>
              <a:t>щихс</a:t>
            </a:r>
            <a:r>
              <a:rPr sz="1000" spc="-140" dirty="0">
                <a:latin typeface="Georgia"/>
                <a:cs typeface="Georgia"/>
              </a:rPr>
              <a:t>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32497" y="2891408"/>
            <a:ext cx="1183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latin typeface="Georgia"/>
                <a:cs typeface="Georgia"/>
              </a:rPr>
              <a:t>Коли</a:t>
            </a:r>
            <a:r>
              <a:rPr sz="1000" spc="-65" dirty="0">
                <a:latin typeface="Georgia"/>
                <a:cs typeface="Georgia"/>
              </a:rPr>
              <a:t>ч</a:t>
            </a:r>
            <a:r>
              <a:rPr sz="1000" spc="-70" dirty="0">
                <a:latin typeface="Georgia"/>
                <a:cs typeface="Georgia"/>
              </a:rPr>
              <a:t>е</a:t>
            </a:r>
            <a:r>
              <a:rPr sz="1000" spc="-40" dirty="0">
                <a:latin typeface="Georgia"/>
                <a:cs typeface="Georgia"/>
              </a:rPr>
              <a:t>с</a:t>
            </a:r>
            <a:r>
              <a:rPr sz="1000" spc="-80" dirty="0">
                <a:latin typeface="Georgia"/>
                <a:cs typeface="Georgia"/>
              </a:rPr>
              <a:t>тв</a:t>
            </a:r>
            <a:r>
              <a:rPr sz="1000" spc="-35" dirty="0">
                <a:latin typeface="Georgia"/>
                <a:cs typeface="Georgia"/>
              </a:rPr>
              <a:t>о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65" dirty="0">
                <a:latin typeface="Georgia"/>
                <a:cs typeface="Georgia"/>
              </a:rPr>
              <a:t>пе</a:t>
            </a:r>
            <a:r>
              <a:rPr sz="1000" spc="-100" dirty="0">
                <a:latin typeface="Georgia"/>
                <a:cs typeface="Georgia"/>
              </a:rPr>
              <a:t>да</a:t>
            </a:r>
            <a:r>
              <a:rPr sz="1000" spc="-90" dirty="0">
                <a:latin typeface="Georgia"/>
                <a:cs typeface="Georgia"/>
              </a:rPr>
              <a:t>г</a:t>
            </a:r>
            <a:r>
              <a:rPr sz="1000" spc="-40" dirty="0">
                <a:latin typeface="Georgia"/>
                <a:cs typeface="Georgia"/>
              </a:rPr>
              <a:t>о</a:t>
            </a:r>
            <a:r>
              <a:rPr sz="1000" spc="-90" dirty="0">
                <a:latin typeface="Georgia"/>
                <a:cs typeface="Georgia"/>
              </a:rPr>
              <a:t>г</a:t>
            </a:r>
            <a:r>
              <a:rPr sz="1000" spc="-40" dirty="0">
                <a:latin typeface="Georgia"/>
                <a:cs typeface="Georgia"/>
              </a:rPr>
              <a:t>о</a:t>
            </a:r>
            <a:r>
              <a:rPr sz="1000" spc="-95" dirty="0">
                <a:latin typeface="Georgia"/>
                <a:cs typeface="Georgia"/>
              </a:rPr>
              <a:t>в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98635" y="1674876"/>
            <a:ext cx="1077595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200" b="1" spc="-40" dirty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98635" y="2275332"/>
            <a:ext cx="1077595" cy="27940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b="1" spc="-40" dirty="0">
                <a:latin typeface="Times New Roman"/>
                <a:cs typeface="Times New Roman"/>
              </a:rPr>
              <a:t>6 897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98635" y="2849879"/>
            <a:ext cx="1077595" cy="280670"/>
          </a:xfrm>
          <a:prstGeom prst="rect">
            <a:avLst/>
          </a:prstGeom>
          <a:solidFill>
            <a:srgbClr val="FFFFFF"/>
          </a:solidFill>
          <a:ln w="15875">
            <a:solidFill>
              <a:srgbClr val="A4B59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b="1" spc="-100" dirty="0">
                <a:latin typeface="Times New Roman"/>
                <a:cs typeface="Times New Roman"/>
              </a:rPr>
              <a:t>151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68596" y="3453384"/>
            <a:ext cx="6621780" cy="307975"/>
          </a:xfrm>
          <a:prstGeom prst="rect">
            <a:avLst/>
          </a:prstGeom>
          <a:solidFill>
            <a:srgbClr val="DBE0D2"/>
          </a:solidFill>
          <a:ln w="9525">
            <a:solidFill>
              <a:srgbClr val="A4B59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400" b="1" spc="-170" dirty="0">
                <a:latin typeface="Georgia"/>
                <a:cs typeface="Georgia"/>
              </a:rPr>
              <a:t>Динамика</a:t>
            </a:r>
            <a:r>
              <a:rPr sz="1400" b="1" spc="-5" dirty="0">
                <a:latin typeface="Georgia"/>
                <a:cs typeface="Georgia"/>
              </a:rPr>
              <a:t> </a:t>
            </a:r>
            <a:r>
              <a:rPr sz="1400" b="1" spc="-150" dirty="0">
                <a:latin typeface="Georgia"/>
                <a:cs typeface="Georgia"/>
              </a:rPr>
              <a:t>расходов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spc="-160" dirty="0">
                <a:latin typeface="Georgia"/>
                <a:cs typeface="Georgia"/>
              </a:rPr>
              <a:t>бюджета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175" dirty="0">
                <a:latin typeface="Georgia"/>
                <a:cs typeface="Georgia"/>
              </a:rPr>
              <a:t>на</a:t>
            </a:r>
            <a:r>
              <a:rPr sz="1400" b="1" spc="-5" dirty="0">
                <a:latin typeface="Georgia"/>
                <a:cs typeface="Georgia"/>
              </a:rPr>
              <a:t> </a:t>
            </a:r>
            <a:r>
              <a:rPr sz="1400" b="1" spc="-155" dirty="0">
                <a:latin typeface="Georgia"/>
                <a:cs typeface="Georgia"/>
              </a:rPr>
              <a:t>образование,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spc="-140" dirty="0">
                <a:latin typeface="Georgia"/>
                <a:cs typeface="Georgia"/>
              </a:rPr>
              <a:t>тыс.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175" dirty="0">
                <a:latin typeface="Georgia"/>
                <a:cs typeface="Georgia"/>
              </a:rPr>
              <a:t>рублей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30417" y="5536793"/>
            <a:ext cx="537845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1400"/>
              </a:lnSpc>
              <a:spcBef>
                <a:spcPts val="100"/>
              </a:spcBef>
            </a:pP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Д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ош</a:t>
            </a: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к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ольное  об</a:t>
            </a: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р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а</a:t>
            </a:r>
            <a:r>
              <a:rPr sz="700" dirty="0">
                <a:solidFill>
                  <a:srgbClr val="585858"/>
                </a:solidFill>
                <a:latin typeface="Segoe UI Light"/>
                <a:cs typeface="Segoe UI Light"/>
              </a:rPr>
              <a:t>з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ование</a:t>
            </a:r>
            <a:endParaRPr sz="700">
              <a:latin typeface="Segoe UI Light"/>
              <a:cs typeface="Segoe UI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69709" y="5549594"/>
            <a:ext cx="836294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Общее</a:t>
            </a:r>
            <a:r>
              <a:rPr sz="700" spc="-2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образование</a:t>
            </a:r>
            <a:endParaRPr sz="700">
              <a:latin typeface="Segoe UI Light"/>
              <a:cs typeface="Segoe UI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19893" y="5536793"/>
            <a:ext cx="86741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11400"/>
              </a:lnSpc>
              <a:spcBef>
                <a:spcPts val="100"/>
              </a:spcBef>
            </a:pP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Другие</a:t>
            </a:r>
            <a:r>
              <a:rPr sz="700" spc="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вопросы</a:t>
            </a:r>
            <a:r>
              <a:rPr sz="700" spc="-1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в </a:t>
            </a:r>
            <a:r>
              <a:rPr sz="700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области</a:t>
            </a:r>
            <a:r>
              <a:rPr sz="700" spc="-4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образования</a:t>
            </a:r>
            <a:endParaRPr sz="700">
              <a:latin typeface="Segoe UI Light"/>
              <a:cs typeface="Segoe U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7208" y="4911089"/>
            <a:ext cx="43434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420,717.50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82536" y="4528565"/>
            <a:ext cx="4495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5" dirty="0">
                <a:solidFill>
                  <a:srgbClr val="404040"/>
                </a:solidFill>
                <a:latin typeface="Segoe UI Light"/>
                <a:cs typeface="Segoe UI Light"/>
              </a:rPr>
              <a:t>6</a:t>
            </a:r>
            <a:r>
              <a:rPr sz="750" i="1" spc="15" dirty="0">
                <a:solidFill>
                  <a:srgbClr val="404040"/>
                </a:solidFill>
                <a:latin typeface="Segoe UI Light"/>
                <a:cs typeface="Segoe UI Light"/>
              </a:rPr>
              <a:t>8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,7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8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.</a:t>
            </a:r>
            <a:r>
              <a:rPr sz="750" i="1" spc="-15" dirty="0">
                <a:solidFill>
                  <a:srgbClr val="404040"/>
                </a:solidFill>
                <a:latin typeface="Segoe UI Light"/>
                <a:cs typeface="Segoe UI Light"/>
              </a:rPr>
              <a:t>7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18856" y="5214620"/>
            <a:ext cx="4362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15" dirty="0">
                <a:solidFill>
                  <a:srgbClr val="404040"/>
                </a:solidFill>
                <a:latin typeface="Segoe UI Light"/>
                <a:cs typeface="Segoe UI Light"/>
              </a:rPr>
              <a:t>11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,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883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.50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06053" y="5276850"/>
            <a:ext cx="28702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5" dirty="0">
                <a:solidFill>
                  <a:srgbClr val="404040"/>
                </a:solidFill>
                <a:latin typeface="Segoe UI Light"/>
                <a:cs typeface="Segoe UI Light"/>
              </a:rPr>
              <a:t>26</a:t>
            </a:r>
            <a:r>
              <a:rPr sz="750" i="1" spc="10" dirty="0">
                <a:solidFill>
                  <a:srgbClr val="404040"/>
                </a:solidFill>
                <a:latin typeface="Segoe UI Light"/>
                <a:cs typeface="Segoe UI Light"/>
              </a:rPr>
              <a:t>,</a:t>
            </a:r>
            <a:r>
              <a:rPr sz="750" i="1" spc="5" dirty="0">
                <a:solidFill>
                  <a:srgbClr val="404040"/>
                </a:solidFill>
                <a:latin typeface="Segoe UI Light"/>
                <a:cs typeface="Segoe UI Light"/>
              </a:rPr>
              <a:t>2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3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8</a:t>
            </a:r>
            <a:endParaRPr sz="750">
              <a:latin typeface="Segoe UI Light"/>
              <a:cs typeface="Segoe UI Ligh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220581" y="5285613"/>
            <a:ext cx="1111250" cy="109220"/>
            <a:chOff x="9220581" y="5285613"/>
            <a:chExt cx="1111250" cy="109220"/>
          </a:xfrm>
        </p:grpSpPr>
        <p:sp>
          <p:nvSpPr>
            <p:cNvPr id="56" name="object 56"/>
            <p:cNvSpPr/>
            <p:nvPr/>
          </p:nvSpPr>
          <p:spPr>
            <a:xfrm>
              <a:off x="9226296" y="5291328"/>
              <a:ext cx="1905" cy="97790"/>
            </a:xfrm>
            <a:custGeom>
              <a:avLst/>
              <a:gdLst/>
              <a:ahLst/>
              <a:cxnLst/>
              <a:rect l="l" t="t" r="r" b="b"/>
              <a:pathLst>
                <a:path w="1904" h="97789">
                  <a:moveTo>
                    <a:pt x="761" y="-4762"/>
                  </a:moveTo>
                  <a:lnTo>
                    <a:pt x="761" y="102298"/>
                  </a:lnTo>
                </a:path>
              </a:pathLst>
            </a:custGeom>
            <a:ln w="1104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14432" y="5308092"/>
              <a:ext cx="12700" cy="60960"/>
            </a:xfrm>
            <a:custGeom>
              <a:avLst/>
              <a:gdLst/>
              <a:ahLst/>
              <a:cxnLst/>
              <a:rect l="l" t="t" r="r" b="b"/>
              <a:pathLst>
                <a:path w="12700" h="60960">
                  <a:moveTo>
                    <a:pt x="0" y="60960"/>
                  </a:moveTo>
                  <a:lnTo>
                    <a:pt x="1219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968742" y="4995798"/>
            <a:ext cx="4362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139,125.30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023095" y="5140197"/>
            <a:ext cx="410209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30,459.60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826243" y="5125364"/>
            <a:ext cx="704215" cy="3181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350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41,303.60</a:t>
            </a:r>
            <a:endParaRPr sz="75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38,190.70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52591" y="4449826"/>
            <a:ext cx="762000" cy="36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105"/>
              </a:spcBef>
            </a:pP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462,636.50</a:t>
            </a:r>
            <a:endParaRPr sz="75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428,401.20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50126" y="3981703"/>
            <a:ext cx="702310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05"/>
              </a:spcBef>
            </a:pPr>
            <a:r>
              <a:rPr sz="750" i="1" spc="10" dirty="0">
                <a:solidFill>
                  <a:srgbClr val="404040"/>
                </a:solidFill>
                <a:latin typeface="Segoe UI Light"/>
                <a:cs typeface="Segoe UI Light"/>
              </a:rPr>
              <a:t>74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8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,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643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.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10</a:t>
            </a:r>
            <a:endParaRPr sz="75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700,833.10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96402" y="5200650"/>
            <a:ext cx="3854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76,105.10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05366" y="5300852"/>
            <a:ext cx="27178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15" dirty="0">
                <a:solidFill>
                  <a:srgbClr val="404040"/>
                </a:solidFill>
                <a:latin typeface="Segoe UI Light"/>
                <a:cs typeface="Segoe UI Light"/>
              </a:rPr>
              <a:t>1</a:t>
            </a:r>
            <a:r>
              <a:rPr sz="750" i="1" spc="5" dirty="0">
                <a:solidFill>
                  <a:srgbClr val="404040"/>
                </a:solidFill>
                <a:latin typeface="Segoe UI Light"/>
                <a:cs typeface="Segoe UI Light"/>
              </a:rPr>
              <a:t>9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,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170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555985" y="5282946"/>
            <a:ext cx="410209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i="1" spc="5" dirty="0">
                <a:solidFill>
                  <a:srgbClr val="404040"/>
                </a:solidFill>
                <a:latin typeface="Segoe UI Light"/>
                <a:cs typeface="Segoe UI Light"/>
              </a:rPr>
              <a:t>29</a:t>
            </a:r>
            <a:r>
              <a:rPr sz="750" i="1" spc="10" dirty="0">
                <a:solidFill>
                  <a:srgbClr val="404040"/>
                </a:solidFill>
                <a:latin typeface="Segoe UI Light"/>
                <a:cs typeface="Segoe UI Light"/>
              </a:rPr>
              <a:t>,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4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09</a:t>
            </a:r>
            <a:r>
              <a:rPr sz="750" i="1" spc="-5" dirty="0">
                <a:solidFill>
                  <a:srgbClr val="404040"/>
                </a:solidFill>
                <a:latin typeface="Segoe UI Light"/>
                <a:cs typeface="Segoe UI Light"/>
              </a:rPr>
              <a:t>.</a:t>
            </a:r>
            <a:r>
              <a:rPr sz="750" i="1" spc="-10" dirty="0">
                <a:solidFill>
                  <a:srgbClr val="404040"/>
                </a:solidFill>
                <a:latin typeface="Segoe UI Light"/>
                <a:cs typeface="Segoe UI Light"/>
              </a:rPr>
              <a:t>9</a:t>
            </a:r>
            <a:r>
              <a:rPr sz="750" i="1" dirty="0">
                <a:solidFill>
                  <a:srgbClr val="404040"/>
                </a:solidFill>
                <a:latin typeface="Segoe UI Light"/>
                <a:cs typeface="Segoe UI Light"/>
              </a:rPr>
              <a:t>0</a:t>
            </a:r>
            <a:endParaRPr sz="750">
              <a:latin typeface="Segoe UI Light"/>
              <a:cs typeface="Segoe UI Ligh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958583" y="5902452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A4B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57135" y="5817819"/>
            <a:ext cx="310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585858"/>
                </a:solidFill>
                <a:latin typeface="Times New Roman"/>
                <a:cs typeface="Times New Roman"/>
              </a:rPr>
              <a:t>20</a:t>
            </a:r>
            <a:r>
              <a:rPr sz="1200" spc="-55" dirty="0">
                <a:solidFill>
                  <a:srgbClr val="585858"/>
                </a:solidFill>
                <a:latin typeface="Times New Roman"/>
                <a:cs typeface="Times New Roman"/>
              </a:rPr>
              <a:t>2</a:t>
            </a:r>
            <a:r>
              <a:rPr sz="1200" spc="-40" dirty="0">
                <a:solidFill>
                  <a:srgbClr val="585858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984235" y="590245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0" y="77724"/>
                </a:lnTo>
                <a:lnTo>
                  <a:pt x="77724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688706" y="5536793"/>
            <a:ext cx="77660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11400"/>
              </a:lnSpc>
              <a:spcBef>
                <a:spcPts val="100"/>
              </a:spcBef>
            </a:pP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Дополнительное </a:t>
            </a:r>
            <a:r>
              <a:rPr sz="700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об</a:t>
            </a: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р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а</a:t>
            </a:r>
            <a:r>
              <a:rPr sz="700" dirty="0">
                <a:solidFill>
                  <a:srgbClr val="585858"/>
                </a:solidFill>
                <a:latin typeface="Segoe UI Light"/>
                <a:cs typeface="Segoe UI Light"/>
              </a:rPr>
              <a:t>з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ование </a:t>
            </a: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дете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й</a:t>
            </a:r>
            <a:endParaRPr sz="700">
              <a:latin typeface="Segoe UI Light"/>
              <a:cs typeface="Segoe UI Light"/>
            </a:endParaRPr>
          </a:p>
          <a:p>
            <a:pPr marL="407034">
              <a:lnSpc>
                <a:spcPct val="100000"/>
              </a:lnSpc>
              <a:spcBef>
                <a:spcPts val="340"/>
              </a:spcBef>
            </a:pPr>
            <a:r>
              <a:rPr sz="1200" spc="-45" dirty="0">
                <a:solidFill>
                  <a:srgbClr val="585858"/>
                </a:solidFill>
                <a:latin typeface="Times New Roman"/>
                <a:cs typeface="Times New Roman"/>
              </a:rPr>
              <a:t>2022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009888" y="5902452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0" y="77724"/>
                </a:lnTo>
                <a:lnTo>
                  <a:pt x="77724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E7B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73465" y="5536793"/>
            <a:ext cx="981710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11400"/>
              </a:lnSpc>
              <a:spcBef>
                <a:spcPts val="100"/>
              </a:spcBef>
            </a:pP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Молодежная</a:t>
            </a:r>
            <a:r>
              <a:rPr sz="700" spc="-2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политика</a:t>
            </a:r>
            <a:r>
              <a:rPr sz="700" spc="-3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и </a:t>
            </a:r>
            <a:r>
              <a:rPr sz="700" spc="-17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5" dirty="0">
                <a:solidFill>
                  <a:srgbClr val="585858"/>
                </a:solidFill>
                <a:latin typeface="Segoe UI Light"/>
                <a:cs typeface="Segoe UI Light"/>
              </a:rPr>
              <a:t>оздоровление</a:t>
            </a:r>
            <a:r>
              <a:rPr sz="700" spc="-15" dirty="0">
                <a:solidFill>
                  <a:srgbClr val="585858"/>
                </a:solidFill>
                <a:latin typeface="Segoe UI Light"/>
                <a:cs typeface="Segoe UI Light"/>
              </a:rPr>
              <a:t> </a:t>
            </a:r>
            <a:r>
              <a:rPr sz="700" spc="-10" dirty="0">
                <a:solidFill>
                  <a:srgbClr val="585858"/>
                </a:solidFill>
                <a:latin typeface="Segoe UI Light"/>
                <a:cs typeface="Segoe UI Light"/>
              </a:rPr>
              <a:t>детей</a:t>
            </a:r>
            <a:endParaRPr sz="700">
              <a:latin typeface="Segoe UI Light"/>
              <a:cs typeface="Segoe UI Light"/>
            </a:endParaRPr>
          </a:p>
          <a:p>
            <a:pPr marL="448309">
              <a:lnSpc>
                <a:spcPct val="100000"/>
              </a:lnSpc>
              <a:spcBef>
                <a:spcPts val="340"/>
              </a:spcBef>
            </a:pPr>
            <a:r>
              <a:rPr sz="1200" spc="-45" dirty="0">
                <a:solidFill>
                  <a:srgbClr val="585858"/>
                </a:solidFill>
                <a:latin typeface="Times New Roman"/>
                <a:cs typeface="Times New Roman"/>
              </a:rPr>
              <a:t>2023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2645"/>
            <a:ext cx="12192000" cy="5664200"/>
            <a:chOff x="0" y="592645"/>
            <a:chExt cx="12192000" cy="5664200"/>
          </a:xfrm>
        </p:grpSpPr>
        <p:sp>
          <p:nvSpPr>
            <p:cNvPr id="3" name="object 3"/>
            <p:cNvSpPr/>
            <p:nvPr/>
          </p:nvSpPr>
          <p:spPr>
            <a:xfrm>
              <a:off x="612648" y="597408"/>
              <a:ext cx="10967085" cy="368935"/>
            </a:xfrm>
            <a:custGeom>
              <a:avLst/>
              <a:gdLst/>
              <a:ahLst/>
              <a:cxnLst/>
              <a:rect l="l" t="t" r="r" b="b"/>
              <a:pathLst>
                <a:path w="10967085" h="368934">
                  <a:moveTo>
                    <a:pt x="1096670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66704" y="368808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648" y="597408"/>
              <a:ext cx="10967085" cy="368935"/>
            </a:xfrm>
            <a:custGeom>
              <a:avLst/>
              <a:gdLst/>
              <a:ahLst/>
              <a:cxnLst/>
              <a:rect l="l" t="t" r="r" b="b"/>
              <a:pathLst>
                <a:path w="10967085" h="368934">
                  <a:moveTo>
                    <a:pt x="0" y="368808"/>
                  </a:moveTo>
                  <a:lnTo>
                    <a:pt x="10966704" y="368808"/>
                  </a:lnTo>
                  <a:lnTo>
                    <a:pt x="1096670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1029" y="611200"/>
            <a:ext cx="33293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latin typeface="Times New Roman"/>
                <a:cs typeface="Times New Roman"/>
              </a:rPr>
              <a:t>202</a:t>
            </a:r>
            <a:r>
              <a:rPr spc="-60" dirty="0">
                <a:latin typeface="Times New Roman"/>
                <a:cs typeface="Times New Roman"/>
              </a:rPr>
              <a:t>3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95" dirty="0"/>
              <a:t>год</a:t>
            </a:r>
            <a:r>
              <a:rPr spc="-15" dirty="0"/>
              <a:t> </a:t>
            </a:r>
            <a:r>
              <a:rPr spc="-200" dirty="0"/>
              <a:t>педагог</a:t>
            </a:r>
            <a:r>
              <a:rPr spc="-195" dirty="0"/>
              <a:t>а</a:t>
            </a:r>
            <a:r>
              <a:rPr spc="-15" dirty="0"/>
              <a:t> </a:t>
            </a:r>
            <a:r>
              <a:rPr spc="-250" dirty="0"/>
              <a:t>и</a:t>
            </a:r>
            <a:r>
              <a:rPr spc="-15" dirty="0"/>
              <a:t> </a:t>
            </a:r>
            <a:r>
              <a:rPr spc="-195" dirty="0"/>
              <a:t>нас</a:t>
            </a:r>
            <a:r>
              <a:rPr spc="-185" dirty="0"/>
              <a:t>т</a:t>
            </a:r>
            <a:r>
              <a:rPr spc="-220" dirty="0"/>
              <a:t>авни</a:t>
            </a:r>
            <a:r>
              <a:rPr spc="-210" dirty="0"/>
              <a:t>ка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76858" y="1274063"/>
            <a:ext cx="10275570" cy="4874260"/>
            <a:chOff x="776858" y="1274063"/>
            <a:chExt cx="10275570" cy="4874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1313687"/>
              <a:ext cx="3390900" cy="4824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1621" y="1308925"/>
              <a:ext cx="3400425" cy="4834890"/>
            </a:xfrm>
            <a:custGeom>
              <a:avLst/>
              <a:gdLst/>
              <a:ahLst/>
              <a:cxnLst/>
              <a:rect l="l" t="t" r="r" b="b"/>
              <a:pathLst>
                <a:path w="3400425" h="4834890">
                  <a:moveTo>
                    <a:pt x="0" y="4834509"/>
                  </a:moveTo>
                  <a:lnTo>
                    <a:pt x="3400425" y="4834509"/>
                  </a:lnTo>
                  <a:lnTo>
                    <a:pt x="3400425" y="0"/>
                  </a:lnTo>
                  <a:lnTo>
                    <a:pt x="0" y="0"/>
                  </a:lnTo>
                  <a:lnTo>
                    <a:pt x="0" y="48345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7" y="1313687"/>
              <a:ext cx="3037332" cy="482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2272" y="1274063"/>
              <a:ext cx="2779776" cy="2436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0872" y="3971543"/>
              <a:ext cx="5242560" cy="21671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85715" y="1428369"/>
            <a:ext cx="27984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529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5" dirty="0">
                <a:latin typeface="Times New Roman"/>
                <a:cs typeface="Times New Roman"/>
              </a:rPr>
              <a:t>знак </a:t>
            </a:r>
            <a:r>
              <a:rPr sz="1800" i="1" spc="-15" dirty="0">
                <a:latin typeface="Times New Roman"/>
                <a:cs typeface="Times New Roman"/>
              </a:rPr>
              <a:t>высочайшей 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общественной значимости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профессии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учителя </a:t>
            </a:r>
            <a:r>
              <a:rPr sz="1800" i="1" dirty="0">
                <a:latin typeface="Times New Roman"/>
                <a:cs typeface="Times New Roman"/>
              </a:rPr>
              <a:t>2023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год</a:t>
            </a:r>
            <a:endParaRPr sz="1800">
              <a:latin typeface="Times New Roman"/>
              <a:cs typeface="Times New Roman"/>
            </a:endParaRPr>
          </a:p>
          <a:p>
            <a:pPr marL="151130" marR="140970" indent="-2540" algn="ctr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- </a:t>
            </a:r>
            <a:r>
              <a:rPr sz="1800" i="1" spc="-10" dirty="0">
                <a:latin typeface="Times New Roman"/>
                <a:cs typeface="Times New Roman"/>
              </a:rPr>
              <a:t>год </a:t>
            </a:r>
            <a:r>
              <a:rPr sz="1800" i="1" dirty="0">
                <a:latin typeface="Times New Roman"/>
                <a:cs typeface="Times New Roman"/>
              </a:rPr>
              <a:t>200-летия </a:t>
            </a:r>
            <a:r>
              <a:rPr sz="1800" i="1" spc="-25" dirty="0">
                <a:latin typeface="Times New Roman"/>
                <a:cs typeface="Times New Roman"/>
              </a:rPr>
              <a:t>со </a:t>
            </a:r>
            <a:r>
              <a:rPr sz="1800" i="1" dirty="0">
                <a:latin typeface="Times New Roman"/>
                <a:cs typeface="Times New Roman"/>
              </a:rPr>
              <a:t>дня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рождения одного </a:t>
            </a:r>
            <a:r>
              <a:rPr sz="1800" i="1" dirty="0">
                <a:latin typeface="Times New Roman"/>
                <a:cs typeface="Times New Roman"/>
              </a:rPr>
              <a:t>из 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основателей </a:t>
            </a:r>
            <a:r>
              <a:rPr sz="1800" i="1" spc="-10" dirty="0">
                <a:latin typeface="Times New Roman"/>
                <a:cs typeface="Times New Roman"/>
              </a:rPr>
              <a:t>российской </a:t>
            </a:r>
            <a:r>
              <a:rPr sz="1800" i="1" spc="-5" dirty="0">
                <a:latin typeface="Times New Roman"/>
                <a:cs typeface="Times New Roman"/>
              </a:rPr>
              <a:t> педагогики</a:t>
            </a:r>
            <a:r>
              <a:rPr sz="1800" i="1" spc="-6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Константина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Дмитриевича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Ушинского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8741"/>
            <a:ext cx="12192000" cy="5657850"/>
            <a:chOff x="0" y="598741"/>
            <a:chExt cx="12192000" cy="5657850"/>
          </a:xfrm>
        </p:grpSpPr>
        <p:sp>
          <p:nvSpPr>
            <p:cNvPr id="3" name="object 3"/>
            <p:cNvSpPr/>
            <p:nvPr/>
          </p:nvSpPr>
          <p:spPr>
            <a:xfrm>
              <a:off x="783247" y="1964436"/>
              <a:ext cx="2193290" cy="3156585"/>
            </a:xfrm>
            <a:custGeom>
              <a:avLst/>
              <a:gdLst/>
              <a:ahLst/>
              <a:cxnLst/>
              <a:rect l="l" t="t" r="r" b="b"/>
              <a:pathLst>
                <a:path w="2193290" h="3156585">
                  <a:moveTo>
                    <a:pt x="2046947" y="0"/>
                  </a:moveTo>
                  <a:lnTo>
                    <a:pt x="292417" y="0"/>
                  </a:lnTo>
                  <a:lnTo>
                    <a:pt x="246199" y="7448"/>
                  </a:lnTo>
                  <a:lnTo>
                    <a:pt x="206061" y="28191"/>
                  </a:lnTo>
                  <a:lnTo>
                    <a:pt x="174411" y="59829"/>
                  </a:lnTo>
                  <a:lnTo>
                    <a:pt x="153655" y="99958"/>
                  </a:lnTo>
                  <a:lnTo>
                    <a:pt x="146202" y="146176"/>
                  </a:lnTo>
                  <a:lnTo>
                    <a:pt x="146202" y="2863722"/>
                  </a:lnTo>
                  <a:lnTo>
                    <a:pt x="0" y="2863850"/>
                  </a:lnTo>
                  <a:lnTo>
                    <a:pt x="28454" y="2869580"/>
                  </a:lnTo>
                  <a:lnTo>
                    <a:pt x="51690" y="2885217"/>
                  </a:lnTo>
                  <a:lnTo>
                    <a:pt x="67356" y="2908427"/>
                  </a:lnTo>
                  <a:lnTo>
                    <a:pt x="73101" y="2936875"/>
                  </a:lnTo>
                  <a:lnTo>
                    <a:pt x="67356" y="2965342"/>
                  </a:lnTo>
                  <a:lnTo>
                    <a:pt x="51690" y="2988595"/>
                  </a:lnTo>
                  <a:lnTo>
                    <a:pt x="28454" y="3004276"/>
                  </a:lnTo>
                  <a:lnTo>
                    <a:pt x="0" y="3010027"/>
                  </a:lnTo>
                  <a:lnTo>
                    <a:pt x="146202" y="3010027"/>
                  </a:lnTo>
                  <a:lnTo>
                    <a:pt x="138749" y="3056245"/>
                  </a:lnTo>
                  <a:lnTo>
                    <a:pt x="117994" y="3096374"/>
                  </a:lnTo>
                  <a:lnTo>
                    <a:pt x="86345" y="3128012"/>
                  </a:lnTo>
                  <a:lnTo>
                    <a:pt x="46211" y="3148755"/>
                  </a:lnTo>
                  <a:lnTo>
                    <a:pt x="0" y="3156204"/>
                  </a:lnTo>
                  <a:lnTo>
                    <a:pt x="1754466" y="3156204"/>
                  </a:lnTo>
                  <a:lnTo>
                    <a:pt x="1800685" y="3148755"/>
                  </a:lnTo>
                  <a:lnTo>
                    <a:pt x="1840814" y="3128012"/>
                  </a:lnTo>
                  <a:lnTo>
                    <a:pt x="1872451" y="3096374"/>
                  </a:lnTo>
                  <a:lnTo>
                    <a:pt x="1893195" y="3056245"/>
                  </a:lnTo>
                  <a:lnTo>
                    <a:pt x="1900643" y="3010027"/>
                  </a:lnTo>
                  <a:lnTo>
                    <a:pt x="1900643" y="292480"/>
                  </a:lnTo>
                  <a:lnTo>
                    <a:pt x="292417" y="292480"/>
                  </a:lnTo>
                  <a:lnTo>
                    <a:pt x="263960" y="286730"/>
                  </a:lnTo>
                  <a:lnTo>
                    <a:pt x="240720" y="271049"/>
                  </a:lnTo>
                  <a:lnTo>
                    <a:pt x="225050" y="247796"/>
                  </a:lnTo>
                  <a:lnTo>
                    <a:pt x="219303" y="219328"/>
                  </a:lnTo>
                  <a:lnTo>
                    <a:pt x="225050" y="190861"/>
                  </a:lnTo>
                  <a:lnTo>
                    <a:pt x="240720" y="167608"/>
                  </a:lnTo>
                  <a:lnTo>
                    <a:pt x="263960" y="151927"/>
                  </a:lnTo>
                  <a:lnTo>
                    <a:pt x="292417" y="146176"/>
                  </a:lnTo>
                  <a:lnTo>
                    <a:pt x="2193124" y="146176"/>
                  </a:lnTo>
                  <a:lnTo>
                    <a:pt x="2185676" y="99958"/>
                  </a:lnTo>
                  <a:lnTo>
                    <a:pt x="2164932" y="59829"/>
                  </a:lnTo>
                  <a:lnTo>
                    <a:pt x="2133295" y="28191"/>
                  </a:lnTo>
                  <a:lnTo>
                    <a:pt x="2093166" y="7448"/>
                  </a:lnTo>
                  <a:lnTo>
                    <a:pt x="2046947" y="0"/>
                  </a:lnTo>
                  <a:close/>
                </a:path>
                <a:path w="2193290" h="3156585">
                  <a:moveTo>
                    <a:pt x="2193124" y="146176"/>
                  </a:moveTo>
                  <a:lnTo>
                    <a:pt x="438619" y="146176"/>
                  </a:lnTo>
                  <a:lnTo>
                    <a:pt x="431166" y="192409"/>
                  </a:lnTo>
                  <a:lnTo>
                    <a:pt x="410411" y="232569"/>
                  </a:lnTo>
                  <a:lnTo>
                    <a:pt x="378763" y="264244"/>
                  </a:lnTo>
                  <a:lnTo>
                    <a:pt x="338629" y="285019"/>
                  </a:lnTo>
                  <a:lnTo>
                    <a:pt x="292417" y="292480"/>
                  </a:lnTo>
                  <a:lnTo>
                    <a:pt x="2046947" y="292480"/>
                  </a:lnTo>
                  <a:lnTo>
                    <a:pt x="2093166" y="285019"/>
                  </a:lnTo>
                  <a:lnTo>
                    <a:pt x="2133295" y="264244"/>
                  </a:lnTo>
                  <a:lnTo>
                    <a:pt x="2164932" y="232569"/>
                  </a:lnTo>
                  <a:lnTo>
                    <a:pt x="2185676" y="192409"/>
                  </a:lnTo>
                  <a:lnTo>
                    <a:pt x="2193124" y="146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031" y="2110612"/>
              <a:ext cx="584835" cy="3010535"/>
            </a:xfrm>
            <a:custGeom>
              <a:avLst/>
              <a:gdLst/>
              <a:ahLst/>
              <a:cxnLst/>
              <a:rect l="l" t="t" r="r" b="b"/>
              <a:pathLst>
                <a:path w="584835" h="3010535">
                  <a:moveTo>
                    <a:pt x="584835" y="0"/>
                  </a:moveTo>
                  <a:lnTo>
                    <a:pt x="438632" y="0"/>
                  </a:lnTo>
                  <a:lnTo>
                    <a:pt x="410176" y="5750"/>
                  </a:lnTo>
                  <a:lnTo>
                    <a:pt x="386935" y="21431"/>
                  </a:lnTo>
                  <a:lnTo>
                    <a:pt x="371265" y="44684"/>
                  </a:lnTo>
                  <a:lnTo>
                    <a:pt x="365518" y="73151"/>
                  </a:lnTo>
                  <a:lnTo>
                    <a:pt x="371265" y="101619"/>
                  </a:lnTo>
                  <a:lnTo>
                    <a:pt x="386935" y="124872"/>
                  </a:lnTo>
                  <a:lnTo>
                    <a:pt x="410176" y="140553"/>
                  </a:lnTo>
                  <a:lnTo>
                    <a:pt x="438632" y="146303"/>
                  </a:lnTo>
                  <a:lnTo>
                    <a:pt x="484844" y="138842"/>
                  </a:lnTo>
                  <a:lnTo>
                    <a:pt x="524978" y="118067"/>
                  </a:lnTo>
                  <a:lnTo>
                    <a:pt x="556626" y="86392"/>
                  </a:lnTo>
                  <a:lnTo>
                    <a:pt x="577381" y="46232"/>
                  </a:lnTo>
                  <a:lnTo>
                    <a:pt x="584835" y="0"/>
                  </a:lnTo>
                  <a:close/>
                </a:path>
                <a:path w="584835" h="3010535">
                  <a:moveTo>
                    <a:pt x="146215" y="2717546"/>
                  </a:moveTo>
                  <a:lnTo>
                    <a:pt x="99997" y="2725007"/>
                  </a:lnTo>
                  <a:lnTo>
                    <a:pt x="59859" y="2745782"/>
                  </a:lnTo>
                  <a:lnTo>
                    <a:pt x="28209" y="2777457"/>
                  </a:lnTo>
                  <a:lnTo>
                    <a:pt x="7453" y="2817617"/>
                  </a:lnTo>
                  <a:lnTo>
                    <a:pt x="0" y="2863850"/>
                  </a:lnTo>
                  <a:lnTo>
                    <a:pt x="7453" y="2910068"/>
                  </a:lnTo>
                  <a:lnTo>
                    <a:pt x="28209" y="2950197"/>
                  </a:lnTo>
                  <a:lnTo>
                    <a:pt x="59859" y="2981835"/>
                  </a:lnTo>
                  <a:lnTo>
                    <a:pt x="99997" y="3002578"/>
                  </a:lnTo>
                  <a:lnTo>
                    <a:pt x="146215" y="3010027"/>
                  </a:lnTo>
                  <a:lnTo>
                    <a:pt x="192426" y="3002578"/>
                  </a:lnTo>
                  <a:lnTo>
                    <a:pt x="232560" y="2981835"/>
                  </a:lnTo>
                  <a:lnTo>
                    <a:pt x="264209" y="2950197"/>
                  </a:lnTo>
                  <a:lnTo>
                    <a:pt x="284964" y="2910068"/>
                  </a:lnTo>
                  <a:lnTo>
                    <a:pt x="292417" y="2863850"/>
                  </a:lnTo>
                  <a:lnTo>
                    <a:pt x="146215" y="2863850"/>
                  </a:lnTo>
                  <a:lnTo>
                    <a:pt x="174669" y="2858099"/>
                  </a:lnTo>
                  <a:lnTo>
                    <a:pt x="197905" y="2842418"/>
                  </a:lnTo>
                  <a:lnTo>
                    <a:pt x="213571" y="2819165"/>
                  </a:lnTo>
                  <a:lnTo>
                    <a:pt x="219316" y="2790698"/>
                  </a:lnTo>
                  <a:lnTo>
                    <a:pt x="213571" y="2762230"/>
                  </a:lnTo>
                  <a:lnTo>
                    <a:pt x="197905" y="2738977"/>
                  </a:lnTo>
                  <a:lnTo>
                    <a:pt x="174669" y="2723296"/>
                  </a:lnTo>
                  <a:lnTo>
                    <a:pt x="146215" y="2717546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031" y="1964436"/>
              <a:ext cx="2339340" cy="3156585"/>
            </a:xfrm>
            <a:custGeom>
              <a:avLst/>
              <a:gdLst/>
              <a:ahLst/>
              <a:cxnLst/>
              <a:rect l="l" t="t" r="r" b="b"/>
              <a:pathLst>
                <a:path w="2339340" h="3156585">
                  <a:moveTo>
                    <a:pt x="292417" y="2863722"/>
                  </a:moveTo>
                  <a:lnTo>
                    <a:pt x="292417" y="146176"/>
                  </a:lnTo>
                  <a:lnTo>
                    <a:pt x="299870" y="99958"/>
                  </a:lnTo>
                  <a:lnTo>
                    <a:pt x="320626" y="59829"/>
                  </a:lnTo>
                  <a:lnTo>
                    <a:pt x="352276" y="28191"/>
                  </a:lnTo>
                  <a:lnTo>
                    <a:pt x="392414" y="7448"/>
                  </a:lnTo>
                  <a:lnTo>
                    <a:pt x="438632" y="0"/>
                  </a:lnTo>
                  <a:lnTo>
                    <a:pt x="2193163" y="0"/>
                  </a:lnTo>
                  <a:lnTo>
                    <a:pt x="2239381" y="7448"/>
                  </a:lnTo>
                  <a:lnTo>
                    <a:pt x="2279510" y="28191"/>
                  </a:lnTo>
                  <a:lnTo>
                    <a:pt x="2311148" y="59829"/>
                  </a:lnTo>
                  <a:lnTo>
                    <a:pt x="2331891" y="99958"/>
                  </a:lnTo>
                  <a:lnTo>
                    <a:pt x="2339340" y="146176"/>
                  </a:lnTo>
                  <a:lnTo>
                    <a:pt x="2331891" y="192409"/>
                  </a:lnTo>
                  <a:lnTo>
                    <a:pt x="2311148" y="232569"/>
                  </a:lnTo>
                  <a:lnTo>
                    <a:pt x="2279510" y="264244"/>
                  </a:lnTo>
                  <a:lnTo>
                    <a:pt x="2239381" y="285019"/>
                  </a:lnTo>
                  <a:lnTo>
                    <a:pt x="2193163" y="292480"/>
                  </a:lnTo>
                  <a:lnTo>
                    <a:pt x="2046859" y="292480"/>
                  </a:lnTo>
                  <a:lnTo>
                    <a:pt x="2046859" y="3010027"/>
                  </a:lnTo>
                  <a:lnTo>
                    <a:pt x="2039410" y="3056245"/>
                  </a:lnTo>
                  <a:lnTo>
                    <a:pt x="2018667" y="3096374"/>
                  </a:lnTo>
                  <a:lnTo>
                    <a:pt x="1987029" y="3128012"/>
                  </a:lnTo>
                  <a:lnTo>
                    <a:pt x="1946900" y="3148755"/>
                  </a:lnTo>
                  <a:lnTo>
                    <a:pt x="1900682" y="3156204"/>
                  </a:lnTo>
                  <a:lnTo>
                    <a:pt x="146215" y="3156204"/>
                  </a:lnTo>
                  <a:lnTo>
                    <a:pt x="99997" y="3148755"/>
                  </a:lnTo>
                  <a:lnTo>
                    <a:pt x="59859" y="3128012"/>
                  </a:lnTo>
                  <a:lnTo>
                    <a:pt x="28209" y="3096374"/>
                  </a:lnTo>
                  <a:lnTo>
                    <a:pt x="7453" y="3056245"/>
                  </a:lnTo>
                  <a:lnTo>
                    <a:pt x="0" y="3010027"/>
                  </a:lnTo>
                  <a:lnTo>
                    <a:pt x="7453" y="2963794"/>
                  </a:lnTo>
                  <a:lnTo>
                    <a:pt x="28209" y="2923634"/>
                  </a:lnTo>
                  <a:lnTo>
                    <a:pt x="59859" y="2891959"/>
                  </a:lnTo>
                  <a:lnTo>
                    <a:pt x="99997" y="2871184"/>
                  </a:lnTo>
                  <a:lnTo>
                    <a:pt x="146215" y="2863722"/>
                  </a:lnTo>
                  <a:lnTo>
                    <a:pt x="292417" y="2863722"/>
                  </a:lnTo>
                  <a:close/>
                </a:path>
                <a:path w="2339340" h="3156585">
                  <a:moveTo>
                    <a:pt x="438632" y="0"/>
                  </a:moveTo>
                  <a:lnTo>
                    <a:pt x="484844" y="7448"/>
                  </a:lnTo>
                  <a:lnTo>
                    <a:pt x="524978" y="28191"/>
                  </a:lnTo>
                  <a:lnTo>
                    <a:pt x="556626" y="59829"/>
                  </a:lnTo>
                  <a:lnTo>
                    <a:pt x="577381" y="99958"/>
                  </a:lnTo>
                  <a:lnTo>
                    <a:pt x="584835" y="146176"/>
                  </a:lnTo>
                  <a:lnTo>
                    <a:pt x="577381" y="192409"/>
                  </a:lnTo>
                  <a:lnTo>
                    <a:pt x="556626" y="232569"/>
                  </a:lnTo>
                  <a:lnTo>
                    <a:pt x="524978" y="264244"/>
                  </a:lnTo>
                  <a:lnTo>
                    <a:pt x="484844" y="285019"/>
                  </a:lnTo>
                  <a:lnTo>
                    <a:pt x="438632" y="292480"/>
                  </a:lnTo>
                  <a:lnTo>
                    <a:pt x="410176" y="286730"/>
                  </a:lnTo>
                  <a:lnTo>
                    <a:pt x="386935" y="271049"/>
                  </a:lnTo>
                  <a:lnTo>
                    <a:pt x="371265" y="247796"/>
                  </a:lnTo>
                  <a:lnTo>
                    <a:pt x="365518" y="219328"/>
                  </a:lnTo>
                  <a:lnTo>
                    <a:pt x="371265" y="190861"/>
                  </a:lnTo>
                  <a:lnTo>
                    <a:pt x="386935" y="167608"/>
                  </a:lnTo>
                  <a:lnTo>
                    <a:pt x="410176" y="151927"/>
                  </a:lnTo>
                  <a:lnTo>
                    <a:pt x="438632" y="146176"/>
                  </a:lnTo>
                  <a:lnTo>
                    <a:pt x="584835" y="146176"/>
                  </a:lnTo>
                </a:path>
                <a:path w="2339340" h="3156585">
                  <a:moveTo>
                    <a:pt x="2046859" y="292480"/>
                  </a:moveTo>
                  <a:lnTo>
                    <a:pt x="438632" y="292480"/>
                  </a:lnTo>
                </a:path>
              </a:pathLst>
            </a:custGeom>
            <a:ln w="15875">
              <a:solidFill>
                <a:srgbClr val="F3A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309" y="4820221"/>
              <a:ext cx="162077" cy="162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3247" y="4828158"/>
              <a:ext cx="146685" cy="292735"/>
            </a:xfrm>
            <a:custGeom>
              <a:avLst/>
              <a:gdLst/>
              <a:ahLst/>
              <a:cxnLst/>
              <a:rect l="l" t="t" r="r" b="b"/>
              <a:pathLst>
                <a:path w="146684" h="292735">
                  <a:moveTo>
                    <a:pt x="0" y="292481"/>
                  </a:moveTo>
                  <a:lnTo>
                    <a:pt x="46211" y="285032"/>
                  </a:lnTo>
                  <a:lnTo>
                    <a:pt x="86345" y="264289"/>
                  </a:lnTo>
                  <a:lnTo>
                    <a:pt x="117994" y="232651"/>
                  </a:lnTo>
                  <a:lnTo>
                    <a:pt x="138749" y="192522"/>
                  </a:lnTo>
                  <a:lnTo>
                    <a:pt x="146202" y="146304"/>
                  </a:lnTo>
                  <a:lnTo>
                    <a:pt x="146202" y="0"/>
                  </a:lnTo>
                </a:path>
              </a:pathLst>
            </a:custGeom>
            <a:ln w="15875">
              <a:solidFill>
                <a:srgbClr val="F3A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648" y="603504"/>
              <a:ext cx="10972800" cy="368935"/>
            </a:xfrm>
            <a:custGeom>
              <a:avLst/>
              <a:gdLst/>
              <a:ahLst/>
              <a:cxnLst/>
              <a:rect l="l" t="t" r="r" b="b"/>
              <a:pathLst>
                <a:path w="10972800" h="368934">
                  <a:moveTo>
                    <a:pt x="109728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72800" y="368808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648" y="603504"/>
              <a:ext cx="10972800" cy="368935"/>
            </a:xfrm>
            <a:custGeom>
              <a:avLst/>
              <a:gdLst/>
              <a:ahLst/>
              <a:cxnLst/>
              <a:rect l="l" t="t" r="r" b="b"/>
              <a:pathLst>
                <a:path w="10972800" h="368934">
                  <a:moveTo>
                    <a:pt x="0" y="368808"/>
                  </a:moveTo>
                  <a:lnTo>
                    <a:pt x="10972800" y="368808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30704" y="618490"/>
            <a:ext cx="853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План</a:t>
            </a:r>
            <a:r>
              <a:rPr spc="-5" dirty="0"/>
              <a:t> </a:t>
            </a:r>
            <a:r>
              <a:rPr spc="-229" dirty="0"/>
              <a:t>мероприятий</a:t>
            </a:r>
            <a:r>
              <a:rPr dirty="0"/>
              <a:t> </a:t>
            </a:r>
            <a:r>
              <a:rPr spc="-250" dirty="0"/>
              <a:t>и</a:t>
            </a:r>
            <a:r>
              <a:rPr dirty="0"/>
              <a:t> </a:t>
            </a:r>
            <a:r>
              <a:rPr spc="-210" dirty="0"/>
              <a:t>финансирование</a:t>
            </a:r>
            <a:r>
              <a:rPr spc="-15" dirty="0"/>
              <a:t> </a:t>
            </a:r>
            <a:r>
              <a:rPr spc="-215" dirty="0"/>
              <a:t>по</a:t>
            </a:r>
            <a:r>
              <a:rPr spc="-5" dirty="0"/>
              <a:t> </a:t>
            </a:r>
            <a:r>
              <a:rPr spc="-220" dirty="0"/>
              <a:t>проведению</a:t>
            </a:r>
            <a:r>
              <a:rPr spc="5" dirty="0"/>
              <a:t> </a:t>
            </a:r>
            <a:r>
              <a:rPr spc="-190" dirty="0"/>
              <a:t>Года</a:t>
            </a:r>
            <a:r>
              <a:rPr dirty="0"/>
              <a:t> </a:t>
            </a:r>
            <a:r>
              <a:rPr spc="-200" dirty="0"/>
              <a:t>педагога</a:t>
            </a:r>
            <a:r>
              <a:rPr dirty="0"/>
              <a:t> </a:t>
            </a:r>
            <a:r>
              <a:rPr spc="-250" dirty="0"/>
              <a:t>и</a:t>
            </a:r>
            <a:r>
              <a:rPr spc="-10" dirty="0"/>
              <a:t> </a:t>
            </a:r>
            <a:r>
              <a:rPr spc="-210" dirty="0"/>
              <a:t>наставника</a:t>
            </a:r>
          </a:p>
        </p:txBody>
      </p:sp>
      <p:sp>
        <p:nvSpPr>
          <p:cNvPr id="11" name="object 11"/>
          <p:cNvSpPr/>
          <p:nvPr/>
        </p:nvSpPr>
        <p:spPr>
          <a:xfrm>
            <a:off x="4078223" y="5591555"/>
            <a:ext cx="7275830" cy="462280"/>
          </a:xfrm>
          <a:custGeom>
            <a:avLst/>
            <a:gdLst/>
            <a:ahLst/>
            <a:cxnLst/>
            <a:rect l="l" t="t" r="r" b="b"/>
            <a:pathLst>
              <a:path w="7275830" h="462279">
                <a:moveTo>
                  <a:pt x="7275576" y="0"/>
                </a:moveTo>
                <a:lnTo>
                  <a:pt x="0" y="0"/>
                </a:lnTo>
                <a:lnTo>
                  <a:pt x="0" y="461772"/>
                </a:lnTo>
                <a:lnTo>
                  <a:pt x="7275576" y="461772"/>
                </a:lnTo>
                <a:lnTo>
                  <a:pt x="7275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8223" y="5591555"/>
            <a:ext cx="7275830" cy="462280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958215">
              <a:lnSpc>
                <a:spcPct val="100000"/>
              </a:lnSpc>
              <a:spcBef>
                <a:spcPts val="270"/>
              </a:spcBef>
            </a:pPr>
            <a:r>
              <a:rPr sz="1200" spc="-105" dirty="0">
                <a:latin typeface="Georgia"/>
                <a:cs typeface="Georgia"/>
              </a:rPr>
              <a:t>Цикл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совещаний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«Роль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советника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директора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воспитанию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работе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детскими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объединениями» </a:t>
            </a:r>
            <a:r>
              <a:rPr sz="1200" spc="-27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Участие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федеральных,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республиканских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форумах,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соревнованиях,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акциях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98180" y="4552188"/>
            <a:ext cx="2372995" cy="462280"/>
          </a:xfrm>
          <a:custGeom>
            <a:avLst/>
            <a:gdLst/>
            <a:ahLst/>
            <a:cxnLst/>
            <a:rect l="l" t="t" r="r" b="b"/>
            <a:pathLst>
              <a:path w="2372995" h="462279">
                <a:moveTo>
                  <a:pt x="0" y="461772"/>
                </a:moveTo>
                <a:lnTo>
                  <a:pt x="2372868" y="461772"/>
                </a:lnTo>
                <a:lnTo>
                  <a:pt x="237286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525">
            <a:solidFill>
              <a:srgbClr val="F3A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77808" y="4573904"/>
            <a:ext cx="1951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sz="1100" spc="-40" dirty="0">
                <a:latin typeface="Georgia"/>
                <a:cs typeface="Georgia"/>
              </a:rPr>
              <a:t>К</a:t>
            </a:r>
            <a:r>
              <a:rPr sz="1100" spc="-80" dirty="0">
                <a:latin typeface="Georgia"/>
                <a:cs typeface="Georgia"/>
              </a:rPr>
              <a:t>онкур</a:t>
            </a:r>
            <a:r>
              <a:rPr sz="1100" spc="-60" dirty="0">
                <a:latin typeface="Georgia"/>
                <a:cs typeface="Georgia"/>
              </a:rPr>
              <a:t>с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100" dirty="0">
                <a:latin typeface="Georgia"/>
                <a:cs typeface="Georgia"/>
              </a:rPr>
              <a:t>н</a:t>
            </a:r>
            <a:r>
              <a:rPr sz="1100" spc="-85" dirty="0">
                <a:latin typeface="Georgia"/>
                <a:cs typeface="Georgia"/>
              </a:rPr>
              <a:t>а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90" dirty="0">
                <a:latin typeface="Georgia"/>
                <a:cs typeface="Georgia"/>
              </a:rPr>
              <a:t>та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70" dirty="0">
                <a:latin typeface="Georgia"/>
                <a:cs typeface="Georgia"/>
              </a:rPr>
              <a:t>ниче</a:t>
            </a:r>
            <a:r>
              <a:rPr sz="1100" spc="-65" dirty="0">
                <a:latin typeface="Georgia"/>
                <a:cs typeface="Georgia"/>
              </a:rPr>
              <a:t>с</a:t>
            </a:r>
            <a:r>
              <a:rPr sz="1100" spc="-85" dirty="0">
                <a:latin typeface="Georgia"/>
                <a:cs typeface="Georgia"/>
              </a:rPr>
              <a:t>ких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практик</a:t>
            </a:r>
            <a:endParaRPr sz="1100">
              <a:latin typeface="Georgia"/>
              <a:cs typeface="Georgia"/>
            </a:endParaRPr>
          </a:p>
          <a:p>
            <a:pPr marL="12700">
              <a:lnSpc>
                <a:spcPts val="1555"/>
              </a:lnSpc>
            </a:pPr>
            <a:r>
              <a:rPr sz="1300" b="1" spc="-35" dirty="0">
                <a:solidFill>
                  <a:srgbClr val="006F33"/>
                </a:solidFill>
                <a:latin typeface="Times New Roman"/>
                <a:cs typeface="Times New Roman"/>
              </a:rPr>
              <a:t>40,0</a:t>
            </a:r>
            <a:r>
              <a:rPr sz="1300" b="1" spc="-30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8544" y="1309116"/>
            <a:ext cx="1437132" cy="5715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302000" y="1477136"/>
            <a:ext cx="529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526042"/>
                </a:solidFill>
                <a:latin typeface="Georgia"/>
                <a:cs typeface="Georgia"/>
              </a:rPr>
              <a:t>Я</a:t>
            </a:r>
            <a:r>
              <a:rPr sz="1200" b="1" spc="-155" dirty="0">
                <a:solidFill>
                  <a:srgbClr val="526042"/>
                </a:solidFill>
                <a:latin typeface="Georgia"/>
                <a:cs typeface="Georgia"/>
              </a:rPr>
              <a:t>нв</a:t>
            </a:r>
            <a:r>
              <a:rPr sz="1200" b="1" spc="-125" dirty="0">
                <a:solidFill>
                  <a:srgbClr val="526042"/>
                </a:solidFill>
                <a:latin typeface="Georgia"/>
                <a:cs typeface="Georgia"/>
              </a:rPr>
              <a:t>арь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5844" y="1356360"/>
            <a:ext cx="2822575" cy="462280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ts val="1315"/>
              </a:lnSpc>
              <a:spcBef>
                <a:spcPts val="275"/>
              </a:spcBef>
            </a:pPr>
            <a:r>
              <a:rPr sz="1100" spc="-100" dirty="0">
                <a:latin typeface="Georgia"/>
                <a:cs typeface="Georgia"/>
              </a:rPr>
              <a:t>М</a:t>
            </a:r>
            <a:r>
              <a:rPr sz="1100" spc="-90" dirty="0">
                <a:latin typeface="Georgia"/>
                <a:cs typeface="Georgia"/>
              </a:rPr>
              <a:t>у</a:t>
            </a:r>
            <a:r>
              <a:rPr sz="1100" spc="-80" dirty="0">
                <a:latin typeface="Georgia"/>
                <a:cs typeface="Georgia"/>
              </a:rPr>
              <a:t>ниципа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эт</a:t>
            </a:r>
            <a:r>
              <a:rPr sz="1100" spc="-95" dirty="0">
                <a:latin typeface="Georgia"/>
                <a:cs typeface="Georgia"/>
              </a:rPr>
              <a:t>а</a:t>
            </a:r>
            <a:r>
              <a:rPr sz="1100" spc="-65" dirty="0">
                <a:latin typeface="Georgia"/>
                <a:cs typeface="Georgia"/>
              </a:rPr>
              <a:t>п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конку</a:t>
            </a:r>
            <a:r>
              <a:rPr sz="1100" spc="-60" dirty="0">
                <a:latin typeface="Georgia"/>
                <a:cs typeface="Georgia"/>
              </a:rPr>
              <a:t>рс</a:t>
            </a:r>
            <a:r>
              <a:rPr sz="1100" spc="-110" dirty="0">
                <a:latin typeface="Georgia"/>
                <a:cs typeface="Georgia"/>
              </a:rPr>
              <a:t>а</a:t>
            </a:r>
            <a:endParaRPr sz="1100">
              <a:latin typeface="Georgia"/>
              <a:cs typeface="Georgia"/>
            </a:endParaRPr>
          </a:p>
          <a:p>
            <a:pPr marL="92075">
              <a:lnSpc>
                <a:spcPts val="1555"/>
              </a:lnSpc>
              <a:tabLst>
                <a:tab pos="1495425" algn="l"/>
              </a:tabLst>
            </a:pPr>
            <a:r>
              <a:rPr sz="1100" spc="-90" dirty="0">
                <a:latin typeface="Georgia"/>
                <a:cs typeface="Georgia"/>
              </a:rPr>
              <a:t>«Учитель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года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160" dirty="0">
                <a:latin typeface="Georgia"/>
                <a:cs typeface="Georgia"/>
              </a:rPr>
              <a:t>–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60" dirty="0">
                <a:latin typeface="Times New Roman"/>
                <a:cs typeface="Times New Roman"/>
              </a:rPr>
              <a:t>2023»	</a:t>
            </a:r>
            <a:r>
              <a:rPr sz="1300" b="1" spc="-30" dirty="0">
                <a:solidFill>
                  <a:srgbClr val="006F33"/>
                </a:solidFill>
                <a:latin typeface="Times New Roman"/>
                <a:cs typeface="Times New Roman"/>
              </a:rPr>
              <a:t>74,4</a:t>
            </a:r>
            <a:r>
              <a:rPr sz="1300" b="1" spc="-40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2007" y="1309116"/>
            <a:ext cx="1452372" cy="57759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407656" y="1489709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526042"/>
                </a:solidFill>
                <a:latin typeface="Georgia"/>
                <a:cs typeface="Georgia"/>
              </a:rPr>
              <a:t>Ф</a:t>
            </a:r>
            <a:r>
              <a:rPr sz="1200" b="1" spc="-130" dirty="0">
                <a:solidFill>
                  <a:srgbClr val="526042"/>
                </a:solidFill>
                <a:latin typeface="Georgia"/>
                <a:cs typeface="Georgia"/>
              </a:rPr>
              <a:t>е</a:t>
            </a:r>
            <a:r>
              <a:rPr sz="1200" b="1" spc="-145" dirty="0">
                <a:solidFill>
                  <a:srgbClr val="526042"/>
                </a:solidFill>
                <a:latin typeface="Georgia"/>
                <a:cs typeface="Georgia"/>
              </a:rPr>
              <a:t>в</a:t>
            </a:r>
            <a:r>
              <a:rPr sz="1200" b="1" spc="-160" dirty="0">
                <a:solidFill>
                  <a:srgbClr val="526042"/>
                </a:solidFill>
                <a:latin typeface="Georgia"/>
                <a:cs typeface="Georgia"/>
              </a:rPr>
              <a:t>раль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0923" y="2058923"/>
            <a:ext cx="1452372" cy="57759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364738" y="2225421"/>
            <a:ext cx="391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26042"/>
                </a:solidFill>
                <a:latin typeface="Georgia"/>
                <a:cs typeface="Georgia"/>
              </a:rPr>
              <a:t>М</a:t>
            </a:r>
            <a:r>
              <a:rPr sz="1200" b="1" spc="-130" dirty="0">
                <a:solidFill>
                  <a:srgbClr val="526042"/>
                </a:solidFill>
                <a:latin typeface="Georgia"/>
                <a:cs typeface="Georgia"/>
              </a:rPr>
              <a:t>арт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9107" y="2939795"/>
            <a:ext cx="1452371" cy="57759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306826" y="3095371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526042"/>
                </a:solidFill>
                <a:latin typeface="Georgia"/>
                <a:cs typeface="Georgia"/>
              </a:rPr>
              <a:t>Апрель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7395" y="3675888"/>
            <a:ext cx="1452371" cy="5775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434588" y="3827779"/>
            <a:ext cx="327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526042"/>
                </a:solidFill>
                <a:latin typeface="Georgia"/>
                <a:cs typeface="Georgia"/>
              </a:rPr>
              <a:t>М</a:t>
            </a:r>
            <a:r>
              <a:rPr sz="1200" b="1" spc="-155" dirty="0">
                <a:solidFill>
                  <a:srgbClr val="526042"/>
                </a:solidFill>
                <a:latin typeface="Georgia"/>
                <a:cs typeface="Georgia"/>
              </a:rPr>
              <a:t>ай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6916" y="4622291"/>
            <a:ext cx="1452371" cy="57759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218814" y="4803394"/>
            <a:ext cx="674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26042"/>
                </a:solidFill>
                <a:latin typeface="Georgia"/>
                <a:cs typeface="Georgia"/>
              </a:rPr>
              <a:t>Сентябрь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1735" y="3675888"/>
            <a:ext cx="1452372" cy="5775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45705" y="3840226"/>
            <a:ext cx="478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526042"/>
                </a:solidFill>
                <a:latin typeface="Georgia"/>
                <a:cs typeface="Georgia"/>
              </a:rPr>
              <a:t>А</a:t>
            </a:r>
            <a:r>
              <a:rPr sz="1200" b="1" spc="-150" dirty="0">
                <a:solidFill>
                  <a:srgbClr val="526042"/>
                </a:solidFill>
                <a:latin typeface="Georgia"/>
                <a:cs typeface="Georgia"/>
              </a:rPr>
              <a:t>в</a:t>
            </a:r>
            <a:r>
              <a:rPr sz="1200" b="1" spc="-95" dirty="0">
                <a:solidFill>
                  <a:srgbClr val="526042"/>
                </a:solidFill>
                <a:latin typeface="Georgia"/>
                <a:cs typeface="Georgia"/>
              </a:rPr>
              <a:t>гус</a:t>
            </a:r>
            <a:r>
              <a:rPr sz="1200" b="1" spc="-120" dirty="0">
                <a:solidFill>
                  <a:srgbClr val="526042"/>
                </a:solidFill>
                <a:latin typeface="Georgia"/>
                <a:cs typeface="Georgia"/>
              </a:rPr>
              <a:t>т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18347" y="1318260"/>
            <a:ext cx="3249295" cy="462280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ts val="1315"/>
              </a:lnSpc>
              <a:spcBef>
                <a:spcPts val="270"/>
              </a:spcBef>
            </a:pPr>
            <a:r>
              <a:rPr sz="1100" spc="-100" dirty="0">
                <a:latin typeface="Georgia"/>
                <a:cs typeface="Georgia"/>
              </a:rPr>
              <a:t>М</a:t>
            </a:r>
            <a:r>
              <a:rPr sz="1100" spc="-90" dirty="0">
                <a:latin typeface="Georgia"/>
                <a:cs typeface="Georgia"/>
              </a:rPr>
              <a:t>у</a:t>
            </a:r>
            <a:r>
              <a:rPr sz="1100" spc="-80" dirty="0">
                <a:latin typeface="Georgia"/>
                <a:cs typeface="Georgia"/>
              </a:rPr>
              <a:t>ниципа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35" dirty="0">
                <a:latin typeface="Georgia"/>
                <a:cs typeface="Georgia"/>
              </a:rPr>
              <a:t>фе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90" dirty="0">
                <a:latin typeface="Georgia"/>
                <a:cs typeface="Georgia"/>
              </a:rPr>
              <a:t>тив</a:t>
            </a:r>
            <a:r>
              <a:rPr sz="1100" spc="-95" dirty="0">
                <a:latin typeface="Georgia"/>
                <a:cs typeface="Georgia"/>
              </a:rPr>
              <a:t>а</a:t>
            </a:r>
            <a:r>
              <a:rPr sz="1100" spc="-105" dirty="0">
                <a:latin typeface="Georgia"/>
                <a:cs typeface="Georgia"/>
              </a:rPr>
              <a:t>л</a:t>
            </a:r>
            <a:r>
              <a:rPr sz="1100" spc="-70" dirty="0">
                <a:latin typeface="Georgia"/>
                <a:cs typeface="Georgia"/>
              </a:rPr>
              <a:t>ь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пе</a:t>
            </a:r>
            <a:r>
              <a:rPr sz="1100" spc="-85" dirty="0">
                <a:latin typeface="Georgia"/>
                <a:cs typeface="Georgia"/>
              </a:rPr>
              <a:t>д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65" dirty="0">
                <a:latin typeface="Georgia"/>
                <a:cs typeface="Georgia"/>
              </a:rPr>
              <a:t>го</a:t>
            </a:r>
            <a:r>
              <a:rPr sz="1100" spc="-85" dirty="0">
                <a:latin typeface="Georgia"/>
                <a:cs typeface="Georgia"/>
              </a:rPr>
              <a:t>ги</a:t>
            </a:r>
            <a:r>
              <a:rPr sz="1100" spc="-80" dirty="0">
                <a:latin typeface="Georgia"/>
                <a:cs typeface="Georgia"/>
              </a:rPr>
              <a:t>ч</a:t>
            </a:r>
            <a:r>
              <a:rPr sz="1100" spc="-7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85" dirty="0">
                <a:latin typeface="Georgia"/>
                <a:cs typeface="Georgia"/>
              </a:rPr>
              <a:t>ких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практик</a:t>
            </a:r>
            <a:endParaRPr sz="1100">
              <a:latin typeface="Georgia"/>
              <a:cs typeface="Georgia"/>
            </a:endParaRPr>
          </a:p>
          <a:p>
            <a:pPr marL="127000">
              <a:lnSpc>
                <a:spcPts val="1555"/>
              </a:lnSpc>
            </a:pPr>
            <a:r>
              <a:rPr sz="1100" spc="-240" dirty="0">
                <a:latin typeface="Georgia"/>
                <a:cs typeface="Georgia"/>
              </a:rPr>
              <a:t>«</a:t>
            </a:r>
            <a:r>
              <a:rPr sz="1100" spc="-45" dirty="0">
                <a:latin typeface="Georgia"/>
                <a:cs typeface="Georgia"/>
              </a:rPr>
              <a:t>В</a:t>
            </a:r>
            <a:r>
              <a:rPr sz="1100" spc="-65" dirty="0">
                <a:latin typeface="Georgia"/>
                <a:cs typeface="Georgia"/>
              </a:rPr>
              <a:t>дохно</a:t>
            </a:r>
            <a:r>
              <a:rPr sz="1100" spc="-70" dirty="0">
                <a:latin typeface="Georgia"/>
                <a:cs typeface="Georgia"/>
              </a:rPr>
              <a:t>в</a:t>
            </a:r>
            <a:r>
              <a:rPr sz="1100" spc="-105" dirty="0">
                <a:latin typeface="Georgia"/>
                <a:cs typeface="Georgia"/>
              </a:rPr>
              <a:t>л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90" dirty="0">
                <a:latin typeface="Georgia"/>
                <a:cs typeface="Georgia"/>
              </a:rPr>
              <a:t>нн</a:t>
            </a:r>
            <a:r>
              <a:rPr sz="1100" spc="-114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е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творче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14" dirty="0">
                <a:latin typeface="Georgia"/>
                <a:cs typeface="Georgia"/>
              </a:rPr>
              <a:t>твом»</a:t>
            </a:r>
            <a:r>
              <a:rPr sz="1100" dirty="0">
                <a:latin typeface="Georgia"/>
                <a:cs typeface="Georgia"/>
              </a:rPr>
              <a:t>  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300" b="1" spc="-90" dirty="0">
                <a:solidFill>
                  <a:srgbClr val="006F33"/>
                </a:solidFill>
                <a:latin typeface="Times New Roman"/>
                <a:cs typeface="Times New Roman"/>
              </a:rPr>
              <a:t>1</a:t>
            </a:r>
            <a:r>
              <a:rPr sz="1300" b="1" spc="-85" dirty="0">
                <a:solidFill>
                  <a:srgbClr val="006F33"/>
                </a:solidFill>
                <a:latin typeface="Times New Roman"/>
                <a:cs typeface="Times New Roman"/>
              </a:rPr>
              <a:t>0</a:t>
            </a:r>
            <a:r>
              <a:rPr sz="1300" b="1" spc="-20" dirty="0">
                <a:solidFill>
                  <a:srgbClr val="006F33"/>
                </a:solidFill>
                <a:latin typeface="Times New Roman"/>
                <a:cs typeface="Times New Roman"/>
              </a:rPr>
              <a:t>,</a:t>
            </a:r>
            <a:r>
              <a:rPr sz="1300" b="1" spc="-25" dirty="0">
                <a:solidFill>
                  <a:srgbClr val="006F33"/>
                </a:solidFill>
                <a:latin typeface="Times New Roman"/>
                <a:cs typeface="Times New Roman"/>
              </a:rPr>
              <a:t>0</a:t>
            </a:r>
            <a:r>
              <a:rPr sz="1300" b="1" spc="5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30" dirty="0">
                <a:solidFill>
                  <a:srgbClr val="006F33"/>
                </a:solidFill>
                <a:latin typeface="Georgia"/>
                <a:cs typeface="Georgia"/>
              </a:rPr>
              <a:t>т</a:t>
            </a:r>
            <a:r>
              <a:rPr sz="1300" b="1" spc="-140" dirty="0">
                <a:solidFill>
                  <a:srgbClr val="006F33"/>
                </a:solidFill>
                <a:latin typeface="Georgia"/>
                <a:cs typeface="Georgia"/>
              </a:rPr>
              <a:t>ыс.</a:t>
            </a:r>
            <a:r>
              <a:rPr sz="1300" b="1" spc="-150" dirty="0">
                <a:solidFill>
                  <a:srgbClr val="006F33"/>
                </a:solidFill>
                <a:latin typeface="Georgia"/>
                <a:cs typeface="Georgia"/>
              </a:rPr>
              <a:t>р</a:t>
            </a:r>
            <a:r>
              <a:rPr sz="1300" b="1" spc="-125" dirty="0">
                <a:solidFill>
                  <a:srgbClr val="006F33"/>
                </a:solidFill>
                <a:latin typeface="Georgia"/>
                <a:cs typeface="Georgia"/>
              </a:rPr>
              <a:t>у</a:t>
            </a:r>
            <a:r>
              <a:rPr sz="1300" b="1" spc="-130" dirty="0">
                <a:solidFill>
                  <a:srgbClr val="006F33"/>
                </a:solidFill>
                <a:latin typeface="Georgia"/>
                <a:cs typeface="Georgia"/>
              </a:rPr>
              <a:t>б</a:t>
            </a:r>
            <a:r>
              <a:rPr sz="1300" b="1" spc="10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94988" y="1937004"/>
            <a:ext cx="7263765" cy="969644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710" marR="685165">
              <a:lnSpc>
                <a:spcPct val="100000"/>
              </a:lnSpc>
              <a:spcBef>
                <a:spcPts val="265"/>
              </a:spcBef>
            </a:pPr>
            <a:r>
              <a:rPr sz="1100" spc="-85" dirty="0">
                <a:latin typeface="Georgia"/>
                <a:cs typeface="Georgia"/>
              </a:rPr>
              <a:t>Мастер</a:t>
            </a:r>
            <a:r>
              <a:rPr sz="1100" spc="-85" dirty="0">
                <a:latin typeface="Times New Roman"/>
                <a:cs typeface="Times New Roman"/>
              </a:rPr>
              <a:t>-</a:t>
            </a:r>
            <a:r>
              <a:rPr sz="1100" spc="-85" dirty="0">
                <a:latin typeface="Georgia"/>
                <a:cs typeface="Georgia"/>
              </a:rPr>
              <a:t>классы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50" dirty="0">
                <a:latin typeface="Georgia"/>
                <a:cs typeface="Georgia"/>
              </a:rPr>
              <a:t>по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теме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«Эффективные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педагогические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практики,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направленные</a:t>
            </a:r>
            <a:r>
              <a:rPr sz="1100" spc="6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на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формирование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65" dirty="0">
                <a:latin typeface="Georgia"/>
                <a:cs typeface="Georgia"/>
              </a:rPr>
              <a:t>финансовой </a:t>
            </a:r>
            <a:r>
              <a:rPr sz="1100" spc="-25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грамотности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у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дошкольников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и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5" dirty="0">
                <a:latin typeface="Georgia"/>
                <a:cs typeface="Georgia"/>
              </a:rPr>
              <a:t>школьников»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ct val="100000"/>
              </a:lnSpc>
            </a:pPr>
            <a:r>
              <a:rPr sz="1100" spc="-85" dirty="0">
                <a:latin typeface="Georgia"/>
                <a:cs typeface="Georgia"/>
              </a:rPr>
              <a:t>Муниципальный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конкурс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«Педагогический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120" dirty="0">
                <a:latin typeface="Georgia"/>
                <a:cs typeface="Georgia"/>
              </a:rPr>
              <a:t>дуэт»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среди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100" dirty="0">
                <a:latin typeface="Georgia"/>
                <a:cs typeface="Georgia"/>
              </a:rPr>
              <a:t>команд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педагогов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(молодого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педагога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и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его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наставника)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ts val="1315"/>
              </a:lnSpc>
            </a:pPr>
            <a:r>
              <a:rPr sz="1100" spc="-85" dirty="0">
                <a:latin typeface="Georgia"/>
                <a:cs typeface="Georgia"/>
              </a:rPr>
              <a:t>Муниципальный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семинар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105" dirty="0">
                <a:latin typeface="Georgia"/>
                <a:cs typeface="Georgia"/>
              </a:rPr>
              <a:t>«Формула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100" dirty="0">
                <a:latin typeface="Georgia"/>
                <a:cs typeface="Georgia"/>
              </a:rPr>
              <a:t>успеха»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педагогов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дошкольного</a:t>
            </a:r>
            <a:r>
              <a:rPr sz="1100" spc="-25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образования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(молодого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педагога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и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его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наставника)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ts val="1555"/>
              </a:lnSpc>
            </a:pPr>
            <a:r>
              <a:rPr sz="1300" b="1" spc="-35" dirty="0">
                <a:solidFill>
                  <a:srgbClr val="006F33"/>
                </a:solidFill>
                <a:latin typeface="Times New Roman"/>
                <a:cs typeface="Times New Roman"/>
              </a:rPr>
              <a:t>30,0</a:t>
            </a:r>
            <a:r>
              <a:rPr sz="1300" b="1" spc="-30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98035" y="2962655"/>
            <a:ext cx="7282180" cy="462280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318770">
              <a:lnSpc>
                <a:spcPct val="100000"/>
              </a:lnSpc>
              <a:spcBef>
                <a:spcPts val="275"/>
              </a:spcBef>
              <a:tabLst>
                <a:tab pos="2832100" algn="l"/>
              </a:tabLst>
            </a:pPr>
            <a:r>
              <a:rPr sz="1100" spc="-80" dirty="0">
                <a:latin typeface="Georgia"/>
                <a:cs typeface="Georgia"/>
              </a:rPr>
              <a:t>Чествование</a:t>
            </a:r>
            <a:r>
              <a:rPr sz="1100" spc="5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педагогов,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подготовивших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победителей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и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призеров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65" dirty="0">
                <a:latin typeface="Georgia"/>
                <a:cs typeface="Georgia"/>
              </a:rPr>
              <a:t>Всероссийской</a:t>
            </a:r>
            <a:r>
              <a:rPr sz="1100" spc="60" dirty="0">
                <a:latin typeface="Georgia"/>
                <a:cs typeface="Georgia"/>
              </a:rPr>
              <a:t> </a:t>
            </a:r>
            <a:r>
              <a:rPr sz="1100" spc="-95" dirty="0">
                <a:latin typeface="Georgia"/>
                <a:cs typeface="Georgia"/>
              </a:rPr>
              <a:t>олимпиады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школьников,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перечневых </a:t>
            </a:r>
            <a:r>
              <a:rPr sz="1100" spc="-250" dirty="0">
                <a:latin typeface="Georgia"/>
                <a:cs typeface="Georgia"/>
              </a:rPr>
              <a:t> </a:t>
            </a:r>
            <a:r>
              <a:rPr sz="1100" spc="-85" dirty="0">
                <a:latin typeface="Georgia"/>
                <a:cs typeface="Georgia"/>
              </a:rPr>
              <a:t>олимпиад,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творчески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70" dirty="0">
                <a:latin typeface="Georgia"/>
                <a:cs typeface="Georgia"/>
              </a:rPr>
              <a:t>работающих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учителей	</a:t>
            </a:r>
            <a:r>
              <a:rPr sz="1300" b="1" spc="-70" dirty="0">
                <a:solidFill>
                  <a:srgbClr val="006F33"/>
                </a:solidFill>
                <a:latin typeface="Times New Roman"/>
                <a:cs typeface="Times New Roman"/>
              </a:rPr>
              <a:t>108,1</a:t>
            </a:r>
            <a:r>
              <a:rPr sz="1300" b="1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94988" y="3489959"/>
            <a:ext cx="2825750" cy="969644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100" spc="-100" dirty="0">
                <a:latin typeface="Georgia"/>
                <a:cs typeface="Georgia"/>
              </a:rPr>
              <a:t>М</a:t>
            </a:r>
            <a:r>
              <a:rPr sz="1100" spc="-90" dirty="0">
                <a:latin typeface="Georgia"/>
                <a:cs typeface="Georgia"/>
              </a:rPr>
              <a:t>у</a:t>
            </a:r>
            <a:r>
              <a:rPr sz="1100" spc="-80" dirty="0">
                <a:latin typeface="Georgia"/>
                <a:cs typeface="Georgia"/>
              </a:rPr>
              <a:t>ниципа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е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100" dirty="0">
                <a:latin typeface="Georgia"/>
                <a:cs typeface="Georgia"/>
              </a:rPr>
              <a:t>н</a:t>
            </a:r>
            <a:r>
              <a:rPr sz="1100" spc="-85" dirty="0">
                <a:latin typeface="Georgia"/>
                <a:cs typeface="Georgia"/>
              </a:rPr>
              <a:t>а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90" dirty="0">
                <a:latin typeface="Georgia"/>
                <a:cs typeface="Georgia"/>
              </a:rPr>
              <a:t>та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70" dirty="0">
                <a:latin typeface="Georgia"/>
                <a:cs typeface="Georgia"/>
              </a:rPr>
              <a:t>ниче</a:t>
            </a:r>
            <a:r>
              <a:rPr sz="1100" spc="-65" dirty="0">
                <a:latin typeface="Georgia"/>
                <a:cs typeface="Georgia"/>
              </a:rPr>
              <a:t>с</a:t>
            </a:r>
            <a:r>
              <a:rPr sz="1100" spc="-95" dirty="0">
                <a:latin typeface="Georgia"/>
                <a:cs typeface="Georgia"/>
              </a:rPr>
              <a:t>кие</a:t>
            </a:r>
            <a:r>
              <a:rPr sz="1100" spc="4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практики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ct val="100000"/>
              </a:lnSpc>
            </a:pPr>
            <a:r>
              <a:rPr sz="1100" spc="-240" dirty="0">
                <a:latin typeface="Georgia"/>
                <a:cs typeface="Georgia"/>
              </a:rPr>
              <a:t>«</a:t>
            </a:r>
            <a:r>
              <a:rPr sz="1100" dirty="0">
                <a:latin typeface="Georgia"/>
                <a:cs typeface="Georgia"/>
              </a:rPr>
              <a:t>А</a:t>
            </a:r>
            <a:r>
              <a:rPr sz="1100" spc="-85" dirty="0">
                <a:latin typeface="Georgia"/>
                <a:cs typeface="Georgia"/>
              </a:rPr>
              <a:t>др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00" dirty="0">
                <a:latin typeface="Georgia"/>
                <a:cs typeface="Georgia"/>
              </a:rPr>
              <a:t>н</a:t>
            </a:r>
            <a:r>
              <a:rPr sz="1100" spc="-90" dirty="0">
                <a:latin typeface="Georgia"/>
                <a:cs typeface="Georgia"/>
              </a:rPr>
              <a:t>а</a:t>
            </a:r>
            <a:r>
              <a:rPr sz="1100" spc="-150" dirty="0">
                <a:latin typeface="Georgia"/>
                <a:cs typeface="Georgia"/>
              </a:rPr>
              <a:t>я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130" dirty="0">
                <a:latin typeface="Georgia"/>
                <a:cs typeface="Georgia"/>
              </a:rPr>
              <a:t>м</a:t>
            </a:r>
            <a:r>
              <a:rPr sz="1100" spc="-95" dirty="0">
                <a:latin typeface="Georgia"/>
                <a:cs typeface="Georgia"/>
              </a:rPr>
              <a:t>е</a:t>
            </a:r>
            <a:r>
              <a:rPr sz="1100" spc="-70" dirty="0">
                <a:latin typeface="Georgia"/>
                <a:cs typeface="Georgia"/>
              </a:rPr>
              <a:t>тодиче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25" dirty="0">
                <a:latin typeface="Georgia"/>
                <a:cs typeface="Georgia"/>
              </a:rPr>
              <a:t>ка</a:t>
            </a:r>
            <a:r>
              <a:rPr sz="1100" spc="-150" dirty="0">
                <a:latin typeface="Georgia"/>
                <a:cs typeface="Georgia"/>
              </a:rPr>
              <a:t>я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65" dirty="0">
                <a:latin typeface="Georgia"/>
                <a:cs typeface="Georgia"/>
              </a:rPr>
              <a:t>по</a:t>
            </a:r>
            <a:r>
              <a:rPr sz="1100" spc="-70" dirty="0">
                <a:latin typeface="Georgia"/>
                <a:cs typeface="Georgia"/>
              </a:rPr>
              <a:t>д</a:t>
            </a:r>
            <a:r>
              <a:rPr sz="1100" spc="-90" dirty="0">
                <a:latin typeface="Georgia"/>
                <a:cs typeface="Georgia"/>
              </a:rPr>
              <a:t>де</a:t>
            </a:r>
            <a:r>
              <a:rPr sz="1100" spc="-125" dirty="0">
                <a:latin typeface="Georgia"/>
                <a:cs typeface="Georgia"/>
              </a:rPr>
              <a:t>ржка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ct val="100000"/>
              </a:lnSpc>
            </a:pPr>
            <a:r>
              <a:rPr sz="1100" spc="-75" dirty="0">
                <a:latin typeface="Georgia"/>
                <a:cs typeface="Georgia"/>
              </a:rPr>
              <a:t>п</a:t>
            </a:r>
            <a:r>
              <a:rPr sz="1100" spc="-65" dirty="0">
                <a:latin typeface="Georgia"/>
                <a:cs typeface="Georgia"/>
              </a:rPr>
              <a:t>е</a:t>
            </a:r>
            <a:r>
              <a:rPr sz="1100" spc="-110" dirty="0">
                <a:latin typeface="Georgia"/>
                <a:cs typeface="Georgia"/>
              </a:rPr>
              <a:t>да</a:t>
            </a:r>
            <a:r>
              <a:rPr sz="1100" spc="-65" dirty="0">
                <a:latin typeface="Georgia"/>
                <a:cs typeface="Georgia"/>
              </a:rPr>
              <a:t>гого</a:t>
            </a:r>
            <a:r>
              <a:rPr sz="1100" spc="-105" dirty="0">
                <a:latin typeface="Georgia"/>
                <a:cs typeface="Georgia"/>
              </a:rPr>
              <a:t>в:</a:t>
            </a:r>
            <a:r>
              <a:rPr sz="1100" spc="-5" dirty="0">
                <a:latin typeface="Georgia"/>
                <a:cs typeface="Georgia"/>
              </a:rPr>
              <a:t> </a:t>
            </a:r>
            <a:r>
              <a:rPr sz="1100" spc="-60" dirty="0">
                <a:latin typeface="Georgia"/>
                <a:cs typeface="Georgia"/>
              </a:rPr>
              <a:t>ито</a:t>
            </a:r>
            <a:r>
              <a:rPr sz="1100" spc="-85" dirty="0">
                <a:latin typeface="Georgia"/>
                <a:cs typeface="Georgia"/>
              </a:rPr>
              <a:t>ги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ре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105" dirty="0">
                <a:latin typeface="Georgia"/>
                <a:cs typeface="Georgia"/>
              </a:rPr>
              <a:t>л</a:t>
            </a:r>
            <a:r>
              <a:rPr sz="1100" spc="-100" dirty="0">
                <a:latin typeface="Georgia"/>
                <a:cs typeface="Georgia"/>
              </a:rPr>
              <a:t>и</a:t>
            </a:r>
            <a:r>
              <a:rPr sz="1100" spc="-80" dirty="0">
                <a:latin typeface="Georgia"/>
                <a:cs typeface="Georgia"/>
              </a:rPr>
              <a:t>з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75" dirty="0">
                <a:latin typeface="Georgia"/>
                <a:cs typeface="Georgia"/>
              </a:rPr>
              <a:t>ции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ts val="1315"/>
              </a:lnSpc>
            </a:pPr>
            <a:r>
              <a:rPr sz="1100" spc="-90" dirty="0">
                <a:latin typeface="Georgia"/>
                <a:cs typeface="Georgia"/>
              </a:rPr>
              <a:t>индивидуальных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программ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5" dirty="0">
                <a:latin typeface="Georgia"/>
                <a:cs typeface="Georgia"/>
              </a:rPr>
              <a:t>наставничества»</a:t>
            </a:r>
            <a:endParaRPr sz="1100">
              <a:latin typeface="Georgia"/>
              <a:cs typeface="Georgia"/>
            </a:endParaRPr>
          </a:p>
          <a:p>
            <a:pPr marL="92710">
              <a:lnSpc>
                <a:spcPts val="1555"/>
              </a:lnSpc>
            </a:pPr>
            <a:r>
              <a:rPr sz="1300" b="1" spc="-90" dirty="0">
                <a:solidFill>
                  <a:srgbClr val="006F33"/>
                </a:solidFill>
                <a:latin typeface="Times New Roman"/>
                <a:cs typeface="Times New Roman"/>
              </a:rPr>
              <a:t>1</a:t>
            </a:r>
            <a:r>
              <a:rPr sz="1300" b="1" spc="-85" dirty="0">
                <a:solidFill>
                  <a:srgbClr val="006F33"/>
                </a:solidFill>
                <a:latin typeface="Times New Roman"/>
                <a:cs typeface="Times New Roman"/>
              </a:rPr>
              <a:t>0</a:t>
            </a:r>
            <a:r>
              <a:rPr sz="1300" b="1" spc="-20" dirty="0">
                <a:solidFill>
                  <a:srgbClr val="006F33"/>
                </a:solidFill>
                <a:latin typeface="Times New Roman"/>
                <a:cs typeface="Times New Roman"/>
              </a:rPr>
              <a:t>,</a:t>
            </a:r>
            <a:r>
              <a:rPr sz="1300" b="1" spc="-25" dirty="0">
                <a:solidFill>
                  <a:srgbClr val="006F33"/>
                </a:solidFill>
                <a:latin typeface="Times New Roman"/>
                <a:cs typeface="Times New Roman"/>
              </a:rPr>
              <a:t>0</a:t>
            </a:r>
            <a:r>
              <a:rPr sz="1300" b="1" spc="5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30" dirty="0">
                <a:solidFill>
                  <a:srgbClr val="006F33"/>
                </a:solidFill>
                <a:latin typeface="Georgia"/>
                <a:cs typeface="Georgia"/>
              </a:rPr>
              <a:t>т</a:t>
            </a:r>
            <a:r>
              <a:rPr sz="1300" b="1" spc="-140" dirty="0">
                <a:solidFill>
                  <a:srgbClr val="006F33"/>
                </a:solidFill>
                <a:latin typeface="Georgia"/>
                <a:cs typeface="Georgia"/>
              </a:rPr>
              <a:t>ыс.</a:t>
            </a:r>
            <a:r>
              <a:rPr sz="1300" b="1" spc="-150" dirty="0">
                <a:solidFill>
                  <a:srgbClr val="006F33"/>
                </a:solidFill>
                <a:latin typeface="Georgia"/>
                <a:cs typeface="Georgia"/>
              </a:rPr>
              <a:t>р</a:t>
            </a:r>
            <a:r>
              <a:rPr sz="1300" b="1" spc="-125" dirty="0">
                <a:solidFill>
                  <a:srgbClr val="006F33"/>
                </a:solidFill>
                <a:latin typeface="Georgia"/>
                <a:cs typeface="Georgia"/>
              </a:rPr>
              <a:t>у</a:t>
            </a:r>
            <a:r>
              <a:rPr sz="1300" b="1" spc="-130" dirty="0">
                <a:solidFill>
                  <a:srgbClr val="006F33"/>
                </a:solidFill>
                <a:latin typeface="Georgia"/>
                <a:cs typeface="Georgia"/>
              </a:rPr>
              <a:t>б</a:t>
            </a:r>
            <a:r>
              <a:rPr sz="1300" b="1" spc="10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98180" y="3681984"/>
            <a:ext cx="2912745" cy="462280"/>
          </a:xfrm>
          <a:prstGeom prst="rect">
            <a:avLst/>
          </a:prstGeom>
          <a:ln w="9525">
            <a:solidFill>
              <a:srgbClr val="F3A34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ts val="1315"/>
              </a:lnSpc>
              <a:spcBef>
                <a:spcPts val="275"/>
              </a:spcBef>
            </a:pPr>
            <a:r>
              <a:rPr sz="1100" dirty="0">
                <a:latin typeface="Georgia"/>
                <a:cs typeface="Georgia"/>
              </a:rPr>
              <a:t>А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75" dirty="0">
                <a:latin typeface="Georgia"/>
                <a:cs typeface="Georgia"/>
              </a:rPr>
              <a:t>гу</a:t>
            </a:r>
            <a:r>
              <a:rPr sz="1100" spc="-80" dirty="0">
                <a:latin typeface="Georgia"/>
                <a:cs typeface="Georgia"/>
              </a:rPr>
              <a:t>с</a:t>
            </a:r>
            <a:r>
              <a:rPr sz="1100" spc="-60" dirty="0">
                <a:latin typeface="Georgia"/>
                <a:cs typeface="Georgia"/>
              </a:rPr>
              <a:t>тов</a:t>
            </a:r>
            <a:r>
              <a:rPr sz="1100" spc="-65" dirty="0">
                <a:latin typeface="Georgia"/>
                <a:cs typeface="Georgia"/>
              </a:rPr>
              <a:t>с</a:t>
            </a:r>
            <a:r>
              <a:rPr sz="1100" spc="-125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а</a:t>
            </a:r>
            <a:r>
              <a:rPr sz="1100" spc="-150" dirty="0">
                <a:latin typeface="Georgia"/>
                <a:cs typeface="Georgia"/>
              </a:rPr>
              <a:t>я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п</a:t>
            </a:r>
            <a:r>
              <a:rPr sz="1100" spc="-65" dirty="0">
                <a:latin typeface="Georgia"/>
                <a:cs typeface="Georgia"/>
              </a:rPr>
              <a:t>е</a:t>
            </a:r>
            <a:r>
              <a:rPr sz="1100" spc="-110" dirty="0">
                <a:latin typeface="Georgia"/>
                <a:cs typeface="Georgia"/>
              </a:rPr>
              <a:t>да</a:t>
            </a:r>
            <a:r>
              <a:rPr sz="1100" spc="-65" dirty="0">
                <a:latin typeface="Georgia"/>
                <a:cs typeface="Georgia"/>
              </a:rPr>
              <a:t>го</a:t>
            </a:r>
            <a:r>
              <a:rPr sz="1100" spc="-85" dirty="0">
                <a:latin typeface="Georgia"/>
                <a:cs typeface="Georgia"/>
              </a:rPr>
              <a:t>ги</a:t>
            </a:r>
            <a:r>
              <a:rPr sz="1100" spc="-80" dirty="0">
                <a:latin typeface="Georgia"/>
                <a:cs typeface="Georgia"/>
              </a:rPr>
              <a:t>ч</a:t>
            </a:r>
            <a:r>
              <a:rPr sz="1100" spc="-7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125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а</a:t>
            </a:r>
            <a:r>
              <a:rPr sz="1100" spc="-150" dirty="0">
                <a:latin typeface="Georgia"/>
                <a:cs typeface="Georgia"/>
              </a:rPr>
              <a:t>я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кон</a:t>
            </a:r>
            <a:r>
              <a:rPr sz="1100" spc="5" dirty="0">
                <a:latin typeface="Georgia"/>
                <a:cs typeface="Georgia"/>
              </a:rPr>
              <a:t>ф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75" dirty="0">
                <a:latin typeface="Georgia"/>
                <a:cs typeface="Georgia"/>
              </a:rPr>
              <a:t>ре</a:t>
            </a:r>
            <a:r>
              <a:rPr sz="1100" spc="-90" dirty="0">
                <a:latin typeface="Georgia"/>
                <a:cs typeface="Georgia"/>
              </a:rPr>
              <a:t>нция</a:t>
            </a:r>
            <a:endParaRPr sz="1100">
              <a:latin typeface="Georgia"/>
              <a:cs typeface="Georgia"/>
            </a:endParaRPr>
          </a:p>
          <a:p>
            <a:pPr marL="92075">
              <a:lnSpc>
                <a:spcPts val="1555"/>
              </a:lnSpc>
            </a:pPr>
            <a:r>
              <a:rPr sz="1300" b="1" spc="-35" dirty="0">
                <a:solidFill>
                  <a:srgbClr val="006F33"/>
                </a:solidFill>
                <a:latin typeface="Times New Roman"/>
                <a:cs typeface="Times New Roman"/>
              </a:rPr>
              <a:t>74,5</a:t>
            </a:r>
            <a:r>
              <a:rPr sz="1300" b="1" spc="-30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91940" y="4524755"/>
            <a:ext cx="2824480" cy="1001394"/>
          </a:xfrm>
          <a:custGeom>
            <a:avLst/>
            <a:gdLst/>
            <a:ahLst/>
            <a:cxnLst/>
            <a:rect l="l" t="t" r="r" b="b"/>
            <a:pathLst>
              <a:path w="2824479" h="1001395">
                <a:moveTo>
                  <a:pt x="0" y="1001268"/>
                </a:moveTo>
                <a:lnTo>
                  <a:pt x="2823971" y="1001268"/>
                </a:lnTo>
                <a:lnTo>
                  <a:pt x="2823971" y="0"/>
                </a:lnTo>
                <a:lnTo>
                  <a:pt x="0" y="0"/>
                </a:lnTo>
                <a:lnTo>
                  <a:pt x="0" y="1001268"/>
                </a:lnTo>
                <a:close/>
              </a:path>
            </a:pathLst>
          </a:custGeom>
          <a:ln w="9525">
            <a:solidFill>
              <a:srgbClr val="F3A3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170679" y="4546853"/>
            <a:ext cx="234505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0" dirty="0">
                <a:latin typeface="Georgia"/>
                <a:cs typeface="Georgia"/>
              </a:rPr>
              <a:t>М</a:t>
            </a:r>
            <a:r>
              <a:rPr sz="1100" spc="-90" dirty="0">
                <a:latin typeface="Georgia"/>
                <a:cs typeface="Georgia"/>
              </a:rPr>
              <a:t>у</a:t>
            </a:r>
            <a:r>
              <a:rPr sz="1100" spc="-80" dirty="0">
                <a:latin typeface="Georgia"/>
                <a:cs typeface="Georgia"/>
              </a:rPr>
              <a:t>ниципа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й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90" dirty="0">
                <a:latin typeface="Georgia"/>
                <a:cs typeface="Georgia"/>
              </a:rPr>
              <a:t>конку</a:t>
            </a:r>
            <a:r>
              <a:rPr sz="1100" spc="-65" dirty="0">
                <a:latin typeface="Georgia"/>
                <a:cs typeface="Georgia"/>
              </a:rPr>
              <a:t>р</a:t>
            </a:r>
            <a:r>
              <a:rPr sz="1100" spc="-50" dirty="0">
                <a:latin typeface="Georgia"/>
                <a:cs typeface="Georgia"/>
              </a:rPr>
              <a:t>с</a:t>
            </a:r>
            <a:r>
              <a:rPr sz="1100" spc="5" dirty="0">
                <a:latin typeface="Georgia"/>
                <a:cs typeface="Georgia"/>
              </a:rPr>
              <a:t> </a:t>
            </a:r>
            <a:r>
              <a:rPr sz="1100" spc="-105" dirty="0">
                <a:latin typeface="Georgia"/>
                <a:cs typeface="Georgia"/>
              </a:rPr>
              <a:t>в</a:t>
            </a:r>
            <a:r>
              <a:rPr sz="1100" spc="-90" dirty="0">
                <a:latin typeface="Georgia"/>
                <a:cs typeface="Georgia"/>
              </a:rPr>
              <a:t>ид</a:t>
            </a:r>
            <a:r>
              <a:rPr sz="1100" spc="-85" dirty="0">
                <a:latin typeface="Georgia"/>
                <a:cs typeface="Georgia"/>
              </a:rPr>
              <a:t>е</a:t>
            </a:r>
            <a:r>
              <a:rPr sz="1100" spc="-75" dirty="0">
                <a:latin typeface="Georgia"/>
                <a:cs typeface="Georgia"/>
              </a:rPr>
              <a:t>ороликов</a:t>
            </a:r>
            <a:endParaRPr sz="1100">
              <a:latin typeface="Georgia"/>
              <a:cs typeface="Georgia"/>
            </a:endParaRPr>
          </a:p>
          <a:p>
            <a:pPr marL="12700" marR="103505">
              <a:lnSpc>
                <a:spcPct val="100000"/>
              </a:lnSpc>
            </a:pPr>
            <a:r>
              <a:rPr sz="1100" spc="-240" dirty="0">
                <a:latin typeface="Georgia"/>
                <a:cs typeface="Georgia"/>
              </a:rPr>
              <a:t>«</a:t>
            </a:r>
            <a:r>
              <a:rPr sz="1100" spc="-15" dirty="0">
                <a:latin typeface="Georgia"/>
                <a:cs typeface="Georgia"/>
              </a:rPr>
              <a:t>С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145" dirty="0">
                <a:latin typeface="Georgia"/>
                <a:cs typeface="Georgia"/>
              </a:rPr>
              <a:t>м</a:t>
            </a:r>
            <a:r>
              <a:rPr sz="1100" spc="-15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й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spc="-110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л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45" dirty="0">
                <a:latin typeface="Georgia"/>
                <a:cs typeface="Georgia"/>
              </a:rPr>
              <a:t>сс</a:t>
            </a:r>
            <a:r>
              <a:rPr sz="1100" spc="-100" dirty="0">
                <a:latin typeface="Georgia"/>
                <a:cs typeface="Georgia"/>
              </a:rPr>
              <a:t>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75" dirty="0">
                <a:latin typeface="Georgia"/>
                <a:cs typeface="Georgia"/>
              </a:rPr>
              <a:t>й</a:t>
            </a:r>
            <a:r>
              <a:rPr sz="1100" spc="25" dirty="0">
                <a:latin typeface="Georgia"/>
                <a:cs typeface="Georgia"/>
              </a:rPr>
              <a:t> </a:t>
            </a:r>
            <a:r>
              <a:rPr sz="1100" spc="-40" dirty="0">
                <a:latin typeface="Georgia"/>
                <a:cs typeface="Georgia"/>
              </a:rPr>
              <a:t>К</a:t>
            </a:r>
            <a:r>
              <a:rPr sz="1100" spc="-90" dirty="0">
                <a:latin typeface="Georgia"/>
                <a:cs typeface="Georgia"/>
              </a:rPr>
              <a:t>Л</a:t>
            </a:r>
            <a:r>
              <a:rPr sz="1100" dirty="0">
                <a:latin typeface="Georgia"/>
                <a:cs typeface="Georgia"/>
              </a:rPr>
              <a:t>А</a:t>
            </a:r>
            <a:r>
              <a:rPr sz="1100" spc="-15" dirty="0">
                <a:latin typeface="Georgia"/>
                <a:cs typeface="Georgia"/>
              </a:rPr>
              <a:t>СС</a:t>
            </a:r>
            <a:r>
              <a:rPr sz="1100" spc="-60" dirty="0">
                <a:latin typeface="Georgia"/>
                <a:cs typeface="Georgia"/>
              </a:rPr>
              <a:t>НЫ</a:t>
            </a:r>
            <a:r>
              <a:rPr sz="1100" spc="-65" dirty="0">
                <a:latin typeface="Georgia"/>
                <a:cs typeface="Georgia"/>
              </a:rPr>
              <a:t>Й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45" dirty="0">
                <a:latin typeface="Georgia"/>
                <a:cs typeface="Georgia"/>
              </a:rPr>
              <a:t>с</a:t>
            </a:r>
            <a:r>
              <a:rPr sz="1100" spc="-75" dirty="0">
                <a:latin typeface="Georgia"/>
                <a:cs typeface="Georgia"/>
              </a:rPr>
              <a:t>ре</a:t>
            </a:r>
            <a:r>
              <a:rPr sz="1100" spc="-65" dirty="0">
                <a:latin typeface="Georgia"/>
                <a:cs typeface="Georgia"/>
              </a:rPr>
              <a:t>ди  </a:t>
            </a:r>
            <a:r>
              <a:rPr sz="1100" spc="-110" dirty="0">
                <a:latin typeface="Georgia"/>
                <a:cs typeface="Georgia"/>
              </a:rPr>
              <a:t>к</a:t>
            </a:r>
            <a:r>
              <a:rPr sz="1100" spc="-120" dirty="0">
                <a:latin typeface="Georgia"/>
                <a:cs typeface="Georgia"/>
              </a:rPr>
              <a:t>л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45" dirty="0">
                <a:latin typeface="Georgia"/>
                <a:cs typeface="Georgia"/>
              </a:rPr>
              <a:t>сс</a:t>
            </a:r>
            <a:r>
              <a:rPr sz="1100" spc="-100" dirty="0">
                <a:latin typeface="Georgia"/>
                <a:cs typeface="Georgia"/>
              </a:rPr>
              <a:t>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50" dirty="0">
                <a:latin typeface="Georgia"/>
                <a:cs typeface="Georgia"/>
              </a:rPr>
              <a:t>х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80" dirty="0">
                <a:latin typeface="Georgia"/>
                <a:cs typeface="Georgia"/>
              </a:rPr>
              <a:t>руково</a:t>
            </a:r>
            <a:r>
              <a:rPr sz="1100" spc="-85" dirty="0">
                <a:latin typeface="Georgia"/>
                <a:cs typeface="Georgia"/>
              </a:rPr>
              <a:t>д</a:t>
            </a:r>
            <a:r>
              <a:rPr sz="1100" spc="-75" dirty="0">
                <a:latin typeface="Georgia"/>
                <a:cs typeface="Georgia"/>
              </a:rPr>
              <a:t>ите</a:t>
            </a:r>
            <a:r>
              <a:rPr sz="1100" spc="-95" dirty="0">
                <a:latin typeface="Georgia"/>
                <a:cs typeface="Georgia"/>
              </a:rPr>
              <a:t>л</a:t>
            </a:r>
            <a:r>
              <a:rPr sz="1100" spc="-80" dirty="0">
                <a:latin typeface="Georgia"/>
                <a:cs typeface="Georgia"/>
              </a:rPr>
              <a:t>е</a:t>
            </a:r>
            <a:r>
              <a:rPr sz="1100" spc="-45" dirty="0">
                <a:latin typeface="Georgia"/>
                <a:cs typeface="Georgia"/>
              </a:rPr>
              <a:t>й  </a:t>
            </a:r>
            <a:r>
              <a:rPr sz="1100" spc="-60" dirty="0">
                <a:latin typeface="Georgia"/>
                <a:cs typeface="Georgia"/>
              </a:rPr>
              <a:t>общеобра</a:t>
            </a:r>
            <a:r>
              <a:rPr sz="1100" spc="-110" dirty="0">
                <a:latin typeface="Georgia"/>
                <a:cs typeface="Georgia"/>
              </a:rPr>
              <a:t>з</a:t>
            </a:r>
            <a:r>
              <a:rPr sz="1100" spc="-70" dirty="0">
                <a:latin typeface="Georgia"/>
                <a:cs typeface="Georgia"/>
              </a:rPr>
              <a:t>ов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75" dirty="0">
                <a:latin typeface="Georgia"/>
                <a:cs typeface="Georgia"/>
              </a:rPr>
              <a:t>те</a:t>
            </a:r>
            <a:r>
              <a:rPr sz="1100" spc="-100" dirty="0">
                <a:latin typeface="Georgia"/>
                <a:cs typeface="Georgia"/>
              </a:rPr>
              <a:t>л</a:t>
            </a:r>
            <a:r>
              <a:rPr sz="1100" spc="-85" dirty="0">
                <a:latin typeface="Georgia"/>
                <a:cs typeface="Georgia"/>
              </a:rPr>
              <a:t>ьн</a:t>
            </a:r>
            <a:r>
              <a:rPr sz="1100" spc="-125" dirty="0">
                <a:latin typeface="Georgia"/>
                <a:cs typeface="Georgia"/>
              </a:rPr>
              <a:t>ы</a:t>
            </a:r>
            <a:r>
              <a:rPr sz="1100" spc="-50" dirty="0">
                <a:latin typeface="Georgia"/>
                <a:cs typeface="Georgia"/>
              </a:rPr>
              <a:t>х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75" dirty="0">
                <a:latin typeface="Georgia"/>
                <a:cs typeface="Georgia"/>
              </a:rPr>
              <a:t>ор</a:t>
            </a:r>
            <a:r>
              <a:rPr sz="1100" spc="-55" dirty="0">
                <a:latin typeface="Georgia"/>
                <a:cs typeface="Georgia"/>
              </a:rPr>
              <a:t>г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90" dirty="0">
                <a:latin typeface="Georgia"/>
                <a:cs typeface="Georgia"/>
              </a:rPr>
              <a:t>ни</a:t>
            </a:r>
            <a:r>
              <a:rPr sz="1100" spc="-75" dirty="0">
                <a:latin typeface="Georgia"/>
                <a:cs typeface="Georgia"/>
              </a:rPr>
              <a:t>з</a:t>
            </a:r>
            <a:r>
              <a:rPr sz="1100" spc="-114" dirty="0">
                <a:latin typeface="Georgia"/>
                <a:cs typeface="Georgia"/>
              </a:rPr>
              <a:t>а</a:t>
            </a:r>
            <a:r>
              <a:rPr sz="1100" spc="-55" dirty="0">
                <a:latin typeface="Georgia"/>
                <a:cs typeface="Georgia"/>
              </a:rPr>
              <a:t>ций  </a:t>
            </a:r>
            <a:r>
              <a:rPr sz="1300" b="1" spc="-55" dirty="0">
                <a:solidFill>
                  <a:srgbClr val="006F33"/>
                </a:solidFill>
                <a:latin typeface="Times New Roman"/>
                <a:cs typeface="Times New Roman"/>
              </a:rPr>
              <a:t>10,0</a:t>
            </a:r>
            <a:r>
              <a:rPr sz="1300" b="1" spc="-5" dirty="0">
                <a:solidFill>
                  <a:srgbClr val="006F33"/>
                </a:solidFill>
                <a:latin typeface="Times New Roman"/>
                <a:cs typeface="Times New Roman"/>
              </a:rPr>
              <a:t> </a:t>
            </a:r>
            <a:r>
              <a:rPr sz="1300" b="1" spc="-114" dirty="0">
                <a:solidFill>
                  <a:srgbClr val="006F33"/>
                </a:solidFill>
                <a:latin typeface="Georgia"/>
                <a:cs typeface="Georgia"/>
              </a:rPr>
              <a:t>тыс.руб</a:t>
            </a:r>
            <a:r>
              <a:rPr sz="1300" b="1" spc="-114" dirty="0">
                <a:solidFill>
                  <a:srgbClr val="006F3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7268" y="4544567"/>
            <a:ext cx="1452372" cy="57759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503921" y="4740020"/>
            <a:ext cx="611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5" dirty="0">
                <a:solidFill>
                  <a:srgbClr val="526042"/>
                </a:solidFill>
                <a:latin typeface="Georgia"/>
                <a:cs typeface="Georgia"/>
              </a:rPr>
              <a:t>О</a:t>
            </a:r>
            <a:r>
              <a:rPr sz="1200" b="1" spc="-80" dirty="0">
                <a:solidFill>
                  <a:srgbClr val="526042"/>
                </a:solidFill>
                <a:latin typeface="Georgia"/>
                <a:cs typeface="Georgia"/>
              </a:rPr>
              <a:t>к</a:t>
            </a:r>
            <a:r>
              <a:rPr sz="1200" b="1" spc="-135" dirty="0">
                <a:solidFill>
                  <a:srgbClr val="526042"/>
                </a:solidFill>
                <a:latin typeface="Georgia"/>
                <a:cs typeface="Georgia"/>
              </a:rPr>
              <a:t>т</a:t>
            </a:r>
            <a:r>
              <a:rPr sz="1200" b="1" spc="-165" dirty="0">
                <a:solidFill>
                  <a:srgbClr val="526042"/>
                </a:solidFill>
                <a:latin typeface="Georgia"/>
                <a:cs typeface="Georgia"/>
              </a:rPr>
              <a:t>я</a:t>
            </a:r>
            <a:r>
              <a:rPr sz="1200" b="1" spc="-120" dirty="0">
                <a:solidFill>
                  <a:srgbClr val="526042"/>
                </a:solidFill>
                <a:latin typeface="Georgia"/>
                <a:cs typeface="Georgia"/>
              </a:rPr>
              <a:t>б</a:t>
            </a:r>
            <a:r>
              <a:rPr sz="1200" b="1" spc="-125" dirty="0">
                <a:solidFill>
                  <a:srgbClr val="526042"/>
                </a:solidFill>
                <a:latin typeface="Georgia"/>
                <a:cs typeface="Georgia"/>
              </a:rPr>
              <a:t>рь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011" y="5480303"/>
            <a:ext cx="1437132" cy="57149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3239516" y="5601411"/>
            <a:ext cx="6540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100" b="1" spc="-90" dirty="0">
                <a:solidFill>
                  <a:srgbClr val="526042"/>
                </a:solidFill>
                <a:latin typeface="Georgia"/>
                <a:cs typeface="Georgia"/>
              </a:rPr>
              <a:t>В</a:t>
            </a:r>
            <a:r>
              <a:rPr sz="1100" b="1" spc="-10" dirty="0">
                <a:solidFill>
                  <a:srgbClr val="526042"/>
                </a:solidFill>
                <a:latin typeface="Georgia"/>
                <a:cs typeface="Georgia"/>
              </a:rPr>
              <a:t> </a:t>
            </a:r>
            <a:r>
              <a:rPr sz="1100" b="1" spc="-110" dirty="0">
                <a:solidFill>
                  <a:srgbClr val="526042"/>
                </a:solidFill>
                <a:latin typeface="Georgia"/>
                <a:cs typeface="Georgia"/>
              </a:rPr>
              <a:t>т</a:t>
            </a:r>
            <a:r>
              <a:rPr sz="1100" b="1" spc="-125" dirty="0">
                <a:solidFill>
                  <a:srgbClr val="526042"/>
                </a:solidFill>
                <a:latin typeface="Georgia"/>
                <a:cs typeface="Georgia"/>
              </a:rPr>
              <a:t>ечен</a:t>
            </a:r>
            <a:r>
              <a:rPr sz="1100" b="1" spc="-155" dirty="0">
                <a:solidFill>
                  <a:srgbClr val="526042"/>
                </a:solidFill>
                <a:latin typeface="Georgia"/>
                <a:cs typeface="Georgia"/>
              </a:rPr>
              <a:t>и</a:t>
            </a:r>
            <a:r>
              <a:rPr sz="1100" b="1" spc="-75" dirty="0">
                <a:solidFill>
                  <a:srgbClr val="526042"/>
                </a:solidFill>
                <a:latin typeface="Georgia"/>
                <a:cs typeface="Georgia"/>
              </a:rPr>
              <a:t>е  </a:t>
            </a:r>
            <a:r>
              <a:rPr sz="1100" b="1" spc="-125" dirty="0">
                <a:solidFill>
                  <a:srgbClr val="526042"/>
                </a:solidFill>
                <a:latin typeface="Georgia"/>
                <a:cs typeface="Georgia"/>
              </a:rPr>
              <a:t>года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011" y="2363723"/>
            <a:ext cx="1821180" cy="2583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8741"/>
            <a:ext cx="12192000" cy="5657850"/>
            <a:chOff x="0" y="598741"/>
            <a:chExt cx="12192000" cy="5657850"/>
          </a:xfrm>
        </p:grpSpPr>
        <p:sp>
          <p:nvSpPr>
            <p:cNvPr id="3" name="object 3"/>
            <p:cNvSpPr/>
            <p:nvPr/>
          </p:nvSpPr>
          <p:spPr>
            <a:xfrm>
              <a:off x="612648" y="603504"/>
              <a:ext cx="10972800" cy="368935"/>
            </a:xfrm>
            <a:custGeom>
              <a:avLst/>
              <a:gdLst/>
              <a:ahLst/>
              <a:cxnLst/>
              <a:rect l="l" t="t" r="r" b="b"/>
              <a:pathLst>
                <a:path w="10972800" h="368934">
                  <a:moveTo>
                    <a:pt x="109728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72800" y="368808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648" y="603504"/>
              <a:ext cx="10972800" cy="368935"/>
            </a:xfrm>
            <a:custGeom>
              <a:avLst/>
              <a:gdLst/>
              <a:ahLst/>
              <a:cxnLst/>
              <a:rect l="l" t="t" r="r" b="b"/>
              <a:pathLst>
                <a:path w="10972800" h="368934">
                  <a:moveTo>
                    <a:pt x="0" y="368808"/>
                  </a:moveTo>
                  <a:lnTo>
                    <a:pt x="10972800" y="368808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1845" y="618490"/>
            <a:ext cx="5534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М</a:t>
            </a:r>
            <a:r>
              <a:rPr spc="-220" dirty="0"/>
              <a:t>уни</a:t>
            </a:r>
            <a:r>
              <a:rPr spc="-235" dirty="0"/>
              <a:t>ц</a:t>
            </a:r>
            <a:r>
              <a:rPr spc="-265" dirty="0"/>
              <a:t>ипа</a:t>
            </a:r>
            <a:r>
              <a:rPr spc="-250" dirty="0"/>
              <a:t>л</a:t>
            </a:r>
            <a:r>
              <a:rPr spc="-185" dirty="0"/>
              <a:t>ь</a:t>
            </a:r>
            <a:r>
              <a:rPr spc="-220" dirty="0"/>
              <a:t>н</a:t>
            </a:r>
            <a:r>
              <a:rPr spc="-320" dirty="0"/>
              <a:t>ы</a:t>
            </a:r>
            <a:r>
              <a:rPr spc="-250" dirty="0"/>
              <a:t>й</a:t>
            </a:r>
            <a:r>
              <a:rPr spc="-30" dirty="0"/>
              <a:t> </a:t>
            </a:r>
            <a:r>
              <a:rPr spc="-160" dirty="0"/>
              <a:t>э</a:t>
            </a:r>
            <a:r>
              <a:rPr spc="-175" dirty="0"/>
              <a:t>т</a:t>
            </a:r>
            <a:r>
              <a:rPr spc="-215" dirty="0"/>
              <a:t>ап</a:t>
            </a:r>
            <a:r>
              <a:rPr spc="10" dirty="0"/>
              <a:t> </a:t>
            </a:r>
            <a:r>
              <a:rPr spc="-220" dirty="0"/>
              <a:t>кон</a:t>
            </a:r>
            <a:r>
              <a:rPr spc="-200" dirty="0"/>
              <a:t>к</a:t>
            </a:r>
            <a:r>
              <a:rPr spc="-165" dirty="0"/>
              <a:t>ур</a:t>
            </a:r>
            <a:r>
              <a:rPr spc="-150" dirty="0"/>
              <a:t>с</a:t>
            </a:r>
            <a:r>
              <a:rPr spc="-215" dirty="0"/>
              <a:t>а</a:t>
            </a:r>
            <a:r>
              <a:rPr spc="10" dirty="0"/>
              <a:t> </a:t>
            </a:r>
            <a:r>
              <a:rPr spc="-220" dirty="0"/>
              <a:t>«Уч</a:t>
            </a:r>
            <a:r>
              <a:rPr spc="-229" dirty="0"/>
              <a:t>и</a:t>
            </a:r>
            <a:r>
              <a:rPr spc="-180" dirty="0"/>
              <a:t>т</a:t>
            </a:r>
            <a:r>
              <a:rPr spc="-235" dirty="0"/>
              <a:t>ель</a:t>
            </a:r>
            <a:r>
              <a:rPr dirty="0"/>
              <a:t> </a:t>
            </a:r>
            <a:r>
              <a:rPr spc="-200" dirty="0"/>
              <a:t>года</a:t>
            </a:r>
            <a:r>
              <a:rPr dirty="0"/>
              <a:t> </a:t>
            </a:r>
            <a:r>
              <a:rPr spc="-370" dirty="0"/>
              <a:t>–</a:t>
            </a:r>
            <a:r>
              <a:rPr spc="-5" dirty="0"/>
              <a:t> </a:t>
            </a:r>
            <a:r>
              <a:rPr spc="-65" dirty="0">
                <a:latin typeface="Times New Roman"/>
                <a:cs typeface="Times New Roman"/>
              </a:rPr>
              <a:t>2023»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32103" y="1427988"/>
            <a:ext cx="10331450" cy="1805939"/>
            <a:chOff x="832103" y="1427988"/>
            <a:chExt cx="10331450" cy="180593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1427988"/>
              <a:ext cx="2398776" cy="1805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7" y="1490471"/>
              <a:ext cx="2278380" cy="1685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1725" y="1485645"/>
              <a:ext cx="2287905" cy="1695450"/>
            </a:xfrm>
            <a:custGeom>
              <a:avLst/>
              <a:gdLst/>
              <a:ahLst/>
              <a:cxnLst/>
              <a:rect l="l" t="t" r="r" b="b"/>
              <a:pathLst>
                <a:path w="2287905" h="1695450">
                  <a:moveTo>
                    <a:pt x="0" y="1695068"/>
                  </a:moveTo>
                  <a:lnTo>
                    <a:pt x="2287905" y="1695068"/>
                  </a:lnTo>
                  <a:lnTo>
                    <a:pt x="2287905" y="0"/>
                  </a:lnTo>
                  <a:lnTo>
                    <a:pt x="0" y="0"/>
                  </a:lnTo>
                  <a:lnTo>
                    <a:pt x="0" y="169506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0819" y="1490471"/>
              <a:ext cx="4596765" cy="1701164"/>
            </a:xfrm>
            <a:custGeom>
              <a:avLst/>
              <a:gdLst/>
              <a:ahLst/>
              <a:cxnLst/>
              <a:rect l="l" t="t" r="r" b="b"/>
              <a:pathLst>
                <a:path w="4596765" h="1701164">
                  <a:moveTo>
                    <a:pt x="4596383" y="0"/>
                  </a:moveTo>
                  <a:lnTo>
                    <a:pt x="0" y="0"/>
                  </a:lnTo>
                  <a:lnTo>
                    <a:pt x="0" y="1700783"/>
                  </a:lnTo>
                  <a:lnTo>
                    <a:pt x="4596383" y="1700783"/>
                  </a:lnTo>
                  <a:lnTo>
                    <a:pt x="459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0819" y="1490471"/>
              <a:ext cx="4596765" cy="1701164"/>
            </a:xfrm>
            <a:custGeom>
              <a:avLst/>
              <a:gdLst/>
              <a:ahLst/>
              <a:cxnLst/>
              <a:rect l="l" t="t" r="r" b="b"/>
              <a:pathLst>
                <a:path w="4596765" h="1701164">
                  <a:moveTo>
                    <a:pt x="0" y="1700783"/>
                  </a:moveTo>
                  <a:lnTo>
                    <a:pt x="4596383" y="1700783"/>
                  </a:lnTo>
                  <a:lnTo>
                    <a:pt x="4596383" y="0"/>
                  </a:lnTo>
                  <a:lnTo>
                    <a:pt x="0" y="0"/>
                  </a:lnTo>
                  <a:lnTo>
                    <a:pt x="0" y="1700783"/>
                  </a:lnTo>
                  <a:close/>
                </a:path>
              </a:pathLst>
            </a:custGeom>
            <a:ln w="12700">
              <a:solidFill>
                <a:srgbClr val="F3A3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07920" y="1094232"/>
            <a:ext cx="7937500" cy="276225"/>
          </a:xfrm>
          <a:prstGeom prst="rect">
            <a:avLst/>
          </a:prstGeom>
          <a:solidFill>
            <a:srgbClr val="F9F1D3"/>
          </a:solidFill>
          <a:ln w="9525">
            <a:solidFill>
              <a:srgbClr val="E7BB2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60"/>
              </a:spcBef>
            </a:pPr>
            <a:r>
              <a:rPr sz="1200" spc="-114" dirty="0">
                <a:latin typeface="Georgia"/>
                <a:cs typeface="Georgia"/>
              </a:rPr>
              <a:t>26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января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2023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года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стартовал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муниципальный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этап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конкурса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«Учитель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года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башкирского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языка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-120" dirty="0">
                <a:latin typeface="Georgia"/>
                <a:cs typeface="Georgia"/>
              </a:rPr>
              <a:t> </a:t>
            </a:r>
            <a:r>
              <a:rPr sz="1200" b="1" spc="-100" dirty="0">
                <a:latin typeface="Georgia"/>
                <a:cs typeface="Georgia"/>
              </a:rPr>
              <a:t>литературы</a:t>
            </a:r>
            <a:r>
              <a:rPr sz="1200" b="1" spc="-100" dirty="0">
                <a:latin typeface="Times New Roman"/>
                <a:cs typeface="Times New Roman"/>
              </a:rPr>
              <a:t>-2023».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8854" y="2053589"/>
            <a:ext cx="6915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85" dirty="0">
                <a:latin typeface="Georgia"/>
                <a:cs typeface="Georgia"/>
              </a:rPr>
              <a:t>методов</a:t>
            </a:r>
            <a:r>
              <a:rPr sz="1150" spc="120" dirty="0">
                <a:latin typeface="Georgia"/>
                <a:cs typeface="Georgia"/>
              </a:rPr>
              <a:t>  </a:t>
            </a:r>
            <a:r>
              <a:rPr sz="1150" spc="-80" dirty="0">
                <a:latin typeface="Georgia"/>
                <a:cs typeface="Georgia"/>
              </a:rPr>
              <a:t>и</a:t>
            </a:r>
            <a:endParaRPr sz="115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2894" y="1512189"/>
            <a:ext cx="3409315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solidFill>
                  <a:srgbClr val="DD7D0E"/>
                </a:solidFill>
                <a:latin typeface="Georgia"/>
                <a:cs typeface="Georgia"/>
              </a:rPr>
              <a:t>Основ</a:t>
            </a:r>
            <a:r>
              <a:rPr sz="1200" b="1" spc="-190" dirty="0">
                <a:solidFill>
                  <a:srgbClr val="DD7D0E"/>
                </a:solidFill>
                <a:latin typeface="Georgia"/>
                <a:cs typeface="Georgia"/>
              </a:rPr>
              <a:t>ны</a:t>
            </a:r>
            <a:r>
              <a:rPr sz="1200" b="1" spc="-130" dirty="0">
                <a:solidFill>
                  <a:srgbClr val="DD7D0E"/>
                </a:solidFill>
                <a:latin typeface="Georgia"/>
                <a:cs typeface="Georgia"/>
              </a:rPr>
              <a:t>е</a:t>
            </a:r>
            <a:r>
              <a:rPr sz="1200" b="1" dirty="0">
                <a:solidFill>
                  <a:srgbClr val="DD7D0E"/>
                </a:solidFill>
                <a:latin typeface="Georgia"/>
                <a:cs typeface="Georgia"/>
              </a:rPr>
              <a:t> </a:t>
            </a:r>
            <a:r>
              <a:rPr sz="1200" b="1" spc="-135" dirty="0">
                <a:solidFill>
                  <a:srgbClr val="DD7D0E"/>
                </a:solidFill>
                <a:latin typeface="Georgia"/>
                <a:cs typeface="Georgia"/>
              </a:rPr>
              <a:t>кр</a:t>
            </a:r>
            <a:r>
              <a:rPr sz="1200" b="1" spc="-155" dirty="0">
                <a:solidFill>
                  <a:srgbClr val="DD7D0E"/>
                </a:solidFill>
                <a:latin typeface="Georgia"/>
                <a:cs typeface="Georgia"/>
              </a:rPr>
              <a:t>итери</a:t>
            </a:r>
            <a:r>
              <a:rPr sz="1200" b="1" spc="-145" dirty="0">
                <a:solidFill>
                  <a:srgbClr val="DD7D0E"/>
                </a:solidFill>
                <a:latin typeface="Georgia"/>
                <a:cs typeface="Georgia"/>
              </a:rPr>
              <a:t>я</a:t>
            </a:r>
            <a:r>
              <a:rPr sz="1200" b="1" spc="-10" dirty="0">
                <a:solidFill>
                  <a:srgbClr val="DD7D0E"/>
                </a:solidFill>
                <a:latin typeface="Georgia"/>
                <a:cs typeface="Georgia"/>
              </a:rPr>
              <a:t> </a:t>
            </a:r>
            <a:r>
              <a:rPr sz="1200" b="1" spc="-140" dirty="0">
                <a:solidFill>
                  <a:srgbClr val="DD7D0E"/>
                </a:solidFill>
                <a:latin typeface="Georgia"/>
                <a:cs typeface="Georgia"/>
              </a:rPr>
              <a:t>конкур</a:t>
            </a:r>
            <a:r>
              <a:rPr sz="1200" b="1" spc="-114" dirty="0">
                <a:solidFill>
                  <a:srgbClr val="DD7D0E"/>
                </a:solidFill>
                <a:latin typeface="Georgia"/>
                <a:cs typeface="Georgia"/>
              </a:rPr>
              <a:t>са: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Georgia"/>
              <a:cs typeface="Georgia"/>
            </a:endParaRPr>
          </a:p>
          <a:p>
            <a:pPr marL="172085" indent="-172720">
              <a:lnSpc>
                <a:spcPct val="100000"/>
              </a:lnSpc>
              <a:buClr>
                <a:srgbClr val="F3A346"/>
              </a:buClr>
              <a:buFont typeface="Wingdings"/>
              <a:buChar char=""/>
              <a:tabLst>
                <a:tab pos="172720" algn="l"/>
              </a:tabLst>
            </a:pPr>
            <a:r>
              <a:rPr sz="1150" spc="-95" dirty="0">
                <a:latin typeface="Georgia"/>
                <a:cs typeface="Georgia"/>
              </a:rPr>
              <a:t>умение</a:t>
            </a:r>
            <a:r>
              <a:rPr sz="1150" spc="-10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мотивировать</a:t>
            </a:r>
            <a:r>
              <a:rPr sz="1150" spc="20" dirty="0">
                <a:latin typeface="Georgia"/>
                <a:cs typeface="Georgia"/>
              </a:rPr>
              <a:t> </a:t>
            </a:r>
            <a:r>
              <a:rPr sz="1150" spc="-90" dirty="0">
                <a:latin typeface="Georgia"/>
                <a:cs typeface="Georgia"/>
              </a:rPr>
              <a:t>учащихся</a:t>
            </a:r>
            <a:r>
              <a:rPr sz="1150" spc="-10" dirty="0">
                <a:latin typeface="Georgia"/>
                <a:cs typeface="Georgia"/>
              </a:rPr>
              <a:t> </a:t>
            </a:r>
            <a:r>
              <a:rPr sz="1150" spc="-135" dirty="0">
                <a:latin typeface="Georgia"/>
                <a:cs typeface="Georgia"/>
              </a:rPr>
              <a:t>к</a:t>
            </a:r>
            <a:r>
              <a:rPr sz="1150" spc="-125" dirty="0">
                <a:latin typeface="Georgia"/>
                <a:cs typeface="Georgia"/>
              </a:rPr>
              <a:t> </a:t>
            </a:r>
            <a:r>
              <a:rPr sz="1150" spc="-75" dirty="0">
                <a:latin typeface="Georgia"/>
                <a:cs typeface="Georgia"/>
              </a:rPr>
              <a:t>образованию</a:t>
            </a:r>
            <a:r>
              <a:rPr sz="1150" spc="-75" dirty="0">
                <a:latin typeface="Times New Roman"/>
                <a:cs typeface="Times New Roman"/>
              </a:rPr>
              <a:t>;</a:t>
            </a:r>
            <a:endParaRPr sz="1150">
              <a:latin typeface="Times New Roman"/>
              <a:cs typeface="Times New Roman"/>
            </a:endParaRPr>
          </a:p>
          <a:p>
            <a:pPr marL="172085" marR="5080" indent="-172720">
              <a:lnSpc>
                <a:spcPct val="100000"/>
              </a:lnSpc>
              <a:spcBef>
                <a:spcPts val="5"/>
              </a:spcBef>
              <a:buClr>
                <a:srgbClr val="F3A346"/>
              </a:buClr>
              <a:buFont typeface="Wingdings"/>
              <a:buChar char=""/>
              <a:tabLst>
                <a:tab pos="172720" algn="l"/>
              </a:tabLst>
            </a:pPr>
            <a:r>
              <a:rPr sz="1150" spc="-75" dirty="0">
                <a:latin typeface="Georgia"/>
                <a:cs typeface="Georgia"/>
              </a:rPr>
              <a:t>оригинальность,</a:t>
            </a:r>
            <a:r>
              <a:rPr sz="1150" spc="-70" dirty="0">
                <a:latin typeface="Georgia"/>
                <a:cs typeface="Georgia"/>
              </a:rPr>
              <a:t> </a:t>
            </a:r>
            <a:r>
              <a:rPr sz="1150" spc="-75" dirty="0">
                <a:latin typeface="Georgia"/>
                <a:cs typeface="Georgia"/>
              </a:rPr>
              <a:t>разнообразность,</a:t>
            </a:r>
            <a:r>
              <a:rPr sz="1150" spc="-70" dirty="0">
                <a:latin typeface="Georgia"/>
                <a:cs typeface="Georgia"/>
              </a:rPr>
              <a:t> эффективность </a:t>
            </a:r>
            <a:r>
              <a:rPr sz="1150" spc="-265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приемов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обучения</a:t>
            </a:r>
            <a:r>
              <a:rPr sz="1150" spc="10" dirty="0">
                <a:latin typeface="Georgia"/>
                <a:cs typeface="Georgia"/>
              </a:rPr>
              <a:t> </a:t>
            </a:r>
            <a:r>
              <a:rPr sz="1150" spc="-105" dirty="0">
                <a:latin typeface="Georgia"/>
                <a:cs typeface="Georgia"/>
              </a:rPr>
              <a:t>в</a:t>
            </a:r>
            <a:r>
              <a:rPr sz="1150" spc="15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педагогической</a:t>
            </a:r>
            <a:r>
              <a:rPr sz="1150" spc="-10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деятельности</a:t>
            </a:r>
            <a:r>
              <a:rPr sz="1150" spc="-85" dirty="0">
                <a:latin typeface="Times New Roman"/>
                <a:cs typeface="Times New Roman"/>
              </a:rPr>
              <a:t>;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2894" y="2404110"/>
            <a:ext cx="442912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720">
              <a:lnSpc>
                <a:spcPct val="100000"/>
              </a:lnSpc>
              <a:spcBef>
                <a:spcPts val="100"/>
              </a:spcBef>
              <a:buClr>
                <a:srgbClr val="F3A346"/>
              </a:buClr>
              <a:buFont typeface="Wingdings"/>
              <a:buChar char=""/>
              <a:tabLst>
                <a:tab pos="172720" algn="l"/>
                <a:tab pos="1639570" algn="l"/>
                <a:tab pos="3866515" algn="l"/>
              </a:tabLst>
            </a:pPr>
            <a:r>
              <a:rPr sz="1150" spc="-80" dirty="0">
                <a:latin typeface="Georgia"/>
                <a:cs typeface="Georgia"/>
              </a:rPr>
              <a:t>творческий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30" dirty="0">
                <a:latin typeface="Georgia"/>
                <a:cs typeface="Georgia"/>
              </a:rPr>
              <a:t> </a:t>
            </a:r>
            <a:r>
              <a:rPr sz="1150" spc="-70" dirty="0">
                <a:latin typeface="Georgia"/>
                <a:cs typeface="Georgia"/>
              </a:rPr>
              <a:t>по</a:t>
            </a:r>
            <a:r>
              <a:rPr sz="1150" spc="-85" dirty="0">
                <a:latin typeface="Georgia"/>
                <a:cs typeface="Georgia"/>
              </a:rPr>
              <a:t>д</a:t>
            </a:r>
            <a:r>
              <a:rPr sz="1150" spc="-70" dirty="0">
                <a:latin typeface="Georgia"/>
                <a:cs typeface="Georgia"/>
              </a:rPr>
              <a:t>ход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30" dirty="0">
                <a:latin typeface="Georgia"/>
                <a:cs typeface="Georgia"/>
              </a:rPr>
              <a:t> </a:t>
            </a:r>
            <a:r>
              <a:rPr sz="1150" spc="-80" dirty="0">
                <a:latin typeface="Georgia"/>
                <a:cs typeface="Georgia"/>
              </a:rPr>
              <a:t>и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90" dirty="0">
                <a:latin typeface="Georgia"/>
                <a:cs typeface="Georgia"/>
              </a:rPr>
              <a:t>н</a:t>
            </a:r>
            <a:r>
              <a:rPr sz="1150" spc="-65" dirty="0">
                <a:latin typeface="Georgia"/>
                <a:cs typeface="Georgia"/>
              </a:rPr>
              <a:t>ес</a:t>
            </a:r>
            <a:r>
              <a:rPr sz="1150" spc="-75" dirty="0">
                <a:latin typeface="Georgia"/>
                <a:cs typeface="Georgia"/>
              </a:rPr>
              <a:t>т</a:t>
            </a:r>
            <a:r>
              <a:rPr sz="1150" spc="-100" dirty="0">
                <a:latin typeface="Georgia"/>
                <a:cs typeface="Georgia"/>
              </a:rPr>
              <a:t>андар</a:t>
            </a:r>
            <a:r>
              <a:rPr sz="1150" spc="-90" dirty="0">
                <a:latin typeface="Georgia"/>
                <a:cs typeface="Georgia"/>
              </a:rPr>
              <a:t>т</a:t>
            </a:r>
            <a:r>
              <a:rPr sz="1150" spc="-105" dirty="0">
                <a:latin typeface="Georgia"/>
                <a:cs typeface="Georgia"/>
              </a:rPr>
              <a:t>н</a:t>
            </a:r>
            <a:r>
              <a:rPr sz="1150" spc="-145" dirty="0">
                <a:latin typeface="Georgia"/>
                <a:cs typeface="Georgia"/>
              </a:rPr>
              <a:t>ы</a:t>
            </a:r>
            <a:r>
              <a:rPr sz="1150" spc="-80" dirty="0">
                <a:latin typeface="Georgia"/>
                <a:cs typeface="Georgia"/>
              </a:rPr>
              <a:t>е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30" dirty="0">
                <a:latin typeface="Georgia"/>
                <a:cs typeface="Georgia"/>
              </a:rPr>
              <a:t> 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75" dirty="0">
                <a:latin typeface="Georgia"/>
                <a:cs typeface="Georgia"/>
              </a:rPr>
              <a:t>е</a:t>
            </a:r>
            <a:r>
              <a:rPr sz="1150" spc="-85" dirty="0">
                <a:latin typeface="Georgia"/>
                <a:cs typeface="Georgia"/>
              </a:rPr>
              <a:t>т</a:t>
            </a:r>
            <a:r>
              <a:rPr sz="1150" spc="-75" dirty="0">
                <a:latin typeface="Georgia"/>
                <a:cs typeface="Georgia"/>
              </a:rPr>
              <a:t>о</a:t>
            </a:r>
            <a:r>
              <a:rPr sz="1150" spc="-85" dirty="0">
                <a:latin typeface="Georgia"/>
                <a:cs typeface="Georgia"/>
              </a:rPr>
              <a:t>д</a:t>
            </a:r>
            <a:r>
              <a:rPr sz="1150" spc="-110" dirty="0">
                <a:latin typeface="Georgia"/>
                <a:cs typeface="Georgia"/>
              </a:rPr>
              <a:t>ы,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30" dirty="0">
                <a:latin typeface="Georgia"/>
                <a:cs typeface="Georgia"/>
              </a:rPr>
              <a:t> </a:t>
            </a:r>
            <a:r>
              <a:rPr sz="1150" spc="-85" dirty="0">
                <a:latin typeface="Georgia"/>
                <a:cs typeface="Georgia"/>
              </a:rPr>
              <a:t>п</a:t>
            </a:r>
            <a:r>
              <a:rPr sz="1150" spc="-95" dirty="0">
                <a:latin typeface="Georgia"/>
                <a:cs typeface="Georgia"/>
              </a:rPr>
              <a:t>рие</a:t>
            </a:r>
            <a:r>
              <a:rPr sz="1150" spc="-125" dirty="0">
                <a:latin typeface="Georgia"/>
                <a:cs typeface="Georgia"/>
              </a:rPr>
              <a:t>м</a:t>
            </a:r>
            <a:r>
              <a:rPr sz="1150" spc="-155" dirty="0">
                <a:latin typeface="Georgia"/>
                <a:cs typeface="Georgia"/>
              </a:rPr>
              <a:t>ы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35" dirty="0">
                <a:latin typeface="Georgia"/>
                <a:cs typeface="Georgia"/>
              </a:rPr>
              <a:t> </a:t>
            </a:r>
            <a:r>
              <a:rPr sz="1150" spc="-105" dirty="0">
                <a:latin typeface="Georgia"/>
                <a:cs typeface="Georgia"/>
              </a:rPr>
              <a:t>в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85" dirty="0">
                <a:latin typeface="Georgia"/>
                <a:cs typeface="Georgia"/>
              </a:rPr>
              <a:t>реш</a:t>
            </a:r>
            <a:r>
              <a:rPr sz="1150" spc="-70" dirty="0">
                <a:latin typeface="Georgia"/>
                <a:cs typeface="Georgia"/>
              </a:rPr>
              <a:t>е</a:t>
            </a:r>
            <a:r>
              <a:rPr sz="1150" spc="-60" dirty="0">
                <a:latin typeface="Georgia"/>
                <a:cs typeface="Georgia"/>
              </a:rPr>
              <a:t>нии  </a:t>
            </a:r>
            <a:r>
              <a:rPr sz="1150" spc="-55" dirty="0">
                <a:latin typeface="Georgia"/>
                <a:cs typeface="Georgia"/>
              </a:rPr>
              <a:t>пос</a:t>
            </a:r>
            <a:r>
              <a:rPr sz="1150" spc="-60" dirty="0">
                <a:latin typeface="Georgia"/>
                <a:cs typeface="Georgia"/>
              </a:rPr>
              <a:t>т</a:t>
            </a:r>
            <a:r>
              <a:rPr sz="1150" spc="-114" dirty="0">
                <a:latin typeface="Georgia"/>
                <a:cs typeface="Georgia"/>
              </a:rPr>
              <a:t>авл</a:t>
            </a:r>
            <a:r>
              <a:rPr sz="1150" spc="-75" dirty="0">
                <a:latin typeface="Georgia"/>
                <a:cs typeface="Georgia"/>
              </a:rPr>
              <a:t>ен</a:t>
            </a:r>
            <a:r>
              <a:rPr sz="1150" spc="-90" dirty="0">
                <a:latin typeface="Georgia"/>
                <a:cs typeface="Georgia"/>
              </a:rPr>
              <a:t>н</a:t>
            </a:r>
            <a:r>
              <a:rPr sz="1150" spc="-105" dirty="0">
                <a:latin typeface="Georgia"/>
                <a:cs typeface="Georgia"/>
              </a:rPr>
              <a:t>ых</a:t>
            </a:r>
            <a:r>
              <a:rPr sz="1150" spc="-10" dirty="0">
                <a:latin typeface="Georgia"/>
                <a:cs typeface="Georgia"/>
              </a:rPr>
              <a:t> </a:t>
            </a:r>
            <a:r>
              <a:rPr sz="1150" spc="-100" dirty="0">
                <a:latin typeface="Georgia"/>
                <a:cs typeface="Georgia"/>
              </a:rPr>
              <a:t>задач</a:t>
            </a:r>
            <a:r>
              <a:rPr sz="1150" spc="-70" dirty="0">
                <a:latin typeface="Times New Roman"/>
                <a:cs typeface="Times New Roman"/>
              </a:rPr>
              <a:t>;</a:t>
            </a:r>
            <a:endParaRPr sz="1150">
              <a:latin typeface="Times New Roman"/>
              <a:cs typeface="Times New Roman"/>
            </a:endParaRPr>
          </a:p>
          <a:p>
            <a:pPr marL="172085" marR="5080" indent="-172720">
              <a:lnSpc>
                <a:spcPct val="100000"/>
              </a:lnSpc>
              <a:buClr>
                <a:srgbClr val="F3A346"/>
              </a:buClr>
              <a:buFont typeface="Wingdings"/>
              <a:buChar char=""/>
              <a:tabLst>
                <a:tab pos="172720" algn="l"/>
                <a:tab pos="1153795" algn="l"/>
                <a:tab pos="1974850" algn="l"/>
                <a:tab pos="2922905" algn="l"/>
                <a:tab pos="3733800" algn="l"/>
                <a:tab pos="3949065" algn="l"/>
              </a:tabLst>
            </a:pPr>
            <a:r>
              <a:rPr sz="1150" spc="-65" dirty="0">
                <a:latin typeface="Georgia"/>
                <a:cs typeface="Georgia"/>
              </a:rPr>
              <a:t>пон</a:t>
            </a:r>
            <a:r>
              <a:rPr sz="1150" spc="-75" dirty="0">
                <a:latin typeface="Georgia"/>
                <a:cs typeface="Georgia"/>
              </a:rPr>
              <a:t>и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95" dirty="0">
                <a:latin typeface="Georgia"/>
                <a:cs typeface="Georgia"/>
              </a:rPr>
              <a:t>ани</a:t>
            </a:r>
            <a:r>
              <a:rPr sz="1150" spc="-75" dirty="0">
                <a:latin typeface="Georgia"/>
                <a:cs typeface="Georgia"/>
              </a:rPr>
              <a:t>е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95" dirty="0">
                <a:latin typeface="Georgia"/>
                <a:cs typeface="Georgia"/>
              </a:rPr>
              <a:t>педа</a:t>
            </a:r>
            <a:r>
              <a:rPr sz="1150" spc="-85" dirty="0">
                <a:latin typeface="Georgia"/>
                <a:cs typeface="Georgia"/>
              </a:rPr>
              <a:t>гог</a:t>
            </a:r>
            <a:r>
              <a:rPr sz="1150" spc="-100" dirty="0">
                <a:latin typeface="Georgia"/>
                <a:cs typeface="Georgia"/>
              </a:rPr>
              <a:t>а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80" dirty="0">
                <a:latin typeface="Georgia"/>
                <a:cs typeface="Georgia"/>
              </a:rPr>
              <a:t>и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75" dirty="0">
                <a:latin typeface="Georgia"/>
                <a:cs typeface="Georgia"/>
              </a:rPr>
              <a:t>совре</a:t>
            </a:r>
            <a:r>
              <a:rPr sz="1150" spc="-114" dirty="0">
                <a:latin typeface="Georgia"/>
                <a:cs typeface="Georgia"/>
              </a:rPr>
              <a:t>м</a:t>
            </a:r>
            <a:r>
              <a:rPr sz="1150" spc="-75" dirty="0">
                <a:latin typeface="Georgia"/>
                <a:cs typeface="Georgia"/>
              </a:rPr>
              <a:t>ен</a:t>
            </a:r>
            <a:r>
              <a:rPr sz="1150" spc="-100" dirty="0">
                <a:latin typeface="Georgia"/>
                <a:cs typeface="Georgia"/>
              </a:rPr>
              <a:t>н</a:t>
            </a:r>
            <a:r>
              <a:rPr sz="1150" spc="-105" dirty="0">
                <a:latin typeface="Georgia"/>
                <a:cs typeface="Georgia"/>
              </a:rPr>
              <a:t>ых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100" dirty="0">
                <a:latin typeface="Georgia"/>
                <a:cs typeface="Georgia"/>
              </a:rPr>
              <a:t>из</a:t>
            </a:r>
            <a:r>
              <a:rPr sz="1150" spc="-140" dirty="0">
                <a:latin typeface="Georgia"/>
                <a:cs typeface="Georgia"/>
              </a:rPr>
              <a:t>м</a:t>
            </a:r>
            <a:r>
              <a:rPr sz="1150" spc="-95" dirty="0">
                <a:latin typeface="Georgia"/>
                <a:cs typeface="Georgia"/>
              </a:rPr>
              <a:t>е</a:t>
            </a:r>
            <a:r>
              <a:rPr sz="1150" spc="-75" dirty="0">
                <a:latin typeface="Georgia"/>
                <a:cs typeface="Georgia"/>
              </a:rPr>
              <a:t>не</a:t>
            </a:r>
            <a:r>
              <a:rPr sz="1150" spc="-90" dirty="0">
                <a:latin typeface="Georgia"/>
                <a:cs typeface="Georgia"/>
              </a:rPr>
              <a:t>н</a:t>
            </a:r>
            <a:r>
              <a:rPr sz="1150" spc="-80" dirty="0">
                <a:latin typeface="Georgia"/>
                <a:cs typeface="Georgia"/>
              </a:rPr>
              <a:t>ий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105" dirty="0">
                <a:latin typeface="Georgia"/>
                <a:cs typeface="Georgia"/>
              </a:rPr>
              <a:t>в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60" dirty="0">
                <a:latin typeface="Georgia"/>
                <a:cs typeface="Georgia"/>
              </a:rPr>
              <a:t>сис</a:t>
            </a:r>
            <a:r>
              <a:rPr sz="1150" spc="-65" dirty="0">
                <a:latin typeface="Georgia"/>
                <a:cs typeface="Georgia"/>
              </a:rPr>
              <a:t>т</a:t>
            </a:r>
            <a:r>
              <a:rPr sz="1150" spc="-90" dirty="0">
                <a:latin typeface="Georgia"/>
                <a:cs typeface="Georgia"/>
              </a:rPr>
              <a:t>е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55" dirty="0">
                <a:latin typeface="Georgia"/>
                <a:cs typeface="Georgia"/>
              </a:rPr>
              <a:t>е  </a:t>
            </a:r>
            <a:r>
              <a:rPr sz="1150" spc="-85" dirty="0">
                <a:latin typeface="Georgia"/>
                <a:cs typeface="Georgia"/>
              </a:rPr>
              <a:t>образования</a:t>
            </a:r>
            <a:r>
              <a:rPr sz="1150" spc="-85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5073" y="1485709"/>
            <a:ext cx="3126105" cy="1695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5885" marR="91440">
              <a:lnSpc>
                <a:spcPct val="100000"/>
              </a:lnSpc>
              <a:spcBef>
                <a:spcPts val="305"/>
              </a:spcBef>
              <a:tabLst>
                <a:tab pos="374650" algn="l"/>
                <a:tab pos="1641475" algn="l"/>
                <a:tab pos="2444750" algn="l"/>
              </a:tabLst>
            </a:pPr>
            <a:r>
              <a:rPr sz="1200" b="1" spc="-100" dirty="0">
                <a:latin typeface="Georgia"/>
                <a:cs typeface="Georgia"/>
              </a:rPr>
              <a:t>В	</a:t>
            </a:r>
            <a:r>
              <a:rPr sz="1200" b="1" spc="-160" dirty="0">
                <a:latin typeface="Georgia"/>
                <a:cs typeface="Georgia"/>
              </a:rPr>
              <a:t>мун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-160" dirty="0">
                <a:latin typeface="Georgia"/>
                <a:cs typeface="Georgia"/>
              </a:rPr>
              <a:t>ц</a:t>
            </a:r>
            <a:r>
              <a:rPr sz="1200" b="1" spc="-165" dirty="0">
                <a:latin typeface="Georgia"/>
                <a:cs typeface="Georgia"/>
              </a:rPr>
              <a:t>ип</a:t>
            </a:r>
            <a:r>
              <a:rPr sz="1200" b="1" spc="-135" dirty="0">
                <a:latin typeface="Georgia"/>
                <a:cs typeface="Georgia"/>
              </a:rPr>
              <a:t>а</a:t>
            </a:r>
            <a:r>
              <a:rPr sz="1200" b="1" spc="-170" dirty="0">
                <a:latin typeface="Georgia"/>
                <a:cs typeface="Georgia"/>
              </a:rPr>
              <a:t>льно</a:t>
            </a:r>
            <a:r>
              <a:rPr sz="1200" b="1" spc="-204" dirty="0">
                <a:latin typeface="Georgia"/>
                <a:cs typeface="Georgia"/>
              </a:rPr>
              <a:t>м</a:t>
            </a:r>
            <a:r>
              <a:rPr sz="1200" b="1" dirty="0">
                <a:latin typeface="Georgia"/>
                <a:cs typeface="Georgia"/>
              </a:rPr>
              <a:t>	</a:t>
            </a:r>
            <a:r>
              <a:rPr sz="1200" b="1" spc="-140" dirty="0">
                <a:latin typeface="Georgia"/>
                <a:cs typeface="Georgia"/>
              </a:rPr>
              <a:t>конкур</a:t>
            </a:r>
            <a:r>
              <a:rPr sz="1200" b="1" spc="-100" dirty="0">
                <a:latin typeface="Georgia"/>
                <a:cs typeface="Georgia"/>
              </a:rPr>
              <a:t>се</a:t>
            </a:r>
            <a:r>
              <a:rPr sz="1200" b="1" dirty="0">
                <a:latin typeface="Georgia"/>
                <a:cs typeface="Georgia"/>
              </a:rPr>
              <a:t>	</a:t>
            </a:r>
            <a:r>
              <a:rPr sz="1200" b="1" spc="-160" dirty="0">
                <a:latin typeface="Georgia"/>
                <a:cs typeface="Georgia"/>
              </a:rPr>
              <a:t>приня</a:t>
            </a:r>
            <a:r>
              <a:rPr sz="1200" b="1" spc="-145" dirty="0">
                <a:latin typeface="Georgia"/>
                <a:cs typeface="Georgia"/>
              </a:rPr>
              <a:t>ли  </a:t>
            </a:r>
            <a:r>
              <a:rPr sz="1200" b="1" spc="-120" dirty="0">
                <a:latin typeface="Georgia"/>
                <a:cs typeface="Georgia"/>
              </a:rPr>
              <a:t>учас</a:t>
            </a:r>
            <a:r>
              <a:rPr sz="1200" b="1" spc="-135" dirty="0">
                <a:latin typeface="Georgia"/>
                <a:cs typeface="Georgia"/>
              </a:rPr>
              <a:t>тие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три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пе</a:t>
            </a:r>
            <a:r>
              <a:rPr sz="1200" b="1" spc="-135" dirty="0">
                <a:latin typeface="Georgia"/>
                <a:cs typeface="Georgia"/>
              </a:rPr>
              <a:t>д</a:t>
            </a:r>
            <a:r>
              <a:rPr sz="1200" b="1" spc="-120" dirty="0">
                <a:latin typeface="Georgia"/>
                <a:cs typeface="Georgia"/>
              </a:rPr>
              <a:t>агог</a:t>
            </a:r>
            <a:r>
              <a:rPr sz="1200" b="1" spc="-140" dirty="0">
                <a:latin typeface="Georgia"/>
                <a:cs typeface="Georgia"/>
              </a:rPr>
              <a:t>а</a:t>
            </a:r>
            <a:r>
              <a:rPr sz="1200" b="1" spc="-9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6797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8605" algn="l"/>
              </a:tabLst>
            </a:pPr>
            <a:r>
              <a:rPr sz="1150" spc="-95" dirty="0">
                <a:latin typeface="Georgia"/>
                <a:cs typeface="Georgia"/>
              </a:rPr>
              <a:t>Каразбаева</a:t>
            </a:r>
            <a:r>
              <a:rPr sz="1150" spc="434" dirty="0">
                <a:latin typeface="Georgia"/>
                <a:cs typeface="Georgia"/>
              </a:rPr>
              <a:t> </a:t>
            </a:r>
            <a:r>
              <a:rPr sz="1150" spc="-90" dirty="0">
                <a:latin typeface="Georgia"/>
                <a:cs typeface="Georgia"/>
              </a:rPr>
              <a:t>Светлана</a:t>
            </a:r>
            <a:r>
              <a:rPr sz="1150" spc="170" dirty="0">
                <a:latin typeface="Georgia"/>
                <a:cs typeface="Georgia"/>
              </a:rPr>
              <a:t>  </a:t>
            </a:r>
            <a:r>
              <a:rPr sz="1150" spc="-85" dirty="0">
                <a:latin typeface="Georgia"/>
                <a:cs typeface="Georgia"/>
              </a:rPr>
              <a:t>Хайдаровна</a:t>
            </a:r>
            <a:r>
              <a:rPr sz="1150" spc="-85" dirty="0">
                <a:latin typeface="Times New Roman"/>
                <a:cs typeface="Times New Roman"/>
              </a:rPr>
              <a:t>,</a:t>
            </a:r>
            <a:r>
              <a:rPr sz="1150" spc="155" dirty="0">
                <a:latin typeface="Times New Roman"/>
                <a:cs typeface="Times New Roman"/>
              </a:rPr>
              <a:t>  </a:t>
            </a:r>
            <a:r>
              <a:rPr sz="1150" spc="-85" dirty="0">
                <a:latin typeface="Georgia"/>
                <a:cs typeface="Georgia"/>
              </a:rPr>
              <a:t>учитель</a:t>
            </a:r>
            <a:endParaRPr sz="1150">
              <a:latin typeface="Georgia"/>
              <a:cs typeface="Georgia"/>
            </a:endParaRPr>
          </a:p>
          <a:p>
            <a:pPr marR="109220" algn="r">
              <a:lnSpc>
                <a:spcPct val="100000"/>
              </a:lnSpc>
            </a:pPr>
            <a:r>
              <a:rPr sz="1150" spc="-85" dirty="0">
                <a:latin typeface="Georgia"/>
                <a:cs typeface="Georgia"/>
              </a:rPr>
              <a:t>башкирского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135" dirty="0">
                <a:latin typeface="Georgia"/>
                <a:cs typeface="Georgia"/>
              </a:rPr>
              <a:t>языка</a:t>
            </a:r>
            <a:r>
              <a:rPr sz="1150" spc="-25" dirty="0">
                <a:latin typeface="Georgia"/>
                <a:cs typeface="Georgia"/>
              </a:rPr>
              <a:t> </a:t>
            </a:r>
            <a:r>
              <a:rPr sz="1150" spc="-80" dirty="0">
                <a:latin typeface="Georgia"/>
                <a:cs typeface="Georgia"/>
              </a:rPr>
              <a:t>и</a:t>
            </a:r>
            <a:r>
              <a:rPr sz="1150" spc="10" dirty="0">
                <a:latin typeface="Georgia"/>
                <a:cs typeface="Georgia"/>
              </a:rPr>
              <a:t> </a:t>
            </a:r>
            <a:r>
              <a:rPr sz="1150" spc="-95" dirty="0">
                <a:latin typeface="Georgia"/>
                <a:cs typeface="Georgia"/>
              </a:rPr>
              <a:t>литературы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10" dirty="0">
                <a:latin typeface="Georgia"/>
                <a:cs typeface="Georgia"/>
              </a:rPr>
              <a:t>ООШ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225" dirty="0">
                <a:latin typeface="Georgia"/>
                <a:cs typeface="Georgia"/>
              </a:rPr>
              <a:t>№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7;</a:t>
            </a:r>
            <a:endParaRPr sz="1150">
              <a:latin typeface="Times New Roman"/>
              <a:cs typeface="Times New Roman"/>
            </a:endParaRPr>
          </a:p>
          <a:p>
            <a:pPr marL="267970" marR="88265" indent="-172720" algn="r">
              <a:lnSpc>
                <a:spcPct val="100000"/>
              </a:lnSpc>
              <a:buFont typeface="Arial MT"/>
              <a:buChar char="•"/>
              <a:tabLst>
                <a:tab pos="268605" algn="l"/>
                <a:tab pos="888365" algn="l"/>
                <a:tab pos="1548765" algn="l"/>
                <a:tab pos="2560320" algn="l"/>
              </a:tabLst>
            </a:pPr>
            <a:r>
              <a:rPr sz="1150" spc="50" dirty="0">
                <a:latin typeface="Georgia"/>
                <a:cs typeface="Georgia"/>
              </a:rPr>
              <a:t>Ю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105" dirty="0">
                <a:latin typeface="Georgia"/>
                <a:cs typeface="Georgia"/>
              </a:rPr>
              <a:t>а</a:t>
            </a:r>
            <a:r>
              <a:rPr sz="1150" spc="-110" dirty="0">
                <a:latin typeface="Georgia"/>
                <a:cs typeface="Georgia"/>
              </a:rPr>
              <a:t>ева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105" dirty="0">
                <a:latin typeface="Georgia"/>
                <a:cs typeface="Georgia"/>
              </a:rPr>
              <a:t>Мин</a:t>
            </a:r>
            <a:r>
              <a:rPr sz="1150" spc="-85" dirty="0">
                <a:latin typeface="Georgia"/>
                <a:cs typeface="Georgia"/>
              </a:rPr>
              <a:t>з</a:t>
            </a:r>
            <a:r>
              <a:rPr sz="1150" spc="-155" dirty="0">
                <a:latin typeface="Georgia"/>
                <a:cs typeface="Georgia"/>
              </a:rPr>
              <a:t>я</a:t>
            </a:r>
            <a:r>
              <a:rPr sz="1150" spc="-110" dirty="0">
                <a:latin typeface="Georgia"/>
                <a:cs typeface="Georgia"/>
              </a:rPr>
              <a:t>л</a:t>
            </a:r>
            <a:r>
              <a:rPr sz="1150" spc="-160" dirty="0">
                <a:latin typeface="Georgia"/>
                <a:cs typeface="Georgia"/>
              </a:rPr>
              <a:t>я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85" dirty="0">
                <a:latin typeface="Georgia"/>
                <a:cs typeface="Georgia"/>
              </a:rPr>
              <a:t>И</a:t>
            </a:r>
            <a:r>
              <a:rPr sz="1150" spc="-80" dirty="0">
                <a:latin typeface="Georgia"/>
                <a:cs typeface="Georgia"/>
              </a:rPr>
              <a:t>с</a:t>
            </a:r>
            <a:r>
              <a:rPr sz="1150" spc="-110" dirty="0">
                <a:latin typeface="Georgia"/>
                <a:cs typeface="Georgia"/>
              </a:rPr>
              <a:t>к</a:t>
            </a:r>
            <a:r>
              <a:rPr sz="1150" spc="-90" dirty="0">
                <a:latin typeface="Georgia"/>
                <a:cs typeface="Georgia"/>
              </a:rPr>
              <a:t>андар</a:t>
            </a:r>
            <a:r>
              <a:rPr sz="1150" spc="-100" dirty="0">
                <a:latin typeface="Georgia"/>
                <a:cs typeface="Georgia"/>
              </a:rPr>
              <a:t>овн</a:t>
            </a:r>
            <a:r>
              <a:rPr sz="1150" spc="-95" dirty="0">
                <a:latin typeface="Georgia"/>
                <a:cs typeface="Georgia"/>
              </a:rPr>
              <a:t>а</a:t>
            </a:r>
            <a:r>
              <a:rPr sz="1150" spc="-4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80" dirty="0">
                <a:latin typeface="Georgia"/>
                <a:cs typeface="Georgia"/>
              </a:rPr>
              <a:t>учит</a:t>
            </a:r>
            <a:r>
              <a:rPr sz="1150" spc="-85" dirty="0">
                <a:latin typeface="Georgia"/>
                <a:cs typeface="Georgia"/>
              </a:rPr>
              <a:t>е</a:t>
            </a:r>
            <a:r>
              <a:rPr sz="1150" spc="-120" dirty="0">
                <a:latin typeface="Georgia"/>
                <a:cs typeface="Georgia"/>
              </a:rPr>
              <a:t>л</a:t>
            </a:r>
            <a:r>
              <a:rPr sz="1150" spc="-50" dirty="0">
                <a:latin typeface="Georgia"/>
                <a:cs typeface="Georgia"/>
              </a:rPr>
              <a:t>ь  </a:t>
            </a:r>
            <a:r>
              <a:rPr sz="1150" spc="-85" dirty="0">
                <a:latin typeface="Georgia"/>
                <a:cs typeface="Georgia"/>
              </a:rPr>
              <a:t>башкирского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135" dirty="0">
                <a:latin typeface="Georgia"/>
                <a:cs typeface="Georgia"/>
              </a:rPr>
              <a:t>языка</a:t>
            </a:r>
            <a:r>
              <a:rPr sz="1150" spc="-20" dirty="0">
                <a:latin typeface="Georgia"/>
                <a:cs typeface="Georgia"/>
              </a:rPr>
              <a:t> </a:t>
            </a:r>
            <a:r>
              <a:rPr sz="1150" spc="-80" dirty="0">
                <a:latin typeface="Georgia"/>
                <a:cs typeface="Georgia"/>
              </a:rPr>
              <a:t>и</a:t>
            </a:r>
            <a:r>
              <a:rPr sz="1150" spc="10" dirty="0">
                <a:latin typeface="Georgia"/>
                <a:cs typeface="Georgia"/>
              </a:rPr>
              <a:t> </a:t>
            </a:r>
            <a:r>
              <a:rPr sz="1150" spc="-95" dirty="0">
                <a:latin typeface="Georgia"/>
                <a:cs typeface="Georgia"/>
              </a:rPr>
              <a:t>литературы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10" dirty="0">
                <a:latin typeface="Georgia"/>
                <a:cs typeface="Georgia"/>
              </a:rPr>
              <a:t>СОШ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225" dirty="0">
                <a:latin typeface="Georgia"/>
                <a:cs typeface="Georgia"/>
              </a:rPr>
              <a:t>№</a:t>
            </a:r>
            <a:r>
              <a:rPr sz="1150" spc="-200" dirty="0">
                <a:latin typeface="Georgia"/>
                <a:cs typeface="Georgia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8,</a:t>
            </a:r>
            <a:endParaRPr sz="1150">
              <a:latin typeface="Times New Roman"/>
              <a:cs typeface="Times New Roman"/>
            </a:endParaRPr>
          </a:p>
          <a:p>
            <a:pPr marL="267970" marR="87630" indent="-172720" algn="r">
              <a:lnSpc>
                <a:spcPct val="100000"/>
              </a:lnSpc>
              <a:buFont typeface="Arial MT"/>
              <a:buChar char="•"/>
              <a:tabLst>
                <a:tab pos="268605" algn="l"/>
                <a:tab pos="888365" algn="l"/>
                <a:tab pos="1565275" algn="l"/>
                <a:tab pos="2459990" algn="l"/>
                <a:tab pos="2559050" algn="l"/>
              </a:tabLst>
            </a:pPr>
            <a:r>
              <a:rPr sz="1150" spc="-85" dirty="0">
                <a:latin typeface="Georgia"/>
                <a:cs typeface="Georgia"/>
              </a:rPr>
              <a:t>Гали</a:t>
            </a:r>
            <a:r>
              <a:rPr sz="1150" spc="-95" dirty="0">
                <a:latin typeface="Georgia"/>
                <a:cs typeface="Georgia"/>
              </a:rPr>
              <a:t>н</a:t>
            </a:r>
            <a:r>
              <a:rPr sz="1150" spc="-114" dirty="0">
                <a:latin typeface="Georgia"/>
                <a:cs typeface="Georgia"/>
              </a:rPr>
              <a:t>а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75" dirty="0">
                <a:latin typeface="Georgia"/>
                <a:cs typeface="Georgia"/>
              </a:rPr>
              <a:t>Э</a:t>
            </a:r>
            <a:r>
              <a:rPr sz="1150" spc="-80" dirty="0">
                <a:latin typeface="Georgia"/>
                <a:cs typeface="Georgia"/>
              </a:rPr>
              <a:t>л</a:t>
            </a:r>
            <a:r>
              <a:rPr sz="1150" spc="-75" dirty="0">
                <a:latin typeface="Georgia"/>
                <a:cs typeface="Georgia"/>
              </a:rPr>
              <a:t>ь</a:t>
            </a:r>
            <a:r>
              <a:rPr sz="1150" spc="-85" dirty="0">
                <a:latin typeface="Georgia"/>
                <a:cs typeface="Georgia"/>
              </a:rPr>
              <a:t>ви</a:t>
            </a:r>
            <a:r>
              <a:rPr sz="1150" spc="-100" dirty="0">
                <a:latin typeface="Georgia"/>
                <a:cs typeface="Georgia"/>
              </a:rPr>
              <a:t>р</a:t>
            </a:r>
            <a:r>
              <a:rPr sz="1150" spc="-114" dirty="0">
                <a:latin typeface="Georgia"/>
                <a:cs typeface="Georgia"/>
              </a:rPr>
              <a:t>а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150" dirty="0">
                <a:latin typeface="Georgia"/>
                <a:cs typeface="Georgia"/>
              </a:rPr>
              <a:t> </a:t>
            </a:r>
            <a:r>
              <a:rPr sz="1150" spc="-95" dirty="0">
                <a:latin typeface="Georgia"/>
                <a:cs typeface="Georgia"/>
              </a:rPr>
              <a:t>Ра</a:t>
            </a:r>
            <a:r>
              <a:rPr sz="1150" spc="-145" dirty="0">
                <a:latin typeface="Georgia"/>
                <a:cs typeface="Georgia"/>
              </a:rPr>
              <a:t>м</a:t>
            </a:r>
            <a:r>
              <a:rPr sz="1150" spc="-95" dirty="0">
                <a:latin typeface="Georgia"/>
                <a:cs typeface="Georgia"/>
              </a:rPr>
              <a:t>азан</a:t>
            </a:r>
            <a:r>
              <a:rPr sz="1150" spc="-105" dirty="0">
                <a:latin typeface="Georgia"/>
                <a:cs typeface="Georgia"/>
              </a:rPr>
              <a:t>о</a:t>
            </a:r>
            <a:r>
              <a:rPr sz="1150" spc="-100" dirty="0">
                <a:latin typeface="Georgia"/>
                <a:cs typeface="Georgia"/>
              </a:rPr>
              <a:t>вна</a:t>
            </a:r>
            <a:r>
              <a:rPr sz="1150" spc="-40" dirty="0">
                <a:latin typeface="Times New Roman"/>
                <a:cs typeface="Times New Roman"/>
              </a:rPr>
              <a:t>,</a:t>
            </a:r>
            <a:r>
              <a:rPr sz="1150" dirty="0">
                <a:latin typeface="Times New Roman"/>
                <a:cs typeface="Times New Roman"/>
              </a:rPr>
              <a:t>		</a:t>
            </a:r>
            <a:r>
              <a:rPr sz="1150" spc="-80" dirty="0">
                <a:latin typeface="Georgia"/>
                <a:cs typeface="Georgia"/>
              </a:rPr>
              <a:t>учит</a:t>
            </a:r>
            <a:r>
              <a:rPr sz="1150" spc="-85" dirty="0">
                <a:latin typeface="Georgia"/>
                <a:cs typeface="Georgia"/>
              </a:rPr>
              <a:t>е</a:t>
            </a:r>
            <a:r>
              <a:rPr sz="1150" spc="-105" dirty="0">
                <a:latin typeface="Georgia"/>
                <a:cs typeface="Georgia"/>
              </a:rPr>
              <a:t>л</a:t>
            </a:r>
            <a:r>
              <a:rPr sz="1150" spc="-50" dirty="0">
                <a:latin typeface="Georgia"/>
                <a:cs typeface="Georgia"/>
              </a:rPr>
              <a:t>ь  </a:t>
            </a:r>
            <a:r>
              <a:rPr sz="1150" spc="-95" dirty="0">
                <a:latin typeface="Georgia"/>
                <a:cs typeface="Georgia"/>
              </a:rPr>
              <a:t>нача</a:t>
            </a:r>
            <a:r>
              <a:rPr sz="1150" spc="-105" dirty="0">
                <a:latin typeface="Georgia"/>
                <a:cs typeface="Georgia"/>
              </a:rPr>
              <a:t>л</a:t>
            </a:r>
            <a:r>
              <a:rPr sz="1150" spc="-75" dirty="0">
                <a:latin typeface="Georgia"/>
                <a:cs typeface="Georgia"/>
              </a:rPr>
              <a:t>ь</a:t>
            </a:r>
            <a:r>
              <a:rPr sz="1150" spc="-90" dirty="0">
                <a:latin typeface="Georgia"/>
                <a:cs typeface="Georgia"/>
              </a:rPr>
              <a:t>н</a:t>
            </a:r>
            <a:r>
              <a:rPr sz="1150" spc="-105" dirty="0">
                <a:latin typeface="Georgia"/>
                <a:cs typeface="Georgia"/>
              </a:rPr>
              <a:t>ых</a:t>
            </a:r>
            <a:r>
              <a:rPr sz="1150" dirty="0">
                <a:latin typeface="Georgia"/>
                <a:cs typeface="Georgia"/>
              </a:rPr>
              <a:t> </a:t>
            </a:r>
            <a:r>
              <a:rPr sz="1150" spc="-25" dirty="0">
                <a:latin typeface="Georgia"/>
                <a:cs typeface="Georgia"/>
              </a:rPr>
              <a:t> </a:t>
            </a:r>
            <a:r>
              <a:rPr sz="1150" spc="-135" dirty="0">
                <a:latin typeface="Georgia"/>
                <a:cs typeface="Georgia"/>
              </a:rPr>
              <a:t>к</a:t>
            </a:r>
            <a:r>
              <a:rPr sz="1150" spc="-125" dirty="0">
                <a:latin typeface="Georgia"/>
                <a:cs typeface="Georgia"/>
              </a:rPr>
              <a:t>л</a:t>
            </a:r>
            <a:r>
              <a:rPr sz="1150" spc="-90" dirty="0">
                <a:latin typeface="Georgia"/>
                <a:cs typeface="Georgia"/>
              </a:rPr>
              <a:t>ас</a:t>
            </a:r>
            <a:r>
              <a:rPr sz="1150" spc="-60" dirty="0">
                <a:latin typeface="Georgia"/>
                <a:cs typeface="Georgia"/>
              </a:rPr>
              <a:t>сов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45" dirty="0">
                <a:latin typeface="Georgia"/>
                <a:cs typeface="Georgia"/>
              </a:rPr>
              <a:t>Б</a:t>
            </a:r>
            <a:r>
              <a:rPr sz="1150" spc="-130" dirty="0">
                <a:latin typeface="Georgia"/>
                <a:cs typeface="Georgia"/>
              </a:rPr>
              <a:t>а</a:t>
            </a:r>
            <a:r>
              <a:rPr sz="1150" spc="-90" dirty="0">
                <a:latin typeface="Georgia"/>
                <a:cs typeface="Georgia"/>
              </a:rPr>
              <a:t>шкирск</a:t>
            </a:r>
            <a:r>
              <a:rPr sz="1150" spc="-60" dirty="0">
                <a:latin typeface="Georgia"/>
                <a:cs typeface="Georgia"/>
              </a:rPr>
              <a:t>ой</a:t>
            </a:r>
            <a:r>
              <a:rPr sz="1150" dirty="0">
                <a:latin typeface="Georgia"/>
                <a:cs typeface="Georgia"/>
              </a:rPr>
              <a:t>	</a:t>
            </a:r>
            <a:r>
              <a:rPr sz="1150" spc="-75" dirty="0">
                <a:latin typeface="Georgia"/>
                <a:cs typeface="Georgia"/>
              </a:rPr>
              <a:t>г</a:t>
            </a:r>
            <a:r>
              <a:rPr sz="1150" spc="-110" dirty="0">
                <a:latin typeface="Georgia"/>
                <a:cs typeface="Georgia"/>
              </a:rPr>
              <a:t>и</a:t>
            </a:r>
            <a:r>
              <a:rPr sz="1150" spc="-155" dirty="0">
                <a:latin typeface="Georgia"/>
                <a:cs typeface="Georgia"/>
              </a:rPr>
              <a:t>м</a:t>
            </a:r>
            <a:r>
              <a:rPr sz="1150" spc="-90" dirty="0">
                <a:latin typeface="Georgia"/>
                <a:cs typeface="Georgia"/>
              </a:rPr>
              <a:t>назии</a:t>
            </a:r>
            <a:endParaRPr sz="1150">
              <a:latin typeface="Georgia"/>
              <a:cs typeface="Georgia"/>
            </a:endParaRPr>
          </a:p>
          <a:p>
            <a:pPr marL="267970">
              <a:lnSpc>
                <a:spcPct val="100000"/>
              </a:lnSpc>
            </a:pPr>
            <a:r>
              <a:rPr sz="1150" spc="-225" dirty="0">
                <a:latin typeface="Georgia"/>
                <a:cs typeface="Georgia"/>
              </a:rPr>
              <a:t>№ </a:t>
            </a:r>
            <a:r>
              <a:rPr sz="1150" spc="-35" dirty="0">
                <a:latin typeface="Times New Roman"/>
                <a:cs typeface="Times New Roman"/>
              </a:rPr>
              <a:t>9 </a:t>
            </a:r>
            <a:r>
              <a:rPr sz="1150" spc="-105" dirty="0">
                <a:latin typeface="Georgia"/>
                <a:cs typeface="Georgia"/>
              </a:rPr>
              <a:t>и</a:t>
            </a:r>
            <a:r>
              <a:rPr sz="1150" spc="-135" dirty="0">
                <a:latin typeface="Georgia"/>
                <a:cs typeface="Georgia"/>
              </a:rPr>
              <a:t>м</a:t>
            </a:r>
            <a:r>
              <a:rPr sz="1150" spc="-40" dirty="0">
                <a:latin typeface="Times New Roman"/>
                <a:cs typeface="Times New Roman"/>
              </a:rPr>
              <a:t>.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Georgia"/>
                <a:cs typeface="Georgia"/>
              </a:rPr>
              <a:t>К</a:t>
            </a:r>
            <a:r>
              <a:rPr sz="1150" spc="-85" dirty="0">
                <a:latin typeface="Georgia"/>
                <a:cs typeface="Georgia"/>
              </a:rPr>
              <a:t>инзи</a:t>
            </a:r>
            <a:r>
              <a:rPr sz="1150" spc="5" dirty="0">
                <a:latin typeface="Georgia"/>
                <a:cs typeface="Georgia"/>
              </a:rPr>
              <a:t> </a:t>
            </a:r>
            <a:r>
              <a:rPr sz="1150" spc="-60" dirty="0">
                <a:latin typeface="Georgia"/>
                <a:cs typeface="Georgia"/>
              </a:rPr>
              <a:t>Арсл</a:t>
            </a:r>
            <a:r>
              <a:rPr sz="1150" spc="-95" dirty="0">
                <a:latin typeface="Georgia"/>
                <a:cs typeface="Georgia"/>
              </a:rPr>
              <a:t>анов</a:t>
            </a:r>
            <a:r>
              <a:rPr sz="1150" spc="-85" dirty="0">
                <a:latin typeface="Georgia"/>
                <a:cs typeface="Georgia"/>
              </a:rPr>
              <a:t>а</a:t>
            </a:r>
            <a:r>
              <a:rPr sz="1150" spc="-4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03019" y="3425952"/>
            <a:ext cx="9566275" cy="1736089"/>
            <a:chOff x="1303019" y="3425952"/>
            <a:chExt cx="9566275" cy="173608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5563" y="3425952"/>
              <a:ext cx="1403603" cy="17358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9948" y="3488436"/>
              <a:ext cx="1283207" cy="1615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85122" y="3483610"/>
              <a:ext cx="1292860" cy="1624965"/>
            </a:xfrm>
            <a:custGeom>
              <a:avLst/>
              <a:gdLst/>
              <a:ahLst/>
              <a:cxnLst/>
              <a:rect l="l" t="t" r="r" b="b"/>
              <a:pathLst>
                <a:path w="1292859" h="1624964">
                  <a:moveTo>
                    <a:pt x="0" y="1624964"/>
                  </a:moveTo>
                  <a:lnTo>
                    <a:pt x="1292732" y="1624964"/>
                  </a:lnTo>
                  <a:lnTo>
                    <a:pt x="1292732" y="0"/>
                  </a:lnTo>
                  <a:lnTo>
                    <a:pt x="0" y="0"/>
                  </a:lnTo>
                  <a:lnTo>
                    <a:pt x="0" y="162496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019" y="3637788"/>
              <a:ext cx="2508504" cy="14843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7403" y="3700272"/>
              <a:ext cx="2388108" cy="13639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22704" y="3695446"/>
              <a:ext cx="2397760" cy="1373505"/>
            </a:xfrm>
            <a:custGeom>
              <a:avLst/>
              <a:gdLst/>
              <a:ahLst/>
              <a:cxnLst/>
              <a:rect l="l" t="t" r="r" b="b"/>
              <a:pathLst>
                <a:path w="2397760" h="1373504">
                  <a:moveTo>
                    <a:pt x="0" y="1373504"/>
                  </a:moveTo>
                  <a:lnTo>
                    <a:pt x="2397633" y="1373504"/>
                  </a:lnTo>
                  <a:lnTo>
                    <a:pt x="2397633" y="0"/>
                  </a:lnTo>
                  <a:lnTo>
                    <a:pt x="0" y="0"/>
                  </a:lnTo>
                  <a:lnTo>
                    <a:pt x="0" y="137350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3596" y="3651504"/>
              <a:ext cx="2488692" cy="15102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7979" y="3713988"/>
              <a:ext cx="2368296" cy="13898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693154" y="3709162"/>
              <a:ext cx="2378075" cy="1399540"/>
            </a:xfrm>
            <a:custGeom>
              <a:avLst/>
              <a:gdLst/>
              <a:ahLst/>
              <a:cxnLst/>
              <a:rect l="l" t="t" r="r" b="b"/>
              <a:pathLst>
                <a:path w="2378075" h="1399539">
                  <a:moveTo>
                    <a:pt x="0" y="1399413"/>
                  </a:moveTo>
                  <a:lnTo>
                    <a:pt x="2377821" y="1399413"/>
                  </a:lnTo>
                  <a:lnTo>
                    <a:pt x="2377821" y="0"/>
                  </a:lnTo>
                  <a:lnTo>
                    <a:pt x="0" y="0"/>
                  </a:lnTo>
                  <a:lnTo>
                    <a:pt x="0" y="13994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14799" y="3659124"/>
              <a:ext cx="2255520" cy="1493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9184" y="3721608"/>
              <a:ext cx="2135124" cy="13731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34358" y="3716782"/>
              <a:ext cx="2145030" cy="1383030"/>
            </a:xfrm>
            <a:custGeom>
              <a:avLst/>
              <a:gdLst/>
              <a:ahLst/>
              <a:cxnLst/>
              <a:rect l="l" t="t" r="r" b="b"/>
              <a:pathLst>
                <a:path w="2145029" h="1383029">
                  <a:moveTo>
                    <a:pt x="0" y="1382649"/>
                  </a:moveTo>
                  <a:lnTo>
                    <a:pt x="2144649" y="1382649"/>
                  </a:lnTo>
                  <a:lnTo>
                    <a:pt x="2144649" y="0"/>
                  </a:lnTo>
                  <a:lnTo>
                    <a:pt x="0" y="0"/>
                  </a:lnTo>
                  <a:lnTo>
                    <a:pt x="0" y="138264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6488" y="5361432"/>
            <a:ext cx="1046988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6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итогам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муниципального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конкурса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победителем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стала</a:t>
            </a:r>
            <a:r>
              <a:rPr sz="1200" spc="6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Галина</a:t>
            </a:r>
            <a:r>
              <a:rPr sz="1200" b="1" spc="-9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Эльвира</a:t>
            </a:r>
            <a:r>
              <a:rPr sz="1200" b="1" spc="5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Рамазановна</a:t>
            </a:r>
            <a:r>
              <a:rPr sz="1200" b="1" spc="-140" dirty="0">
                <a:latin typeface="Times New Roman"/>
                <a:cs typeface="Times New Roman"/>
              </a:rPr>
              <a:t>,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Georgia"/>
                <a:cs typeface="Georgia"/>
              </a:rPr>
              <a:t>учитель</a:t>
            </a:r>
            <a:r>
              <a:rPr sz="1200" spc="5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башкирского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140" dirty="0">
                <a:latin typeface="Georgia"/>
                <a:cs typeface="Georgia"/>
              </a:rPr>
              <a:t>языка</a:t>
            </a:r>
            <a:r>
              <a:rPr sz="1200" spc="7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литературы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35" dirty="0">
                <a:latin typeface="Georgia"/>
                <a:cs typeface="Georgia"/>
              </a:rPr>
              <a:t>МОБУ</a:t>
            </a:r>
            <a:r>
              <a:rPr sz="1200" spc="8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Башкирская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гимназия</a:t>
            </a:r>
            <a:endParaRPr sz="1200">
              <a:latin typeface="Georgia"/>
              <a:cs typeface="Georgia"/>
            </a:endParaRPr>
          </a:p>
          <a:p>
            <a:pPr marL="91440" marR="83185">
              <a:lnSpc>
                <a:spcPct val="100000"/>
              </a:lnSpc>
            </a:pPr>
            <a:r>
              <a:rPr sz="1200" spc="-235" dirty="0">
                <a:latin typeface="Georgia"/>
                <a:cs typeface="Georgia"/>
              </a:rPr>
              <a:t>№</a:t>
            </a:r>
            <a:r>
              <a:rPr sz="1200" spc="-220" dirty="0">
                <a:latin typeface="Georgia"/>
                <a:cs typeface="Georgia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9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100" dirty="0">
                <a:latin typeface="Georgia"/>
                <a:cs typeface="Georgia"/>
              </a:rPr>
              <a:t>имени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Кинзи</a:t>
            </a:r>
            <a:r>
              <a:rPr sz="1200" spc="-5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Арсланова</a:t>
            </a:r>
            <a:r>
              <a:rPr sz="1200" spc="-75" dirty="0">
                <a:latin typeface="Times New Roman"/>
                <a:cs typeface="Times New Roman"/>
              </a:rPr>
              <a:t>.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Georgia"/>
                <a:cs typeface="Georgia"/>
              </a:rPr>
              <a:t>Она</a:t>
            </a:r>
            <a:r>
              <a:rPr sz="1200" spc="15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примет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участие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заключительном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этапе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межрегионального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конкурса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«Учитель</a:t>
            </a:r>
            <a:r>
              <a:rPr sz="1200" b="1" spc="140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года</a:t>
            </a:r>
            <a:r>
              <a:rPr sz="1200" b="1" spc="13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башкирского</a:t>
            </a:r>
            <a:r>
              <a:rPr sz="1200" b="1" spc="140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языка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литературы</a:t>
            </a:r>
            <a:r>
              <a:rPr sz="1200" b="1" spc="-135" dirty="0">
                <a:latin typeface="Times New Roman"/>
                <a:cs typeface="Times New Roman"/>
              </a:rPr>
              <a:t>- </a:t>
            </a:r>
            <a:r>
              <a:rPr sz="1200" b="1" spc="-130" dirty="0">
                <a:latin typeface="Times New Roman"/>
                <a:cs typeface="Times New Roman"/>
              </a:rPr>
              <a:t> </a:t>
            </a:r>
            <a:r>
              <a:rPr sz="1200" b="1" spc="-40" dirty="0">
                <a:latin typeface="Times New Roman"/>
                <a:cs typeface="Times New Roman"/>
              </a:rPr>
              <a:t>2023»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45" dirty="0">
                <a:latin typeface="Georgia"/>
                <a:cs typeface="Georgia"/>
              </a:rPr>
              <a:t>г</a:t>
            </a:r>
            <a:r>
              <a:rPr sz="1200" b="1" spc="-45" dirty="0">
                <a:latin typeface="Times New Roman"/>
                <a:cs typeface="Times New Roman"/>
              </a:rPr>
              <a:t>.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80" dirty="0">
                <a:latin typeface="Georgia"/>
                <a:cs typeface="Georgia"/>
              </a:rPr>
              <a:t>Уфа</a:t>
            </a:r>
            <a:r>
              <a:rPr sz="1200" b="1" spc="-8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0955" y="2421635"/>
              <a:ext cx="2551176" cy="3361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340" y="2484120"/>
              <a:ext cx="2430779" cy="32415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30514" y="2479357"/>
              <a:ext cx="2440305" cy="3251200"/>
            </a:xfrm>
            <a:custGeom>
              <a:avLst/>
              <a:gdLst/>
              <a:ahLst/>
              <a:cxnLst/>
              <a:rect l="l" t="t" r="r" b="b"/>
              <a:pathLst>
                <a:path w="2440304" h="3251200">
                  <a:moveTo>
                    <a:pt x="0" y="3251072"/>
                  </a:moveTo>
                  <a:lnTo>
                    <a:pt x="2440304" y="3251072"/>
                  </a:lnTo>
                  <a:lnTo>
                    <a:pt x="2440304" y="0"/>
                  </a:lnTo>
                  <a:lnTo>
                    <a:pt x="0" y="0"/>
                  </a:lnTo>
                  <a:lnTo>
                    <a:pt x="0" y="32510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552" y="612648"/>
              <a:ext cx="10982325" cy="368935"/>
            </a:xfrm>
            <a:custGeom>
              <a:avLst/>
              <a:gdLst/>
              <a:ahLst/>
              <a:cxnLst/>
              <a:rect l="l" t="t" r="r" b="b"/>
              <a:pathLst>
                <a:path w="10982325" h="368934">
                  <a:moveTo>
                    <a:pt x="1098194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81944" y="368808"/>
                  </a:lnTo>
                  <a:lnTo>
                    <a:pt x="10981944" y="0"/>
                  </a:lnTo>
                  <a:close/>
                </a:path>
              </a:pathLst>
            </a:custGeom>
            <a:solidFill>
              <a:srgbClr val="C8D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52" y="612648"/>
              <a:ext cx="10982325" cy="368935"/>
            </a:xfrm>
            <a:custGeom>
              <a:avLst/>
              <a:gdLst/>
              <a:ahLst/>
              <a:cxnLst/>
              <a:rect l="l" t="t" r="r" b="b"/>
              <a:pathLst>
                <a:path w="10982325" h="368934">
                  <a:moveTo>
                    <a:pt x="0" y="368808"/>
                  </a:moveTo>
                  <a:lnTo>
                    <a:pt x="10981944" y="368808"/>
                  </a:lnTo>
                  <a:lnTo>
                    <a:pt x="1098194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2345" y="627379"/>
            <a:ext cx="514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М</a:t>
            </a:r>
            <a:r>
              <a:rPr spc="-220" dirty="0"/>
              <a:t>ежрегионал</a:t>
            </a:r>
            <a:r>
              <a:rPr spc="-185" dirty="0"/>
              <a:t>ь</a:t>
            </a:r>
            <a:r>
              <a:rPr spc="-220" dirty="0"/>
              <a:t>н</a:t>
            </a:r>
            <a:r>
              <a:rPr spc="-320" dirty="0"/>
              <a:t>ы</a:t>
            </a:r>
            <a:r>
              <a:rPr spc="-250" dirty="0"/>
              <a:t>й</a:t>
            </a:r>
            <a:r>
              <a:rPr spc="-20" dirty="0"/>
              <a:t> </a:t>
            </a:r>
            <a:r>
              <a:rPr spc="-220" dirty="0"/>
              <a:t>кон</a:t>
            </a:r>
            <a:r>
              <a:rPr spc="-200" dirty="0"/>
              <a:t>к</a:t>
            </a:r>
            <a:r>
              <a:rPr spc="-160" dirty="0"/>
              <a:t>урс</a:t>
            </a:r>
            <a:r>
              <a:rPr spc="15" dirty="0"/>
              <a:t> </a:t>
            </a:r>
            <a:r>
              <a:rPr spc="-220" dirty="0"/>
              <a:t>«Уч</a:t>
            </a:r>
            <a:r>
              <a:rPr spc="-229" dirty="0"/>
              <a:t>и</a:t>
            </a:r>
            <a:r>
              <a:rPr spc="-180" dirty="0"/>
              <a:t>т</a:t>
            </a:r>
            <a:r>
              <a:rPr spc="-235" dirty="0"/>
              <a:t>ель</a:t>
            </a:r>
            <a:r>
              <a:rPr dirty="0"/>
              <a:t> </a:t>
            </a:r>
            <a:r>
              <a:rPr spc="-200" dirty="0"/>
              <a:t>года</a:t>
            </a:r>
            <a:r>
              <a:rPr spc="-5" dirty="0"/>
              <a:t> </a:t>
            </a:r>
            <a:r>
              <a:rPr spc="-370" dirty="0"/>
              <a:t>–</a:t>
            </a:r>
            <a:r>
              <a:rPr spc="-5" dirty="0"/>
              <a:t> </a:t>
            </a:r>
            <a:r>
              <a:rPr spc="-65" dirty="0">
                <a:latin typeface="Times New Roman"/>
                <a:cs typeface="Times New Roman"/>
              </a:rPr>
              <a:t>2023»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3523" y="1196339"/>
            <a:ext cx="10665460" cy="462280"/>
          </a:xfrm>
          <a:prstGeom prst="rect">
            <a:avLst/>
          </a:prstGeom>
          <a:solidFill>
            <a:srgbClr val="F9F1D3"/>
          </a:solidFill>
          <a:ln w="9525">
            <a:solidFill>
              <a:srgbClr val="E7BB2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200" spc="-50" dirty="0">
                <a:latin typeface="Georgia"/>
                <a:cs typeface="Georgia"/>
              </a:rPr>
              <a:t>В</a:t>
            </a:r>
            <a:r>
              <a:rPr sz="1200" spc="21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марте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2023  </a:t>
            </a:r>
            <a:r>
              <a:rPr sz="1200" spc="-95" dirty="0">
                <a:latin typeface="Georgia"/>
                <a:cs typeface="Georgia"/>
              </a:rPr>
              <a:t>года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2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городе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spc="-25" dirty="0">
                <a:latin typeface="Georgia"/>
                <a:cs typeface="Georgia"/>
              </a:rPr>
              <a:t>Уфе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состоялся</a:t>
            </a:r>
            <a:r>
              <a:rPr sz="1200" spc="22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межрегиональный</a:t>
            </a:r>
            <a:r>
              <a:rPr sz="1200" spc="22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конкурс</a:t>
            </a:r>
            <a:r>
              <a:rPr sz="1200" spc="229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«Учитель</a:t>
            </a:r>
            <a:r>
              <a:rPr sz="1200" b="1" spc="5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года</a:t>
            </a:r>
            <a:r>
              <a:rPr sz="1200" b="1" spc="210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башкирского</a:t>
            </a:r>
            <a:r>
              <a:rPr sz="1200" b="1" spc="200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языка</a:t>
            </a:r>
            <a:r>
              <a:rPr sz="1200" b="1" spc="204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210" dirty="0">
                <a:latin typeface="Georgia"/>
                <a:cs typeface="Georgia"/>
              </a:rPr>
              <a:t> </a:t>
            </a:r>
            <a:r>
              <a:rPr sz="1200" b="1" spc="-105" dirty="0">
                <a:latin typeface="Georgia"/>
                <a:cs typeface="Georgia"/>
              </a:rPr>
              <a:t>литературы</a:t>
            </a:r>
            <a:r>
              <a:rPr sz="1200" b="1" spc="-105" dirty="0">
                <a:latin typeface="Times New Roman"/>
                <a:cs typeface="Times New Roman"/>
              </a:rPr>
              <a:t>-2023»</a:t>
            </a:r>
            <a:r>
              <a:rPr sz="1200" spc="-105" dirty="0">
                <a:latin typeface="Times New Roman"/>
                <a:cs typeface="Times New Roman"/>
              </a:rPr>
              <a:t>.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Georgia"/>
                <a:cs typeface="Georgia"/>
              </a:rPr>
              <a:t>В</a:t>
            </a:r>
            <a:r>
              <a:rPr sz="1200" spc="2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конкурсе</a:t>
            </a:r>
            <a:r>
              <a:rPr sz="1200" spc="23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приняли</a:t>
            </a:r>
            <a:r>
              <a:rPr sz="1200" spc="2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участие</a:t>
            </a:r>
            <a:endParaRPr sz="12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</a:pPr>
            <a:r>
              <a:rPr sz="1200" b="1" spc="-85" dirty="0">
                <a:latin typeface="Times New Roman"/>
                <a:cs typeface="Times New Roman"/>
              </a:rPr>
              <a:t>61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Georgia"/>
                <a:cs typeface="Georgia"/>
              </a:rPr>
              <a:t>педагог</a:t>
            </a:r>
            <a:r>
              <a:rPr sz="1200" spc="-85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95" dirty="0">
                <a:latin typeface="Georgia"/>
                <a:cs typeface="Georgia"/>
              </a:rPr>
              <a:t>Мелеузовский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район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представляла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учитель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начальных</a:t>
            </a:r>
            <a:r>
              <a:rPr sz="1200" spc="4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классов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35" dirty="0">
                <a:latin typeface="Georgia"/>
                <a:cs typeface="Georgia"/>
              </a:rPr>
              <a:t>МОБУ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Башкирская</a:t>
            </a:r>
            <a:r>
              <a:rPr sz="1200" spc="45" dirty="0">
                <a:latin typeface="Georgia"/>
                <a:cs typeface="Georgia"/>
              </a:rPr>
              <a:t> </a:t>
            </a:r>
            <a:r>
              <a:rPr sz="1200" spc="-114" dirty="0">
                <a:latin typeface="Georgia"/>
                <a:cs typeface="Georgia"/>
              </a:rPr>
              <a:t>гимназия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235" dirty="0">
                <a:latin typeface="Georgia"/>
                <a:cs typeface="Georgia"/>
              </a:rPr>
              <a:t>№</a:t>
            </a:r>
            <a:r>
              <a:rPr sz="1200" spc="-195" dirty="0">
                <a:latin typeface="Georgia"/>
                <a:cs typeface="Georgia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9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95" dirty="0">
                <a:latin typeface="Georgia"/>
                <a:cs typeface="Georgia"/>
              </a:rPr>
              <a:t>им</a:t>
            </a:r>
            <a:r>
              <a:rPr sz="1200" spc="-95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80" dirty="0">
                <a:latin typeface="Georgia"/>
                <a:cs typeface="Georgia"/>
              </a:rPr>
              <a:t>Кинзи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Арсланова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Галина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Эльвира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Рамазановна</a:t>
            </a:r>
            <a:r>
              <a:rPr sz="1200" spc="-1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2411" y="3070860"/>
            <a:ext cx="6213475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B3C5D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265"/>
              </a:spcBef>
            </a:pPr>
            <a:r>
              <a:rPr sz="1200" spc="-105" dirty="0">
                <a:latin typeface="Georgia"/>
                <a:cs typeface="Georgia"/>
              </a:rPr>
              <a:t>«Презентация</a:t>
            </a:r>
            <a:r>
              <a:rPr sz="1200" spc="-85" dirty="0">
                <a:latin typeface="Georgia"/>
                <a:cs typeface="Georgia"/>
              </a:rPr>
              <a:t> педагогической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деятельности»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выступила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теме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«Формирование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читательской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грамотности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на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уроках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башкирского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140" dirty="0">
                <a:latin typeface="Georgia"/>
                <a:cs typeface="Georgia"/>
              </a:rPr>
              <a:t>языка</a:t>
            </a:r>
            <a:r>
              <a:rPr sz="1200" spc="-1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литературы»</a:t>
            </a:r>
            <a:r>
              <a:rPr sz="1200" spc="-10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2411" y="4430267"/>
            <a:ext cx="621347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B3C5D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265"/>
              </a:spcBef>
            </a:pPr>
            <a:r>
              <a:rPr sz="1200" spc="-110" dirty="0">
                <a:latin typeface="Georgia"/>
                <a:cs typeface="Georgia"/>
              </a:rPr>
              <a:t>«Мастер</a:t>
            </a:r>
            <a:r>
              <a:rPr sz="1200" spc="-110" dirty="0">
                <a:latin typeface="Times New Roman"/>
                <a:cs typeface="Times New Roman"/>
              </a:rPr>
              <a:t>-</a:t>
            </a:r>
            <a:r>
              <a:rPr sz="1200" spc="-110" dirty="0">
                <a:latin typeface="Georgia"/>
                <a:cs typeface="Georgia"/>
              </a:rPr>
              <a:t>класс»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продемонстрировала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инновационные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методы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приемы,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направленные 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формированию</a:t>
            </a:r>
            <a:r>
              <a:rPr sz="1200" spc="15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читательской</a:t>
            </a:r>
            <a:r>
              <a:rPr sz="1200" spc="1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грамотности,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развитию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творческой</a:t>
            </a:r>
            <a:r>
              <a:rPr sz="1200" spc="13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деятельности</a:t>
            </a:r>
            <a:r>
              <a:rPr sz="1200" spc="12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 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критического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мышления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учащихся</a:t>
            </a:r>
            <a:r>
              <a:rPr sz="1200" spc="-8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2411" y="2372867"/>
            <a:ext cx="6213475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B3C5D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265"/>
              </a:spcBef>
            </a:pPr>
            <a:r>
              <a:rPr sz="1200" spc="-114" dirty="0">
                <a:latin typeface="Times New Roman"/>
                <a:cs typeface="Times New Roman"/>
              </a:rPr>
              <a:t>«</a:t>
            </a:r>
            <a:r>
              <a:rPr sz="1200" spc="-114" dirty="0">
                <a:latin typeface="Georgia"/>
                <a:cs typeface="Georgia"/>
              </a:rPr>
              <a:t>Медиавизитка</a:t>
            </a:r>
            <a:r>
              <a:rPr sz="1200" spc="-114" dirty="0">
                <a:latin typeface="Times New Roman"/>
                <a:cs typeface="Times New Roman"/>
              </a:rPr>
              <a:t>»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105" dirty="0">
                <a:latin typeface="Georgia"/>
                <a:cs typeface="Georgia"/>
              </a:rPr>
              <a:t>разместила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видео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35" dirty="0">
                <a:latin typeface="Georgia"/>
                <a:cs typeface="Georgia"/>
              </a:rPr>
              <a:t>о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своей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педагогической</a:t>
            </a:r>
            <a:r>
              <a:rPr sz="1200" spc="-85" dirty="0">
                <a:latin typeface="Georgia"/>
                <a:cs typeface="Georgia"/>
              </a:rPr>
              <a:t> деятельности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сети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ВК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7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группе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Ре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-80" dirty="0">
                <a:latin typeface="Georgia"/>
                <a:cs typeface="Georgia"/>
              </a:rPr>
              <a:t>у</a:t>
            </a:r>
            <a:r>
              <a:rPr sz="1200" spc="-85" dirty="0">
                <a:latin typeface="Georgia"/>
                <a:cs typeface="Georgia"/>
              </a:rPr>
              <a:t>р</a:t>
            </a:r>
            <a:r>
              <a:rPr sz="1200" spc="-55" dirty="0">
                <a:latin typeface="Georgia"/>
                <a:cs typeface="Georgia"/>
              </a:rPr>
              <a:t>сно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35" dirty="0">
                <a:latin typeface="Georgia"/>
                <a:cs typeface="Georgia"/>
              </a:rPr>
              <a:t>о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це</a:t>
            </a:r>
            <a:r>
              <a:rPr sz="1200" spc="-90" dirty="0">
                <a:latin typeface="Georgia"/>
                <a:cs typeface="Georgia"/>
              </a:rPr>
              <a:t>нтра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п</a:t>
            </a:r>
            <a:r>
              <a:rPr sz="1200" spc="-50" dirty="0">
                <a:latin typeface="Georgia"/>
                <a:cs typeface="Georgia"/>
              </a:rPr>
              <a:t>о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нац</a:t>
            </a:r>
            <a:r>
              <a:rPr sz="1200" spc="-105" dirty="0">
                <a:latin typeface="Georgia"/>
                <a:cs typeface="Georgia"/>
              </a:rPr>
              <a:t>и</a:t>
            </a:r>
            <a:r>
              <a:rPr sz="1200" spc="-65" dirty="0">
                <a:latin typeface="Georgia"/>
                <a:cs typeface="Georgia"/>
              </a:rPr>
              <a:t>он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85" dirty="0">
                <a:latin typeface="Georgia"/>
                <a:cs typeface="Georgia"/>
              </a:rPr>
              <a:t>ь</a:t>
            </a:r>
            <a:r>
              <a:rPr sz="1200" spc="-65" dirty="0">
                <a:latin typeface="Georgia"/>
                <a:cs typeface="Georgia"/>
              </a:rPr>
              <a:t>н</a:t>
            </a:r>
            <a:r>
              <a:rPr sz="1200" spc="-60" dirty="0">
                <a:latin typeface="Georgia"/>
                <a:cs typeface="Georgia"/>
              </a:rPr>
              <a:t>о</a:t>
            </a:r>
            <a:r>
              <a:rPr sz="1200" spc="-150" dirty="0">
                <a:latin typeface="Georgia"/>
                <a:cs typeface="Georgia"/>
              </a:rPr>
              <a:t>м</a:t>
            </a:r>
            <a:r>
              <a:rPr sz="1200" spc="-100" dirty="0">
                <a:latin typeface="Georgia"/>
                <a:cs typeface="Georgia"/>
              </a:rPr>
              <a:t>у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обр</a:t>
            </a:r>
            <a:r>
              <a:rPr sz="1200" spc="-65" dirty="0">
                <a:latin typeface="Georgia"/>
                <a:cs typeface="Georgia"/>
              </a:rPr>
              <a:t>а</a:t>
            </a:r>
            <a:r>
              <a:rPr sz="1200" spc="-110" dirty="0">
                <a:latin typeface="Georgia"/>
                <a:cs typeface="Georgia"/>
              </a:rPr>
              <a:t>з</a:t>
            </a:r>
            <a:r>
              <a:rPr sz="1200" spc="-95" dirty="0">
                <a:latin typeface="Georgia"/>
                <a:cs typeface="Georgia"/>
              </a:rPr>
              <a:t>ов</a:t>
            </a:r>
            <a:r>
              <a:rPr sz="1200" spc="-80" dirty="0">
                <a:latin typeface="Georgia"/>
                <a:cs typeface="Georgia"/>
              </a:rPr>
              <a:t>а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0" dirty="0">
                <a:latin typeface="Georgia"/>
                <a:cs typeface="Georgia"/>
              </a:rPr>
              <a:t>ю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2411" y="5248655"/>
            <a:ext cx="621347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B3C5DA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70"/>
              </a:spcBef>
            </a:pPr>
            <a:r>
              <a:rPr sz="1200" spc="-55" dirty="0">
                <a:latin typeface="Georgia"/>
                <a:cs typeface="Georgia"/>
              </a:rPr>
              <a:t>По</a:t>
            </a:r>
            <a:r>
              <a:rPr sz="1200" spc="-5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результатам</a:t>
            </a:r>
            <a:r>
              <a:rPr sz="1200" spc="-95" dirty="0">
                <a:latin typeface="Georgia"/>
                <a:cs typeface="Georgia"/>
              </a:rPr>
              <a:t> конкурсных</a:t>
            </a:r>
            <a:r>
              <a:rPr sz="1200" spc="-90" dirty="0">
                <a:latin typeface="Georgia"/>
                <a:cs typeface="Georgia"/>
              </a:rPr>
              <a:t> этапов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Галина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Эльвира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50" dirty="0">
                <a:latin typeface="Georgia"/>
                <a:cs typeface="Georgia"/>
              </a:rPr>
              <a:t>Рамазановна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стала</a:t>
            </a:r>
            <a:r>
              <a:rPr sz="1200" spc="-90" dirty="0">
                <a:latin typeface="Georgia"/>
                <a:cs typeface="Georgia"/>
              </a:rPr>
              <a:t> победителем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 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номинации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b="1" spc="-130" dirty="0">
                <a:latin typeface="Georgia"/>
                <a:cs typeface="Georgia"/>
              </a:rPr>
              <a:t>«Творческий</a:t>
            </a:r>
            <a:r>
              <a:rPr sz="1200" b="1" spc="-125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поиск</a:t>
            </a:r>
            <a:r>
              <a:rPr sz="1200" b="1" spc="35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-16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оригинальность</a:t>
            </a:r>
            <a:r>
              <a:rPr sz="1200" b="1" spc="-13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решений»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90" dirty="0">
                <a:latin typeface="Georgia"/>
                <a:cs typeface="Georgia"/>
              </a:rPr>
              <a:t>п</a:t>
            </a:r>
            <a:r>
              <a:rPr sz="1200" spc="-90" dirty="0">
                <a:latin typeface="Georgia"/>
                <a:cs typeface="Georgia"/>
              </a:rPr>
              <a:t>родемонстрировав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свой 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индивиду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00" dirty="0">
                <a:latin typeface="Georgia"/>
                <a:cs typeface="Georgia"/>
              </a:rPr>
              <a:t>л</a:t>
            </a:r>
            <a:r>
              <a:rPr sz="1200" spc="-95" dirty="0">
                <a:latin typeface="Georgia"/>
                <a:cs typeface="Georgia"/>
              </a:rPr>
              <a:t>ь</a:t>
            </a:r>
            <a:r>
              <a:rPr sz="1200" spc="-110" dirty="0">
                <a:latin typeface="Georgia"/>
                <a:cs typeface="Georgia"/>
              </a:rPr>
              <a:t>н</a:t>
            </a:r>
            <a:r>
              <a:rPr sz="1200" spc="-140" dirty="0">
                <a:latin typeface="Georgia"/>
                <a:cs typeface="Georgia"/>
              </a:rPr>
              <a:t>ы</a:t>
            </a:r>
            <a:r>
              <a:rPr sz="1200" spc="-85" dirty="0">
                <a:latin typeface="Georgia"/>
                <a:cs typeface="Georgia"/>
              </a:rPr>
              <a:t>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сти</a:t>
            </a:r>
            <a:r>
              <a:rPr sz="1200" spc="-90" dirty="0">
                <a:latin typeface="Georgia"/>
                <a:cs typeface="Georgia"/>
              </a:rPr>
              <a:t>л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во</a:t>
            </a:r>
            <a:r>
              <a:rPr sz="1200" spc="-55" dirty="0">
                <a:latin typeface="Georgia"/>
                <a:cs typeface="Georgia"/>
              </a:rPr>
              <a:t>с</a:t>
            </a:r>
            <a:r>
              <a:rPr sz="1200" spc="-80" dirty="0">
                <a:latin typeface="Georgia"/>
                <a:cs typeface="Georgia"/>
              </a:rPr>
              <a:t>п</a:t>
            </a:r>
            <a:r>
              <a:rPr sz="1200" spc="-90" dirty="0">
                <a:latin typeface="Georgia"/>
                <a:cs typeface="Georgia"/>
              </a:rPr>
              <a:t>итании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обуч</a:t>
            </a:r>
            <a:r>
              <a:rPr sz="1200" spc="-5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65" dirty="0">
                <a:latin typeface="Georgia"/>
                <a:cs typeface="Georgia"/>
              </a:rPr>
              <a:t>я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уч</a:t>
            </a:r>
            <a:r>
              <a:rPr sz="1200" spc="-90" dirty="0">
                <a:latin typeface="Georgia"/>
                <a:cs typeface="Georgia"/>
              </a:rPr>
              <a:t>ащихся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2411" y="3787140"/>
            <a:ext cx="6213475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B3C5DA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200" spc="-80" dirty="0">
                <a:latin typeface="Georgia"/>
                <a:cs typeface="Georgia"/>
              </a:rPr>
              <a:t>«Профессиональное</a:t>
            </a:r>
            <a:r>
              <a:rPr sz="1200" spc="32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мастерство»</a:t>
            </a:r>
            <a:r>
              <a:rPr sz="1200" spc="14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провела</a:t>
            </a:r>
            <a:r>
              <a:rPr sz="1200" spc="34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урок</a:t>
            </a:r>
            <a:r>
              <a:rPr sz="1200" spc="32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340" dirty="0">
                <a:latin typeface="Georgia"/>
                <a:cs typeface="Georgia"/>
              </a:rPr>
              <a:t> </a:t>
            </a:r>
            <a:r>
              <a:rPr sz="1200" spc="-30" dirty="0">
                <a:latin typeface="Georgia"/>
                <a:cs typeface="Georgia"/>
              </a:rPr>
              <a:t>МБОУ</a:t>
            </a:r>
            <a:r>
              <a:rPr sz="1200" spc="34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«Уфимская</a:t>
            </a:r>
            <a:r>
              <a:rPr sz="1200" spc="35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городская</a:t>
            </a:r>
            <a:r>
              <a:rPr sz="1200" spc="34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башкирская</a:t>
            </a:r>
            <a:endParaRPr sz="1200">
              <a:latin typeface="Georgia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spc="-114" dirty="0">
                <a:latin typeface="Georgia"/>
                <a:cs typeface="Georgia"/>
              </a:rPr>
              <a:t>гимназия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235" dirty="0">
                <a:latin typeface="Georgia"/>
                <a:cs typeface="Georgia"/>
              </a:rPr>
              <a:t>№</a:t>
            </a:r>
            <a:r>
              <a:rPr sz="1200" spc="-200" dirty="0">
                <a:latin typeface="Georgia"/>
                <a:cs typeface="Georgia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20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0" dirty="0">
                <a:latin typeface="Georgia"/>
                <a:cs typeface="Georgia"/>
              </a:rPr>
              <a:t>имени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Мустафиной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Фатимы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Хамидовны</a:t>
            </a:r>
            <a:r>
              <a:rPr sz="1200" spc="-100" dirty="0">
                <a:latin typeface="Times New Roman"/>
                <a:cs typeface="Times New Roman"/>
              </a:rPr>
              <a:t>».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39367" y="2360676"/>
            <a:ext cx="733425" cy="3526790"/>
            <a:chOff x="1039367" y="2360676"/>
            <a:chExt cx="733425" cy="35267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7759" y="3756660"/>
              <a:ext cx="504443" cy="5044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59" y="3058668"/>
              <a:ext cx="504443" cy="5029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7759" y="2360676"/>
              <a:ext cx="504443" cy="5029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59" y="4479036"/>
              <a:ext cx="504443" cy="5029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367" y="5154168"/>
              <a:ext cx="733044" cy="7330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207414" y="1841373"/>
            <a:ext cx="233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5" dirty="0">
                <a:latin typeface="Georgia"/>
                <a:cs typeface="Georgia"/>
              </a:rPr>
              <a:t>Конк</a:t>
            </a:r>
            <a:r>
              <a:rPr sz="2000" b="1" spc="-185" dirty="0">
                <a:latin typeface="Georgia"/>
                <a:cs typeface="Georgia"/>
              </a:rPr>
              <a:t>у</a:t>
            </a:r>
            <a:r>
              <a:rPr sz="2000" b="1" spc="-225" dirty="0">
                <a:latin typeface="Georgia"/>
                <a:cs typeface="Georgia"/>
              </a:rPr>
              <a:t>р</a:t>
            </a:r>
            <a:r>
              <a:rPr sz="2000" b="1" spc="-235" dirty="0">
                <a:latin typeface="Georgia"/>
                <a:cs typeface="Georgia"/>
              </a:rPr>
              <a:t>сные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235" dirty="0">
                <a:latin typeface="Georgia"/>
                <a:cs typeface="Georgia"/>
              </a:rPr>
              <a:t>этапы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15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60" y="1949196"/>
              <a:ext cx="2063495" cy="2010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9743" y="2011680"/>
              <a:ext cx="1943100" cy="1889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04918" y="2006853"/>
              <a:ext cx="1952625" cy="1899285"/>
            </a:xfrm>
            <a:custGeom>
              <a:avLst/>
              <a:gdLst/>
              <a:ahLst/>
              <a:cxnLst/>
              <a:rect l="l" t="t" r="r" b="b"/>
              <a:pathLst>
                <a:path w="1952625" h="1899285">
                  <a:moveTo>
                    <a:pt x="0" y="1899285"/>
                  </a:moveTo>
                  <a:lnTo>
                    <a:pt x="1952624" y="1899285"/>
                  </a:lnTo>
                  <a:lnTo>
                    <a:pt x="1952624" y="0"/>
                  </a:lnTo>
                  <a:lnTo>
                    <a:pt x="0" y="0"/>
                  </a:lnTo>
                  <a:lnTo>
                    <a:pt x="0" y="18992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968" y="1959863"/>
              <a:ext cx="2214372" cy="18531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373" y="2022347"/>
              <a:ext cx="2021954" cy="17327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6589" y="2017522"/>
              <a:ext cx="2103755" cy="1742439"/>
            </a:xfrm>
            <a:custGeom>
              <a:avLst/>
              <a:gdLst/>
              <a:ahLst/>
              <a:cxnLst/>
              <a:rect l="l" t="t" r="r" b="b"/>
              <a:pathLst>
                <a:path w="2103755" h="1742439">
                  <a:moveTo>
                    <a:pt x="0" y="1742313"/>
                  </a:moveTo>
                  <a:lnTo>
                    <a:pt x="2103501" y="1742313"/>
                  </a:lnTo>
                  <a:lnTo>
                    <a:pt x="2103501" y="0"/>
                  </a:lnTo>
                  <a:lnTo>
                    <a:pt x="0" y="0"/>
                  </a:lnTo>
                  <a:lnTo>
                    <a:pt x="0" y="17423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29343" y="1976627"/>
              <a:ext cx="2063496" cy="19918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3728" y="2039111"/>
              <a:ext cx="1943100" cy="18714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48902" y="2034286"/>
              <a:ext cx="1952625" cy="1881505"/>
            </a:xfrm>
            <a:custGeom>
              <a:avLst/>
              <a:gdLst/>
              <a:ahLst/>
              <a:cxnLst/>
              <a:rect l="l" t="t" r="r" b="b"/>
              <a:pathLst>
                <a:path w="1952625" h="1881504">
                  <a:moveTo>
                    <a:pt x="0" y="1880997"/>
                  </a:moveTo>
                  <a:lnTo>
                    <a:pt x="1952625" y="1880997"/>
                  </a:lnTo>
                  <a:lnTo>
                    <a:pt x="1952625" y="0"/>
                  </a:lnTo>
                  <a:lnTo>
                    <a:pt x="0" y="0"/>
                  </a:lnTo>
                  <a:lnTo>
                    <a:pt x="0" y="188099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648" y="612648"/>
              <a:ext cx="10945495" cy="368935"/>
            </a:xfrm>
            <a:custGeom>
              <a:avLst/>
              <a:gdLst/>
              <a:ahLst/>
              <a:cxnLst/>
              <a:rect l="l" t="t" r="r" b="b"/>
              <a:pathLst>
                <a:path w="10945495" h="368934">
                  <a:moveTo>
                    <a:pt x="1094536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945368" y="368808"/>
                  </a:lnTo>
                  <a:lnTo>
                    <a:pt x="10945368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648" y="612648"/>
              <a:ext cx="10945495" cy="368935"/>
            </a:xfrm>
            <a:custGeom>
              <a:avLst/>
              <a:gdLst/>
              <a:ahLst/>
              <a:cxnLst/>
              <a:rect l="l" t="t" r="r" b="b"/>
              <a:pathLst>
                <a:path w="10945495" h="368934">
                  <a:moveTo>
                    <a:pt x="0" y="368808"/>
                  </a:moveTo>
                  <a:lnTo>
                    <a:pt x="10945368" y="368808"/>
                  </a:lnTo>
                  <a:lnTo>
                    <a:pt x="10945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525">
              <a:solidFill>
                <a:srgbClr val="B3C5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35582" y="627379"/>
            <a:ext cx="869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Муниципальный</a:t>
            </a:r>
            <a:r>
              <a:rPr spc="-25" dirty="0"/>
              <a:t> </a:t>
            </a:r>
            <a:r>
              <a:rPr spc="-204" dirty="0"/>
              <a:t>фестиваль</a:t>
            </a:r>
            <a:r>
              <a:rPr spc="25" dirty="0"/>
              <a:t> </a:t>
            </a:r>
            <a:r>
              <a:rPr spc="-200" dirty="0"/>
              <a:t>педагогических</a:t>
            </a:r>
            <a:r>
              <a:rPr spc="-5" dirty="0"/>
              <a:t> </a:t>
            </a:r>
            <a:r>
              <a:rPr spc="-210" dirty="0"/>
              <a:t>практик</a:t>
            </a:r>
            <a:r>
              <a:rPr spc="10" dirty="0"/>
              <a:t> </a:t>
            </a:r>
            <a:r>
              <a:rPr spc="-229" dirty="0"/>
              <a:t>«Вдохновленные</a:t>
            </a:r>
            <a:r>
              <a:rPr spc="-15" dirty="0"/>
              <a:t> </a:t>
            </a:r>
            <a:r>
              <a:rPr spc="-210" dirty="0"/>
              <a:t>творчеством»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917192" y="1257300"/>
            <a:ext cx="7018020" cy="4423410"/>
            <a:chOff x="1917192" y="1257300"/>
            <a:chExt cx="7018020" cy="44234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7192" y="1257300"/>
              <a:ext cx="505968" cy="5059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2988" y="2511552"/>
              <a:ext cx="1792224" cy="20101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7372" y="2574036"/>
              <a:ext cx="1671827" cy="18897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62545" y="2569210"/>
              <a:ext cx="1681480" cy="1899285"/>
            </a:xfrm>
            <a:custGeom>
              <a:avLst/>
              <a:gdLst/>
              <a:ahLst/>
              <a:cxnLst/>
              <a:rect l="l" t="t" r="r" b="b"/>
              <a:pathLst>
                <a:path w="1681479" h="1899285">
                  <a:moveTo>
                    <a:pt x="0" y="1899285"/>
                  </a:moveTo>
                  <a:lnTo>
                    <a:pt x="1681352" y="1899285"/>
                  </a:lnTo>
                  <a:lnTo>
                    <a:pt x="1681352" y="0"/>
                  </a:lnTo>
                  <a:lnTo>
                    <a:pt x="0" y="0"/>
                  </a:lnTo>
                  <a:lnTo>
                    <a:pt x="0" y="18992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80" y="2912364"/>
              <a:ext cx="2214372" cy="17663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4664" y="2974848"/>
              <a:ext cx="2093976" cy="164592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59838" y="2970022"/>
              <a:ext cx="2103755" cy="1655445"/>
            </a:xfrm>
            <a:custGeom>
              <a:avLst/>
              <a:gdLst/>
              <a:ahLst/>
              <a:cxnLst/>
              <a:rect l="l" t="t" r="r" b="b"/>
              <a:pathLst>
                <a:path w="2103754" h="1655445">
                  <a:moveTo>
                    <a:pt x="0" y="1655445"/>
                  </a:moveTo>
                  <a:lnTo>
                    <a:pt x="2103501" y="1655445"/>
                  </a:lnTo>
                  <a:lnTo>
                    <a:pt x="2103501" y="0"/>
                  </a:lnTo>
                  <a:lnTo>
                    <a:pt x="0" y="0"/>
                  </a:lnTo>
                  <a:lnTo>
                    <a:pt x="0" y="165544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4024" y="4052316"/>
              <a:ext cx="1988820" cy="1620520"/>
            </a:xfrm>
            <a:custGeom>
              <a:avLst/>
              <a:gdLst/>
              <a:ahLst/>
              <a:cxnLst/>
              <a:rect l="l" t="t" r="r" b="b"/>
              <a:pathLst>
                <a:path w="1988820" h="1620520">
                  <a:moveTo>
                    <a:pt x="1718817" y="0"/>
                  </a:moveTo>
                  <a:lnTo>
                    <a:pt x="270001" y="0"/>
                  </a:lnTo>
                  <a:lnTo>
                    <a:pt x="221474" y="4350"/>
                  </a:lnTo>
                  <a:lnTo>
                    <a:pt x="175797" y="16894"/>
                  </a:lnTo>
                  <a:lnTo>
                    <a:pt x="133735" y="36867"/>
                  </a:lnTo>
                  <a:lnTo>
                    <a:pt x="96051" y="63507"/>
                  </a:lnTo>
                  <a:lnTo>
                    <a:pt x="63507" y="96051"/>
                  </a:lnTo>
                  <a:lnTo>
                    <a:pt x="36867" y="133735"/>
                  </a:lnTo>
                  <a:lnTo>
                    <a:pt x="16894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350009"/>
                  </a:lnTo>
                  <a:lnTo>
                    <a:pt x="4350" y="1398537"/>
                  </a:lnTo>
                  <a:lnTo>
                    <a:pt x="16894" y="1444214"/>
                  </a:lnTo>
                  <a:lnTo>
                    <a:pt x="36867" y="1486276"/>
                  </a:lnTo>
                  <a:lnTo>
                    <a:pt x="63507" y="1523960"/>
                  </a:lnTo>
                  <a:lnTo>
                    <a:pt x="96051" y="1556504"/>
                  </a:lnTo>
                  <a:lnTo>
                    <a:pt x="133735" y="1583144"/>
                  </a:lnTo>
                  <a:lnTo>
                    <a:pt x="175797" y="1603117"/>
                  </a:lnTo>
                  <a:lnTo>
                    <a:pt x="221474" y="1615661"/>
                  </a:lnTo>
                  <a:lnTo>
                    <a:pt x="270001" y="1620011"/>
                  </a:lnTo>
                  <a:lnTo>
                    <a:pt x="1718817" y="1620011"/>
                  </a:lnTo>
                  <a:lnTo>
                    <a:pt x="1767345" y="1615661"/>
                  </a:lnTo>
                  <a:lnTo>
                    <a:pt x="1813022" y="1603117"/>
                  </a:lnTo>
                  <a:lnTo>
                    <a:pt x="1855084" y="1583144"/>
                  </a:lnTo>
                  <a:lnTo>
                    <a:pt x="1892768" y="1556504"/>
                  </a:lnTo>
                  <a:lnTo>
                    <a:pt x="1925312" y="1523960"/>
                  </a:lnTo>
                  <a:lnTo>
                    <a:pt x="1951952" y="1486276"/>
                  </a:lnTo>
                  <a:lnTo>
                    <a:pt x="1971925" y="1444214"/>
                  </a:lnTo>
                  <a:lnTo>
                    <a:pt x="1984469" y="1398537"/>
                  </a:lnTo>
                  <a:lnTo>
                    <a:pt x="1988820" y="1350009"/>
                  </a:lnTo>
                  <a:lnTo>
                    <a:pt x="1988820" y="270001"/>
                  </a:lnTo>
                  <a:lnTo>
                    <a:pt x="1984469" y="221474"/>
                  </a:lnTo>
                  <a:lnTo>
                    <a:pt x="1971925" y="175797"/>
                  </a:lnTo>
                  <a:lnTo>
                    <a:pt x="1951952" y="133735"/>
                  </a:lnTo>
                  <a:lnTo>
                    <a:pt x="1925312" y="96051"/>
                  </a:lnTo>
                  <a:lnTo>
                    <a:pt x="1892768" y="63507"/>
                  </a:lnTo>
                  <a:lnTo>
                    <a:pt x="1855084" y="36867"/>
                  </a:lnTo>
                  <a:lnTo>
                    <a:pt x="1813022" y="16894"/>
                  </a:lnTo>
                  <a:lnTo>
                    <a:pt x="1767345" y="4350"/>
                  </a:lnTo>
                  <a:lnTo>
                    <a:pt x="1718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4024" y="4052316"/>
              <a:ext cx="1988820" cy="1620520"/>
            </a:xfrm>
            <a:custGeom>
              <a:avLst/>
              <a:gdLst/>
              <a:ahLst/>
              <a:cxnLst/>
              <a:rect l="l" t="t" r="r" b="b"/>
              <a:pathLst>
                <a:path w="1988820" h="1620520">
                  <a:moveTo>
                    <a:pt x="0" y="270001"/>
                  </a:moveTo>
                  <a:lnTo>
                    <a:pt x="4350" y="221474"/>
                  </a:lnTo>
                  <a:lnTo>
                    <a:pt x="16894" y="175797"/>
                  </a:lnTo>
                  <a:lnTo>
                    <a:pt x="36867" y="133735"/>
                  </a:lnTo>
                  <a:lnTo>
                    <a:pt x="63507" y="96051"/>
                  </a:lnTo>
                  <a:lnTo>
                    <a:pt x="96051" y="63507"/>
                  </a:lnTo>
                  <a:lnTo>
                    <a:pt x="133735" y="36867"/>
                  </a:lnTo>
                  <a:lnTo>
                    <a:pt x="175797" y="16894"/>
                  </a:lnTo>
                  <a:lnTo>
                    <a:pt x="221474" y="4350"/>
                  </a:lnTo>
                  <a:lnTo>
                    <a:pt x="270001" y="0"/>
                  </a:lnTo>
                  <a:lnTo>
                    <a:pt x="1718817" y="0"/>
                  </a:lnTo>
                  <a:lnTo>
                    <a:pt x="1767345" y="4350"/>
                  </a:lnTo>
                  <a:lnTo>
                    <a:pt x="1813022" y="16894"/>
                  </a:lnTo>
                  <a:lnTo>
                    <a:pt x="1855084" y="36867"/>
                  </a:lnTo>
                  <a:lnTo>
                    <a:pt x="1892768" y="63507"/>
                  </a:lnTo>
                  <a:lnTo>
                    <a:pt x="1925312" y="96051"/>
                  </a:lnTo>
                  <a:lnTo>
                    <a:pt x="1951952" y="133735"/>
                  </a:lnTo>
                  <a:lnTo>
                    <a:pt x="1971925" y="175797"/>
                  </a:lnTo>
                  <a:lnTo>
                    <a:pt x="1984469" y="221474"/>
                  </a:lnTo>
                  <a:lnTo>
                    <a:pt x="1988820" y="270001"/>
                  </a:lnTo>
                  <a:lnTo>
                    <a:pt x="1988820" y="1350009"/>
                  </a:lnTo>
                  <a:lnTo>
                    <a:pt x="1984469" y="1398537"/>
                  </a:lnTo>
                  <a:lnTo>
                    <a:pt x="1971925" y="1444214"/>
                  </a:lnTo>
                  <a:lnTo>
                    <a:pt x="1951952" y="1486276"/>
                  </a:lnTo>
                  <a:lnTo>
                    <a:pt x="1925312" y="1523960"/>
                  </a:lnTo>
                  <a:lnTo>
                    <a:pt x="1892768" y="1556504"/>
                  </a:lnTo>
                  <a:lnTo>
                    <a:pt x="1855084" y="1583144"/>
                  </a:lnTo>
                  <a:lnTo>
                    <a:pt x="1813022" y="1603117"/>
                  </a:lnTo>
                  <a:lnTo>
                    <a:pt x="1767345" y="1615661"/>
                  </a:lnTo>
                  <a:lnTo>
                    <a:pt x="1718817" y="1620011"/>
                  </a:lnTo>
                  <a:lnTo>
                    <a:pt x="270001" y="1620011"/>
                  </a:lnTo>
                  <a:lnTo>
                    <a:pt x="221474" y="1615661"/>
                  </a:lnTo>
                  <a:lnTo>
                    <a:pt x="175797" y="1603117"/>
                  </a:lnTo>
                  <a:lnTo>
                    <a:pt x="133735" y="1583144"/>
                  </a:lnTo>
                  <a:lnTo>
                    <a:pt x="96051" y="1556504"/>
                  </a:lnTo>
                  <a:lnTo>
                    <a:pt x="63507" y="1523960"/>
                  </a:lnTo>
                  <a:lnTo>
                    <a:pt x="36867" y="1486276"/>
                  </a:lnTo>
                  <a:lnTo>
                    <a:pt x="16894" y="1444214"/>
                  </a:lnTo>
                  <a:lnTo>
                    <a:pt x="4350" y="1398537"/>
                  </a:lnTo>
                  <a:lnTo>
                    <a:pt x="0" y="1350009"/>
                  </a:lnTo>
                  <a:lnTo>
                    <a:pt x="0" y="270001"/>
                  </a:lnTo>
                  <a:close/>
                </a:path>
              </a:pathLst>
            </a:custGeom>
            <a:ln w="15875">
              <a:solidFill>
                <a:srgbClr val="E7B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32679" y="4106417"/>
            <a:ext cx="16516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Georgia"/>
                <a:cs typeface="Georgia"/>
              </a:rPr>
              <a:t>В</a:t>
            </a:r>
            <a:r>
              <a:rPr sz="1200" spc="-170" dirty="0">
                <a:latin typeface="Georgia"/>
                <a:cs typeface="Georgia"/>
              </a:rPr>
              <a:t>ы</a:t>
            </a:r>
            <a:r>
              <a:rPr sz="1200" spc="-70" dirty="0">
                <a:latin typeface="Georgia"/>
                <a:cs typeface="Georgia"/>
              </a:rPr>
              <a:t>сту</a:t>
            </a:r>
            <a:r>
              <a:rPr sz="1200" spc="-90" dirty="0">
                <a:latin typeface="Georgia"/>
                <a:cs typeface="Georgia"/>
              </a:rPr>
              <a:t>п</a:t>
            </a:r>
            <a:r>
              <a:rPr sz="1200" spc="-100" dirty="0">
                <a:latin typeface="Georgia"/>
                <a:cs typeface="Georgia"/>
              </a:rPr>
              <a:t>л</a:t>
            </a:r>
            <a:r>
              <a:rPr sz="1200" spc="-80" dirty="0">
                <a:latin typeface="Georgia"/>
                <a:cs typeface="Georgia"/>
              </a:rPr>
              <a:t>ен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в</a:t>
            </a:r>
            <a:r>
              <a:rPr sz="1200" spc="-65" dirty="0">
                <a:latin typeface="Georgia"/>
                <a:cs typeface="Georgia"/>
              </a:rPr>
              <a:t>оспи</a:t>
            </a:r>
            <a:r>
              <a:rPr sz="1200" spc="-90" dirty="0">
                <a:latin typeface="Georgia"/>
                <a:cs typeface="Georgia"/>
              </a:rPr>
              <a:t>тат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65" dirty="0">
                <a:latin typeface="Georgia"/>
                <a:cs typeface="Georgia"/>
              </a:rPr>
              <a:t>я</a:t>
            </a:r>
            <a:endParaRPr sz="1200">
              <a:latin typeface="Georgia"/>
              <a:cs typeface="Georgia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155" dirty="0">
                <a:latin typeface="Georgia"/>
                <a:cs typeface="Georgia"/>
              </a:rPr>
              <a:t>д</a:t>
            </a:r>
            <a:r>
              <a:rPr sz="1200" b="1" spc="-120" dirty="0">
                <a:latin typeface="Georgia"/>
                <a:cs typeface="Georgia"/>
              </a:rPr>
              <a:t>етского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са</a:t>
            </a:r>
            <a:r>
              <a:rPr sz="1200" b="1" spc="-130" dirty="0">
                <a:latin typeface="Georgia"/>
                <a:cs typeface="Georgia"/>
              </a:rPr>
              <a:t>д</a:t>
            </a:r>
            <a:r>
              <a:rPr sz="1200" b="1" spc="-140" dirty="0">
                <a:latin typeface="Georgia"/>
                <a:cs typeface="Georgia"/>
              </a:rPr>
              <a:t>а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85" dirty="0">
                <a:latin typeface="Georgia"/>
                <a:cs typeface="Georgia"/>
              </a:rPr>
              <a:t>№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90" dirty="0">
                <a:latin typeface="Georgia"/>
                <a:cs typeface="Georgia"/>
              </a:rPr>
              <a:t>23</a:t>
            </a:r>
            <a:endParaRPr sz="1200">
              <a:latin typeface="Georgia"/>
              <a:cs typeface="Georgia"/>
            </a:endParaRPr>
          </a:p>
          <a:p>
            <a:pPr marL="139065" marR="32384" indent="-97790">
              <a:lnSpc>
                <a:spcPct val="100000"/>
              </a:lnSpc>
            </a:pPr>
            <a:r>
              <a:rPr sz="1200" b="1" spc="-150" dirty="0">
                <a:latin typeface="Georgia"/>
                <a:cs typeface="Georgia"/>
              </a:rPr>
              <a:t>«Ро</a:t>
            </a:r>
            <a:r>
              <a:rPr sz="1200" b="1" spc="-145" dirty="0">
                <a:latin typeface="Georgia"/>
                <a:cs typeface="Georgia"/>
              </a:rPr>
              <a:t>синка»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Ш</a:t>
            </a:r>
            <a:r>
              <a:rPr sz="1200" spc="-55" dirty="0">
                <a:latin typeface="Georgia"/>
                <a:cs typeface="Georgia"/>
              </a:rPr>
              <a:t>а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165" dirty="0">
                <a:latin typeface="Georgia"/>
                <a:cs typeface="Georgia"/>
              </a:rPr>
              <a:t>м</a:t>
            </a:r>
            <a:r>
              <a:rPr sz="1200" spc="-110" dirty="0">
                <a:latin typeface="Georgia"/>
                <a:cs typeface="Georgia"/>
              </a:rPr>
              <a:t>а</a:t>
            </a:r>
            <a:r>
              <a:rPr sz="1200" spc="-65" dirty="0">
                <a:latin typeface="Georgia"/>
                <a:cs typeface="Georgia"/>
              </a:rPr>
              <a:t>н</a:t>
            </a:r>
            <a:r>
              <a:rPr sz="1200" spc="-60" dirty="0">
                <a:latin typeface="Georgia"/>
                <a:cs typeface="Georgia"/>
              </a:rPr>
              <a:t>овой  </a:t>
            </a:r>
            <a:r>
              <a:rPr sz="1200" spc="-75" dirty="0">
                <a:latin typeface="Georgia"/>
                <a:cs typeface="Georgia"/>
              </a:rPr>
              <a:t>Гу</a:t>
            </a:r>
            <a:r>
              <a:rPr sz="1200" spc="-110" dirty="0">
                <a:latin typeface="Georgia"/>
                <a:cs typeface="Georgia"/>
              </a:rPr>
              <a:t>з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25" dirty="0">
                <a:latin typeface="Georgia"/>
                <a:cs typeface="Georgia"/>
              </a:rPr>
              <a:t>ия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20" dirty="0">
                <a:latin typeface="Georgia"/>
                <a:cs typeface="Georgia"/>
              </a:rPr>
              <a:t>М</a:t>
            </a:r>
            <a:r>
              <a:rPr sz="1200" spc="-100" dirty="0">
                <a:latin typeface="Georgia"/>
                <a:cs typeface="Georgia"/>
              </a:rPr>
              <a:t>уна</a:t>
            </a:r>
            <a:r>
              <a:rPr sz="1200" spc="-80" dirty="0">
                <a:latin typeface="Georgia"/>
                <a:cs typeface="Georgia"/>
              </a:rPr>
              <a:t>вировна  </a:t>
            </a:r>
            <a:r>
              <a:rPr sz="1200" spc="-60" dirty="0">
                <a:latin typeface="Georgia"/>
                <a:cs typeface="Georgia"/>
              </a:rPr>
              <a:t>п</a:t>
            </a:r>
            <a:r>
              <a:rPr sz="1200" spc="-55" dirty="0">
                <a:latin typeface="Georgia"/>
                <a:cs typeface="Georgia"/>
              </a:rPr>
              <a:t>о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00" dirty="0">
                <a:latin typeface="Georgia"/>
                <a:cs typeface="Georgia"/>
              </a:rPr>
              <a:t>и</a:t>
            </a:r>
            <a:r>
              <a:rPr sz="1200" spc="-105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65" dirty="0">
                <a:latin typeface="Georgia"/>
                <a:cs typeface="Georgia"/>
              </a:rPr>
              <a:t>сь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55" dirty="0">
                <a:latin typeface="Georgia"/>
                <a:cs typeface="Georgia"/>
              </a:rPr>
              <a:t>о</a:t>
            </a:r>
            <a:r>
              <a:rPr sz="1200" spc="-70" dirty="0">
                <a:latin typeface="Georgia"/>
                <a:cs typeface="Georgia"/>
              </a:rPr>
              <a:t>п</a:t>
            </a:r>
            <a:r>
              <a:rPr sz="1200" spc="-170" dirty="0">
                <a:latin typeface="Georgia"/>
                <a:cs typeface="Georgia"/>
              </a:rPr>
              <a:t>ы</a:t>
            </a:r>
            <a:r>
              <a:rPr sz="1200" spc="-70" dirty="0">
                <a:latin typeface="Georgia"/>
                <a:cs typeface="Georgia"/>
              </a:rPr>
              <a:t>том  </a:t>
            </a:r>
            <a:r>
              <a:rPr sz="1200" spc="-85" dirty="0">
                <a:latin typeface="Georgia"/>
                <a:cs typeface="Georgia"/>
              </a:rPr>
              <a:t>работ</a:t>
            </a:r>
            <a:r>
              <a:rPr sz="1200" spc="-110" dirty="0">
                <a:latin typeface="Georgia"/>
                <a:cs typeface="Georgia"/>
              </a:rPr>
              <a:t>ы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тему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«Как</a:t>
            </a:r>
            <a:endParaRPr sz="1200">
              <a:latin typeface="Georgia"/>
              <a:cs typeface="Georgia"/>
            </a:endParaRPr>
          </a:p>
          <a:p>
            <a:pPr marL="144780" marR="81280" indent="-55244">
              <a:lnSpc>
                <a:spcPct val="100000"/>
              </a:lnSpc>
            </a:pPr>
            <a:r>
              <a:rPr sz="1200" b="1" spc="-170" dirty="0">
                <a:latin typeface="Georgia"/>
                <a:cs typeface="Georgia"/>
              </a:rPr>
              <a:t>аппл</a:t>
            </a:r>
            <a:r>
              <a:rPr sz="1200" b="1" spc="-150" dirty="0">
                <a:latin typeface="Georgia"/>
                <a:cs typeface="Georgia"/>
              </a:rPr>
              <a:t>ика</a:t>
            </a:r>
            <a:r>
              <a:rPr sz="1200" b="1" spc="-160" dirty="0">
                <a:latin typeface="Georgia"/>
                <a:cs typeface="Georgia"/>
              </a:rPr>
              <a:t>ц</a:t>
            </a:r>
            <a:r>
              <a:rPr sz="1200" b="1" spc="-185" dirty="0">
                <a:latin typeface="Georgia"/>
                <a:cs typeface="Georgia"/>
              </a:rPr>
              <a:t>и</a:t>
            </a:r>
            <a:r>
              <a:rPr sz="1200" b="1" spc="-165" dirty="0">
                <a:latin typeface="Georgia"/>
                <a:cs typeface="Georgia"/>
              </a:rPr>
              <a:t>я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помог</a:t>
            </a:r>
            <a:r>
              <a:rPr sz="1200" b="1" spc="-135" dirty="0">
                <a:latin typeface="Georgia"/>
                <a:cs typeface="Georgia"/>
              </a:rPr>
              <a:t>а</a:t>
            </a:r>
            <a:r>
              <a:rPr sz="1200" b="1" spc="-90" dirty="0">
                <a:latin typeface="Georgia"/>
                <a:cs typeface="Georgia"/>
              </a:rPr>
              <a:t>ет  </a:t>
            </a:r>
            <a:r>
              <a:rPr sz="1200" b="1" spc="-140" dirty="0">
                <a:latin typeface="Georgia"/>
                <a:cs typeface="Georgia"/>
              </a:rPr>
              <a:t>раз</a:t>
            </a:r>
            <a:r>
              <a:rPr sz="1200" b="1" spc="-150" dirty="0">
                <a:latin typeface="Georgia"/>
                <a:cs typeface="Georgia"/>
              </a:rPr>
              <a:t>в</a:t>
            </a:r>
            <a:r>
              <a:rPr sz="1200" b="1" spc="-160" dirty="0">
                <a:latin typeface="Georgia"/>
                <a:cs typeface="Georgia"/>
              </a:rPr>
              <a:t>ив</a:t>
            </a:r>
            <a:r>
              <a:rPr sz="1200" b="1" spc="-120" dirty="0">
                <a:latin typeface="Georgia"/>
                <a:cs typeface="Georgia"/>
              </a:rPr>
              <a:t>ат</a:t>
            </a:r>
            <a:r>
              <a:rPr sz="1200" b="1" spc="-130" dirty="0">
                <a:latin typeface="Georgia"/>
                <a:cs typeface="Georgia"/>
              </a:rPr>
              <a:t>ь</a:t>
            </a:r>
            <a:r>
              <a:rPr sz="1200" b="1" spc="-125" dirty="0">
                <a:latin typeface="Georgia"/>
                <a:cs typeface="Georgia"/>
              </a:rPr>
              <a:t>ся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д</a:t>
            </a:r>
            <a:r>
              <a:rPr sz="1200" b="1" spc="-135" dirty="0">
                <a:latin typeface="Georgia"/>
                <a:cs typeface="Georgia"/>
              </a:rPr>
              <a:t>ет</a:t>
            </a:r>
            <a:r>
              <a:rPr sz="1200" b="1" spc="-160" dirty="0">
                <a:latin typeface="Georgia"/>
                <a:cs typeface="Georgia"/>
              </a:rPr>
              <a:t>я</a:t>
            </a:r>
            <a:r>
              <a:rPr sz="1200" b="1" spc="-200" dirty="0">
                <a:latin typeface="Georgia"/>
                <a:cs typeface="Georgia"/>
              </a:rPr>
              <a:t>м»</a:t>
            </a:r>
            <a:r>
              <a:rPr sz="1200" b="1" spc="-85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245790" y="4067238"/>
            <a:ext cx="2004695" cy="1613535"/>
            <a:chOff x="9245790" y="4067238"/>
            <a:chExt cx="2004695" cy="1613535"/>
          </a:xfrm>
        </p:grpSpPr>
        <p:sp>
          <p:nvSpPr>
            <p:cNvPr id="27" name="object 27"/>
            <p:cNvSpPr/>
            <p:nvPr/>
          </p:nvSpPr>
          <p:spPr>
            <a:xfrm>
              <a:off x="9253728" y="4075176"/>
              <a:ext cx="1988820" cy="1597660"/>
            </a:xfrm>
            <a:custGeom>
              <a:avLst/>
              <a:gdLst/>
              <a:ahLst/>
              <a:cxnLst/>
              <a:rect l="l" t="t" r="r" b="b"/>
              <a:pathLst>
                <a:path w="1988820" h="1597660">
                  <a:moveTo>
                    <a:pt x="1722627" y="0"/>
                  </a:moveTo>
                  <a:lnTo>
                    <a:pt x="266192" y="0"/>
                  </a:lnTo>
                  <a:lnTo>
                    <a:pt x="218329" y="4286"/>
                  </a:lnTo>
                  <a:lnTo>
                    <a:pt x="173287" y="16647"/>
                  </a:lnTo>
                  <a:lnTo>
                    <a:pt x="131816" y="36331"/>
                  </a:lnTo>
                  <a:lnTo>
                    <a:pt x="94666" y="62587"/>
                  </a:lnTo>
                  <a:lnTo>
                    <a:pt x="62587" y="94666"/>
                  </a:lnTo>
                  <a:lnTo>
                    <a:pt x="36331" y="131816"/>
                  </a:lnTo>
                  <a:lnTo>
                    <a:pt x="16647" y="173287"/>
                  </a:lnTo>
                  <a:lnTo>
                    <a:pt x="4286" y="218329"/>
                  </a:lnTo>
                  <a:lnTo>
                    <a:pt x="0" y="266192"/>
                  </a:lnTo>
                  <a:lnTo>
                    <a:pt x="0" y="1330960"/>
                  </a:lnTo>
                  <a:lnTo>
                    <a:pt x="4286" y="1378822"/>
                  </a:lnTo>
                  <a:lnTo>
                    <a:pt x="16647" y="1423864"/>
                  </a:lnTo>
                  <a:lnTo>
                    <a:pt x="36331" y="1465335"/>
                  </a:lnTo>
                  <a:lnTo>
                    <a:pt x="62587" y="1502485"/>
                  </a:lnTo>
                  <a:lnTo>
                    <a:pt x="94666" y="1534564"/>
                  </a:lnTo>
                  <a:lnTo>
                    <a:pt x="131816" y="1560820"/>
                  </a:lnTo>
                  <a:lnTo>
                    <a:pt x="173287" y="1580504"/>
                  </a:lnTo>
                  <a:lnTo>
                    <a:pt x="218329" y="1592865"/>
                  </a:lnTo>
                  <a:lnTo>
                    <a:pt x="266192" y="1597152"/>
                  </a:lnTo>
                  <a:lnTo>
                    <a:pt x="1722627" y="1597152"/>
                  </a:lnTo>
                  <a:lnTo>
                    <a:pt x="1770490" y="1592865"/>
                  </a:lnTo>
                  <a:lnTo>
                    <a:pt x="1815532" y="1580504"/>
                  </a:lnTo>
                  <a:lnTo>
                    <a:pt x="1857003" y="1560820"/>
                  </a:lnTo>
                  <a:lnTo>
                    <a:pt x="1894153" y="1534564"/>
                  </a:lnTo>
                  <a:lnTo>
                    <a:pt x="1926232" y="1502485"/>
                  </a:lnTo>
                  <a:lnTo>
                    <a:pt x="1952488" y="1465335"/>
                  </a:lnTo>
                  <a:lnTo>
                    <a:pt x="1972172" y="1423864"/>
                  </a:lnTo>
                  <a:lnTo>
                    <a:pt x="1984533" y="1378822"/>
                  </a:lnTo>
                  <a:lnTo>
                    <a:pt x="1988820" y="1330960"/>
                  </a:lnTo>
                  <a:lnTo>
                    <a:pt x="1988820" y="266192"/>
                  </a:lnTo>
                  <a:lnTo>
                    <a:pt x="1984533" y="218329"/>
                  </a:lnTo>
                  <a:lnTo>
                    <a:pt x="1972172" y="173287"/>
                  </a:lnTo>
                  <a:lnTo>
                    <a:pt x="1952488" y="131816"/>
                  </a:lnTo>
                  <a:lnTo>
                    <a:pt x="1926232" y="94666"/>
                  </a:lnTo>
                  <a:lnTo>
                    <a:pt x="1894153" y="62587"/>
                  </a:lnTo>
                  <a:lnTo>
                    <a:pt x="1857003" y="36331"/>
                  </a:lnTo>
                  <a:lnTo>
                    <a:pt x="1815532" y="16647"/>
                  </a:lnTo>
                  <a:lnTo>
                    <a:pt x="1770490" y="4286"/>
                  </a:lnTo>
                  <a:lnTo>
                    <a:pt x="1722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53728" y="4075176"/>
              <a:ext cx="1988820" cy="1597660"/>
            </a:xfrm>
            <a:custGeom>
              <a:avLst/>
              <a:gdLst/>
              <a:ahLst/>
              <a:cxnLst/>
              <a:rect l="l" t="t" r="r" b="b"/>
              <a:pathLst>
                <a:path w="1988820" h="1597660">
                  <a:moveTo>
                    <a:pt x="0" y="266192"/>
                  </a:moveTo>
                  <a:lnTo>
                    <a:pt x="4286" y="218329"/>
                  </a:lnTo>
                  <a:lnTo>
                    <a:pt x="16647" y="173287"/>
                  </a:lnTo>
                  <a:lnTo>
                    <a:pt x="36331" y="131816"/>
                  </a:lnTo>
                  <a:lnTo>
                    <a:pt x="62587" y="94666"/>
                  </a:lnTo>
                  <a:lnTo>
                    <a:pt x="94666" y="62587"/>
                  </a:lnTo>
                  <a:lnTo>
                    <a:pt x="131816" y="36331"/>
                  </a:lnTo>
                  <a:lnTo>
                    <a:pt x="173287" y="16647"/>
                  </a:lnTo>
                  <a:lnTo>
                    <a:pt x="218329" y="4286"/>
                  </a:lnTo>
                  <a:lnTo>
                    <a:pt x="266192" y="0"/>
                  </a:lnTo>
                  <a:lnTo>
                    <a:pt x="1722627" y="0"/>
                  </a:lnTo>
                  <a:lnTo>
                    <a:pt x="1770490" y="4286"/>
                  </a:lnTo>
                  <a:lnTo>
                    <a:pt x="1815532" y="16647"/>
                  </a:lnTo>
                  <a:lnTo>
                    <a:pt x="1857003" y="36331"/>
                  </a:lnTo>
                  <a:lnTo>
                    <a:pt x="1894153" y="62587"/>
                  </a:lnTo>
                  <a:lnTo>
                    <a:pt x="1926232" y="94666"/>
                  </a:lnTo>
                  <a:lnTo>
                    <a:pt x="1952488" y="131816"/>
                  </a:lnTo>
                  <a:lnTo>
                    <a:pt x="1972172" y="173287"/>
                  </a:lnTo>
                  <a:lnTo>
                    <a:pt x="1984533" y="218329"/>
                  </a:lnTo>
                  <a:lnTo>
                    <a:pt x="1988820" y="266192"/>
                  </a:lnTo>
                  <a:lnTo>
                    <a:pt x="1988820" y="1330960"/>
                  </a:lnTo>
                  <a:lnTo>
                    <a:pt x="1984533" y="1378822"/>
                  </a:lnTo>
                  <a:lnTo>
                    <a:pt x="1972172" y="1423864"/>
                  </a:lnTo>
                  <a:lnTo>
                    <a:pt x="1952488" y="1465335"/>
                  </a:lnTo>
                  <a:lnTo>
                    <a:pt x="1926232" y="1502485"/>
                  </a:lnTo>
                  <a:lnTo>
                    <a:pt x="1894153" y="1534564"/>
                  </a:lnTo>
                  <a:lnTo>
                    <a:pt x="1857003" y="1560820"/>
                  </a:lnTo>
                  <a:lnTo>
                    <a:pt x="1815532" y="1580504"/>
                  </a:lnTo>
                  <a:lnTo>
                    <a:pt x="1770490" y="1592865"/>
                  </a:lnTo>
                  <a:lnTo>
                    <a:pt x="1722627" y="1597152"/>
                  </a:lnTo>
                  <a:lnTo>
                    <a:pt x="266192" y="1597152"/>
                  </a:lnTo>
                  <a:lnTo>
                    <a:pt x="218329" y="1592865"/>
                  </a:lnTo>
                  <a:lnTo>
                    <a:pt x="173287" y="1580504"/>
                  </a:lnTo>
                  <a:lnTo>
                    <a:pt x="131816" y="1560820"/>
                  </a:lnTo>
                  <a:lnTo>
                    <a:pt x="94666" y="1534564"/>
                  </a:lnTo>
                  <a:lnTo>
                    <a:pt x="62587" y="1502485"/>
                  </a:lnTo>
                  <a:lnTo>
                    <a:pt x="36331" y="1465335"/>
                  </a:lnTo>
                  <a:lnTo>
                    <a:pt x="16647" y="1423864"/>
                  </a:lnTo>
                  <a:lnTo>
                    <a:pt x="4286" y="1378822"/>
                  </a:lnTo>
                  <a:lnTo>
                    <a:pt x="0" y="1330960"/>
                  </a:lnTo>
                  <a:lnTo>
                    <a:pt x="0" y="266192"/>
                  </a:lnTo>
                  <a:close/>
                </a:path>
              </a:pathLst>
            </a:custGeom>
            <a:ln w="15875">
              <a:solidFill>
                <a:srgbClr val="E7B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452229" y="4117975"/>
            <a:ext cx="15925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latin typeface="Georgia"/>
                <a:cs typeface="Georgia"/>
              </a:rPr>
              <a:t>«О</a:t>
            </a:r>
            <a:r>
              <a:rPr sz="1200" b="1" spc="-114" dirty="0">
                <a:latin typeface="Georgia"/>
                <a:cs typeface="Georgia"/>
              </a:rPr>
              <a:t>д</a:t>
            </a:r>
            <a:r>
              <a:rPr sz="1200" b="1" spc="-145" dirty="0">
                <a:latin typeface="Georgia"/>
                <a:cs typeface="Georgia"/>
              </a:rPr>
              <a:t>е</a:t>
            </a:r>
            <a:r>
              <a:rPr sz="1200" b="1" spc="-165" dirty="0">
                <a:latin typeface="Georgia"/>
                <a:cs typeface="Georgia"/>
              </a:rPr>
              <a:t>я</a:t>
            </a:r>
            <a:r>
              <a:rPr sz="1200" b="1" spc="-200" dirty="0">
                <a:latin typeface="Georgia"/>
                <a:cs typeface="Georgia"/>
              </a:rPr>
              <a:t>л</a:t>
            </a:r>
            <a:r>
              <a:rPr sz="1200" b="1" spc="-185" dirty="0">
                <a:latin typeface="Georgia"/>
                <a:cs typeface="Georgia"/>
              </a:rPr>
              <a:t>о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д</a:t>
            </a:r>
            <a:r>
              <a:rPr sz="1200" b="1" spc="-215" dirty="0">
                <a:latin typeface="Georgia"/>
                <a:cs typeface="Georgia"/>
              </a:rPr>
              <a:t>л</a:t>
            </a:r>
            <a:r>
              <a:rPr sz="1200" b="1" spc="-204" dirty="0">
                <a:latin typeface="Georgia"/>
                <a:cs typeface="Georgia"/>
              </a:rPr>
              <a:t>я</a:t>
            </a:r>
            <a:r>
              <a:rPr sz="1200" b="1" spc="-25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ме</a:t>
            </a:r>
            <a:r>
              <a:rPr sz="1200" b="1" spc="-150" dirty="0">
                <a:latin typeface="Georgia"/>
                <a:cs typeface="Georgia"/>
              </a:rPr>
              <a:t>дв</a:t>
            </a:r>
            <a:r>
              <a:rPr sz="1200" b="1" spc="-135" dirty="0">
                <a:latin typeface="Georgia"/>
                <a:cs typeface="Georgia"/>
              </a:rPr>
              <a:t>е</a:t>
            </a:r>
            <a:r>
              <a:rPr sz="1200" b="1" spc="-140" dirty="0">
                <a:latin typeface="Georgia"/>
                <a:cs typeface="Georgia"/>
              </a:rPr>
              <a:t>д</a:t>
            </a:r>
            <a:r>
              <a:rPr sz="1200" b="1" spc="-180" dirty="0">
                <a:latin typeface="Georgia"/>
                <a:cs typeface="Georgia"/>
              </a:rPr>
              <a:t>я</a:t>
            </a:r>
            <a:r>
              <a:rPr sz="1200" b="1" spc="-185" dirty="0">
                <a:latin typeface="Georgia"/>
                <a:cs typeface="Georgia"/>
              </a:rPr>
              <a:t>»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в  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80" dirty="0">
                <a:latin typeface="Georgia"/>
                <a:cs typeface="Georgia"/>
              </a:rPr>
              <a:t>оскутно</a:t>
            </a:r>
            <a:r>
              <a:rPr sz="1200" spc="-85" dirty="0">
                <a:latin typeface="Georgia"/>
                <a:cs typeface="Georgia"/>
              </a:rPr>
              <a:t>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тех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60" dirty="0">
                <a:latin typeface="Georgia"/>
                <a:cs typeface="Georgia"/>
              </a:rPr>
              <a:t>е,  </a:t>
            </a:r>
            <a:r>
              <a:rPr sz="1200" spc="-110" dirty="0">
                <a:latin typeface="Georgia"/>
                <a:cs typeface="Georgia"/>
              </a:rPr>
              <a:t>з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0" dirty="0">
                <a:latin typeface="Georgia"/>
                <a:cs typeface="Georgia"/>
              </a:rPr>
              <a:t>и</a:t>
            </a:r>
            <a:r>
              <a:rPr sz="1200" spc="-80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г</a:t>
            </a:r>
            <a:r>
              <a:rPr sz="1200" spc="-90" dirty="0">
                <a:latin typeface="Georgia"/>
                <a:cs typeface="Georgia"/>
              </a:rPr>
              <a:t>еоме</a:t>
            </a:r>
            <a:r>
              <a:rPr sz="1200" spc="-75" dirty="0">
                <a:latin typeface="Georgia"/>
                <a:cs typeface="Georgia"/>
              </a:rPr>
              <a:t>тр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70" dirty="0">
                <a:latin typeface="Georgia"/>
                <a:cs typeface="Georgia"/>
              </a:rPr>
              <a:t>чес</a:t>
            </a:r>
            <a:r>
              <a:rPr sz="1200" spc="-155" dirty="0">
                <a:latin typeface="Georgia"/>
                <a:cs typeface="Georgia"/>
              </a:rPr>
              <a:t>к</a:t>
            </a:r>
            <a:r>
              <a:rPr sz="1200" spc="-90" dirty="0">
                <a:latin typeface="Georgia"/>
                <a:cs typeface="Georgia"/>
              </a:rPr>
              <a:t>и</a:t>
            </a:r>
            <a:r>
              <a:rPr sz="1200" spc="-40" dirty="0">
                <a:latin typeface="Georgia"/>
                <a:cs typeface="Georgia"/>
              </a:rPr>
              <a:t>х  </a:t>
            </a:r>
            <a:r>
              <a:rPr sz="1200" spc="5" dirty="0">
                <a:latin typeface="Georgia"/>
                <a:cs typeface="Georgia"/>
              </a:rPr>
              <a:t>ф</a:t>
            </a:r>
            <a:r>
              <a:rPr sz="1200" spc="-95" dirty="0">
                <a:latin typeface="Georgia"/>
                <a:cs typeface="Georgia"/>
              </a:rPr>
              <a:t>игу</a:t>
            </a:r>
            <a:r>
              <a:rPr sz="1200" spc="-75" dirty="0">
                <a:latin typeface="Georgia"/>
                <a:cs typeface="Georgia"/>
              </a:rPr>
              <a:t>р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b="1" spc="-70" dirty="0">
                <a:latin typeface="Georgia"/>
                <a:cs typeface="Georgia"/>
              </a:rPr>
              <a:t>Д</a:t>
            </a:r>
            <a:r>
              <a:rPr sz="1200" b="1" spc="-130" dirty="0">
                <a:latin typeface="Georgia"/>
                <a:cs typeface="Georgia"/>
              </a:rPr>
              <a:t>етский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сад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40" dirty="0">
                <a:latin typeface="Georgia"/>
                <a:cs typeface="Georgia"/>
              </a:rPr>
              <a:t>№  </a:t>
            </a:r>
            <a:r>
              <a:rPr sz="1200" b="1" spc="-40" dirty="0">
                <a:latin typeface="Times New Roman"/>
                <a:cs typeface="Times New Roman"/>
              </a:rPr>
              <a:t>23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95" dirty="0">
                <a:latin typeface="Georgia"/>
                <a:cs typeface="Georgia"/>
              </a:rPr>
              <a:t>педа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0" dirty="0">
                <a:latin typeface="Georgia"/>
                <a:cs typeface="Georgia"/>
              </a:rPr>
              <a:t>о</a:t>
            </a:r>
            <a:r>
              <a:rPr sz="1200" spc="-65" dirty="0">
                <a:latin typeface="Georgia"/>
                <a:cs typeface="Georgia"/>
              </a:rPr>
              <a:t>г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С</a:t>
            </a:r>
            <a:r>
              <a:rPr sz="1200" spc="-80" dirty="0">
                <a:latin typeface="Georgia"/>
                <a:cs typeface="Georgia"/>
              </a:rPr>
              <a:t>идорова</a:t>
            </a:r>
            <a:endParaRPr sz="1200">
              <a:latin typeface="Georgia"/>
              <a:cs typeface="Georgia"/>
            </a:endParaRPr>
          </a:p>
          <a:p>
            <a:pPr marL="160020" marR="153035" algn="ctr">
              <a:lnSpc>
                <a:spcPct val="100000"/>
              </a:lnSpc>
            </a:pPr>
            <a:r>
              <a:rPr sz="1200" spc="-65" dirty="0">
                <a:latin typeface="Georgia"/>
                <a:cs typeface="Georgia"/>
              </a:rPr>
              <a:t>Р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ги</a:t>
            </a:r>
            <a:r>
              <a:rPr sz="1200" spc="-95" dirty="0">
                <a:latin typeface="Georgia"/>
                <a:cs typeface="Georgia"/>
              </a:rPr>
              <a:t>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Л</a:t>
            </a:r>
            <a:r>
              <a:rPr sz="1200" spc="-70" dirty="0">
                <a:latin typeface="Georgia"/>
                <a:cs typeface="Georgia"/>
              </a:rPr>
              <a:t>еон</a:t>
            </a:r>
            <a:r>
              <a:rPr sz="1200" spc="-85" dirty="0">
                <a:latin typeface="Georgia"/>
                <a:cs typeface="Georgia"/>
              </a:rPr>
              <a:t>идов</a:t>
            </a:r>
            <a:r>
              <a:rPr sz="1200" spc="-70" dirty="0">
                <a:latin typeface="Georgia"/>
                <a:cs typeface="Georgia"/>
              </a:rPr>
              <a:t>на,  </a:t>
            </a:r>
            <a:r>
              <a:rPr sz="1200" spc="-110" dirty="0">
                <a:latin typeface="Georgia"/>
                <a:cs typeface="Georgia"/>
              </a:rPr>
              <a:t>з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30" dirty="0">
                <a:latin typeface="Georgia"/>
                <a:cs typeface="Georgia"/>
              </a:rPr>
              <a:t>н</a:t>
            </a:r>
            <a:r>
              <a:rPr sz="1200" spc="-125" dirty="0">
                <a:latin typeface="Georgia"/>
                <a:cs typeface="Georgia"/>
              </a:rPr>
              <a:t>я</a:t>
            </a:r>
            <a:r>
              <a:rPr sz="1200" spc="-70" dirty="0">
                <a:latin typeface="Georgia"/>
                <a:cs typeface="Georgia"/>
              </a:rPr>
              <a:t>т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д</a:t>
            </a:r>
            <a:r>
              <a:rPr sz="1200" spc="-80" dirty="0">
                <a:latin typeface="Georgia"/>
                <a:cs typeface="Georgia"/>
              </a:rPr>
              <a:t>етьми  </a:t>
            </a:r>
            <a:r>
              <a:rPr sz="1200" spc="-145" dirty="0">
                <a:latin typeface="Georgia"/>
                <a:cs typeface="Georgia"/>
              </a:rPr>
              <a:t>мл</a:t>
            </a:r>
            <a:r>
              <a:rPr sz="1200" spc="-110" dirty="0">
                <a:latin typeface="Georgia"/>
                <a:cs typeface="Georgia"/>
              </a:rPr>
              <a:t>а</a:t>
            </a:r>
            <a:r>
              <a:rPr sz="1200" spc="-80" dirty="0">
                <a:latin typeface="Georgia"/>
                <a:cs typeface="Georgia"/>
              </a:rPr>
              <a:t>д</a:t>
            </a:r>
            <a:r>
              <a:rPr sz="1200" spc="-125" dirty="0">
                <a:latin typeface="Georgia"/>
                <a:cs typeface="Georgia"/>
              </a:rPr>
              <a:t>ш</a:t>
            </a:r>
            <a:r>
              <a:rPr sz="1200" spc="-85" dirty="0">
                <a:latin typeface="Georgia"/>
                <a:cs typeface="Georgia"/>
              </a:rPr>
              <a:t>ей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рупп</a:t>
            </a:r>
            <a:r>
              <a:rPr sz="1200" spc="-170" dirty="0">
                <a:latin typeface="Georgia"/>
                <a:cs typeface="Georgia"/>
              </a:rPr>
              <a:t>ы</a:t>
            </a:r>
            <a:r>
              <a:rPr sz="1200" spc="-65" dirty="0">
                <a:latin typeface="Georgia"/>
                <a:cs typeface="Georgia"/>
              </a:rPr>
              <a:t>.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04570" y="4736274"/>
            <a:ext cx="1837055" cy="1252220"/>
            <a:chOff x="7104570" y="4736274"/>
            <a:chExt cx="1837055" cy="1252220"/>
          </a:xfrm>
        </p:grpSpPr>
        <p:sp>
          <p:nvSpPr>
            <p:cNvPr id="31" name="object 31"/>
            <p:cNvSpPr/>
            <p:nvPr/>
          </p:nvSpPr>
          <p:spPr>
            <a:xfrm>
              <a:off x="7112507" y="4744211"/>
              <a:ext cx="1821180" cy="1236345"/>
            </a:xfrm>
            <a:custGeom>
              <a:avLst/>
              <a:gdLst/>
              <a:ahLst/>
              <a:cxnLst/>
              <a:rect l="l" t="t" r="r" b="b"/>
              <a:pathLst>
                <a:path w="1821179" h="1236345">
                  <a:moveTo>
                    <a:pt x="1615186" y="0"/>
                  </a:moveTo>
                  <a:lnTo>
                    <a:pt x="205994" y="0"/>
                  </a:lnTo>
                  <a:lnTo>
                    <a:pt x="158753" y="5439"/>
                  </a:lnTo>
                  <a:lnTo>
                    <a:pt x="115392" y="20933"/>
                  </a:lnTo>
                  <a:lnTo>
                    <a:pt x="77144" y="45246"/>
                  </a:lnTo>
                  <a:lnTo>
                    <a:pt x="45246" y="77144"/>
                  </a:lnTo>
                  <a:lnTo>
                    <a:pt x="20933" y="115392"/>
                  </a:lnTo>
                  <a:lnTo>
                    <a:pt x="5439" y="158753"/>
                  </a:lnTo>
                  <a:lnTo>
                    <a:pt x="0" y="205994"/>
                  </a:lnTo>
                  <a:lnTo>
                    <a:pt x="0" y="1029969"/>
                  </a:lnTo>
                  <a:lnTo>
                    <a:pt x="5439" y="1077202"/>
                  </a:lnTo>
                  <a:lnTo>
                    <a:pt x="20933" y="1120560"/>
                  </a:lnTo>
                  <a:lnTo>
                    <a:pt x="45246" y="1158808"/>
                  </a:lnTo>
                  <a:lnTo>
                    <a:pt x="77144" y="1190709"/>
                  </a:lnTo>
                  <a:lnTo>
                    <a:pt x="115392" y="1215026"/>
                  </a:lnTo>
                  <a:lnTo>
                    <a:pt x="158753" y="1230523"/>
                  </a:lnTo>
                  <a:lnTo>
                    <a:pt x="205994" y="1235964"/>
                  </a:lnTo>
                  <a:lnTo>
                    <a:pt x="1615186" y="1235964"/>
                  </a:lnTo>
                  <a:lnTo>
                    <a:pt x="1662426" y="1230523"/>
                  </a:lnTo>
                  <a:lnTo>
                    <a:pt x="1705787" y="1215026"/>
                  </a:lnTo>
                  <a:lnTo>
                    <a:pt x="1744035" y="1190709"/>
                  </a:lnTo>
                  <a:lnTo>
                    <a:pt x="1775933" y="1158808"/>
                  </a:lnTo>
                  <a:lnTo>
                    <a:pt x="1800246" y="1120560"/>
                  </a:lnTo>
                  <a:lnTo>
                    <a:pt x="1815740" y="1077202"/>
                  </a:lnTo>
                  <a:lnTo>
                    <a:pt x="1821180" y="1029969"/>
                  </a:lnTo>
                  <a:lnTo>
                    <a:pt x="1821180" y="205994"/>
                  </a:lnTo>
                  <a:lnTo>
                    <a:pt x="1815740" y="158753"/>
                  </a:lnTo>
                  <a:lnTo>
                    <a:pt x="1800246" y="115392"/>
                  </a:lnTo>
                  <a:lnTo>
                    <a:pt x="1775933" y="77144"/>
                  </a:lnTo>
                  <a:lnTo>
                    <a:pt x="1744035" y="45246"/>
                  </a:lnTo>
                  <a:lnTo>
                    <a:pt x="1705787" y="20933"/>
                  </a:lnTo>
                  <a:lnTo>
                    <a:pt x="1662426" y="5439"/>
                  </a:lnTo>
                  <a:lnTo>
                    <a:pt x="1615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2507" y="4744211"/>
              <a:ext cx="1821180" cy="1236345"/>
            </a:xfrm>
            <a:custGeom>
              <a:avLst/>
              <a:gdLst/>
              <a:ahLst/>
              <a:cxnLst/>
              <a:rect l="l" t="t" r="r" b="b"/>
              <a:pathLst>
                <a:path w="1821179" h="1236345">
                  <a:moveTo>
                    <a:pt x="0" y="205994"/>
                  </a:moveTo>
                  <a:lnTo>
                    <a:pt x="5439" y="158753"/>
                  </a:lnTo>
                  <a:lnTo>
                    <a:pt x="20933" y="115392"/>
                  </a:lnTo>
                  <a:lnTo>
                    <a:pt x="45246" y="77144"/>
                  </a:lnTo>
                  <a:lnTo>
                    <a:pt x="77144" y="45246"/>
                  </a:lnTo>
                  <a:lnTo>
                    <a:pt x="115392" y="20933"/>
                  </a:lnTo>
                  <a:lnTo>
                    <a:pt x="158753" y="5439"/>
                  </a:lnTo>
                  <a:lnTo>
                    <a:pt x="205994" y="0"/>
                  </a:lnTo>
                  <a:lnTo>
                    <a:pt x="1615186" y="0"/>
                  </a:lnTo>
                  <a:lnTo>
                    <a:pt x="1662426" y="5439"/>
                  </a:lnTo>
                  <a:lnTo>
                    <a:pt x="1705787" y="20933"/>
                  </a:lnTo>
                  <a:lnTo>
                    <a:pt x="1744035" y="45246"/>
                  </a:lnTo>
                  <a:lnTo>
                    <a:pt x="1775933" y="77144"/>
                  </a:lnTo>
                  <a:lnTo>
                    <a:pt x="1800246" y="115392"/>
                  </a:lnTo>
                  <a:lnTo>
                    <a:pt x="1815740" y="158753"/>
                  </a:lnTo>
                  <a:lnTo>
                    <a:pt x="1821180" y="205994"/>
                  </a:lnTo>
                  <a:lnTo>
                    <a:pt x="1821180" y="1029969"/>
                  </a:lnTo>
                  <a:lnTo>
                    <a:pt x="1815740" y="1077202"/>
                  </a:lnTo>
                  <a:lnTo>
                    <a:pt x="1800246" y="1120560"/>
                  </a:lnTo>
                  <a:lnTo>
                    <a:pt x="1775933" y="1158808"/>
                  </a:lnTo>
                  <a:lnTo>
                    <a:pt x="1744035" y="1190709"/>
                  </a:lnTo>
                  <a:lnTo>
                    <a:pt x="1705787" y="1215026"/>
                  </a:lnTo>
                  <a:lnTo>
                    <a:pt x="1662426" y="1230523"/>
                  </a:lnTo>
                  <a:lnTo>
                    <a:pt x="1615186" y="1235964"/>
                  </a:lnTo>
                  <a:lnTo>
                    <a:pt x="205994" y="1235964"/>
                  </a:lnTo>
                  <a:lnTo>
                    <a:pt x="158753" y="1230523"/>
                  </a:lnTo>
                  <a:lnTo>
                    <a:pt x="115392" y="1215026"/>
                  </a:lnTo>
                  <a:lnTo>
                    <a:pt x="77144" y="1190709"/>
                  </a:lnTo>
                  <a:lnTo>
                    <a:pt x="45246" y="1158808"/>
                  </a:lnTo>
                  <a:lnTo>
                    <a:pt x="20933" y="1120560"/>
                  </a:lnTo>
                  <a:lnTo>
                    <a:pt x="5439" y="1077202"/>
                  </a:lnTo>
                  <a:lnTo>
                    <a:pt x="0" y="1029969"/>
                  </a:lnTo>
                  <a:lnTo>
                    <a:pt x="0" y="205994"/>
                  </a:lnTo>
                  <a:close/>
                </a:path>
              </a:pathLst>
            </a:custGeom>
            <a:ln w="15875">
              <a:solidFill>
                <a:srgbClr val="E7B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279640" y="4789678"/>
            <a:ext cx="1487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latin typeface="Georgia"/>
                <a:cs typeface="Georgia"/>
              </a:rPr>
              <a:t>Пед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0" dirty="0">
                <a:latin typeface="Georgia"/>
                <a:cs typeface="Georgia"/>
              </a:rPr>
              <a:t>о</a:t>
            </a:r>
            <a:r>
              <a:rPr sz="1200" spc="-65" dirty="0">
                <a:latin typeface="Georgia"/>
                <a:cs typeface="Georgia"/>
              </a:rPr>
              <a:t>г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д</a:t>
            </a:r>
            <a:r>
              <a:rPr sz="1200" b="1" spc="-120" dirty="0">
                <a:latin typeface="Georgia"/>
                <a:cs typeface="Georgia"/>
              </a:rPr>
              <a:t>етского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са</a:t>
            </a:r>
            <a:r>
              <a:rPr sz="1200" b="1" spc="-130" dirty="0">
                <a:latin typeface="Georgia"/>
                <a:cs typeface="Georgia"/>
              </a:rPr>
              <a:t>д</a:t>
            </a:r>
            <a:r>
              <a:rPr sz="1200" b="1" spc="-140" dirty="0">
                <a:latin typeface="Georgia"/>
                <a:cs typeface="Georgia"/>
              </a:rPr>
              <a:t>а</a:t>
            </a:r>
            <a:endParaRPr sz="1200">
              <a:latin typeface="Georgia"/>
              <a:cs typeface="Georgia"/>
            </a:endParaRPr>
          </a:p>
          <a:p>
            <a:pPr marL="1905" algn="ctr">
              <a:lnSpc>
                <a:spcPct val="100000"/>
              </a:lnSpc>
            </a:pPr>
            <a:r>
              <a:rPr sz="1200" b="1" spc="-85" dirty="0">
                <a:latin typeface="Georgia"/>
                <a:cs typeface="Georgia"/>
              </a:rPr>
              <a:t>№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215" dirty="0">
                <a:latin typeface="Georgia"/>
                <a:cs typeface="Georgia"/>
              </a:rPr>
              <a:t>9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«</a:t>
            </a:r>
            <a:r>
              <a:rPr sz="1200" b="1" spc="-150" dirty="0">
                <a:latin typeface="Georgia"/>
                <a:cs typeface="Georgia"/>
              </a:rPr>
              <a:t>Б</a:t>
            </a:r>
            <a:r>
              <a:rPr sz="1200" b="1" spc="-140" dirty="0">
                <a:latin typeface="Georgia"/>
                <a:cs typeface="Georgia"/>
              </a:rPr>
              <a:t>ерезка»</a:t>
            </a:r>
            <a:endParaRPr sz="1200">
              <a:latin typeface="Georgia"/>
              <a:cs typeface="Georgia"/>
            </a:endParaRPr>
          </a:p>
          <a:p>
            <a:pPr marL="12700" marR="5080" indent="252729">
              <a:lnSpc>
                <a:spcPct val="100000"/>
              </a:lnSpc>
            </a:pPr>
            <a:r>
              <a:rPr sz="1200" spc="-40" dirty="0">
                <a:latin typeface="Georgia"/>
                <a:cs typeface="Georgia"/>
              </a:rPr>
              <a:t>Б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70" dirty="0">
                <a:latin typeface="Georgia"/>
                <a:cs typeface="Georgia"/>
              </a:rPr>
              <a:t>охи</a:t>
            </a:r>
            <a:r>
              <a:rPr sz="1200" spc="-80" dirty="0">
                <a:latin typeface="Georgia"/>
                <a:cs typeface="Georgia"/>
              </a:rPr>
              <a:t>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40" dirty="0">
                <a:latin typeface="Georgia"/>
                <a:cs typeface="Georgia"/>
              </a:rPr>
              <a:t>Ол</a:t>
            </a:r>
            <a:r>
              <a:rPr sz="1200" spc="-85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0" dirty="0">
                <a:latin typeface="Georgia"/>
                <a:cs typeface="Georgia"/>
              </a:rPr>
              <a:t>а  </a:t>
            </a:r>
            <a:r>
              <a:rPr sz="1200" spc="-60" dirty="0">
                <a:latin typeface="Georgia"/>
                <a:cs typeface="Georgia"/>
              </a:rPr>
              <a:t>В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90" dirty="0">
                <a:latin typeface="Georgia"/>
                <a:cs typeface="Georgia"/>
              </a:rPr>
              <a:t>димиров</a:t>
            </a:r>
            <a:r>
              <a:rPr sz="1200" spc="-100" dirty="0">
                <a:latin typeface="Georgia"/>
                <a:cs typeface="Georgia"/>
              </a:rPr>
              <a:t>н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пр</a:t>
            </a:r>
            <a:r>
              <a:rPr sz="1200" spc="-85" dirty="0">
                <a:latin typeface="Georgia"/>
                <a:cs typeface="Georgia"/>
              </a:rPr>
              <a:t>ов</a:t>
            </a:r>
            <a:r>
              <a:rPr sz="1200" spc="-75" dirty="0">
                <a:latin typeface="Georgia"/>
                <a:cs typeface="Georgia"/>
              </a:rPr>
              <a:t>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endParaRPr sz="1200">
              <a:latin typeface="Georgia"/>
              <a:cs typeface="Georgia"/>
            </a:endParaRPr>
          </a:p>
          <a:p>
            <a:pPr marL="247015">
              <a:lnSpc>
                <a:spcPct val="100000"/>
              </a:lnSpc>
            </a:pPr>
            <a:r>
              <a:rPr sz="1200" spc="-165" dirty="0">
                <a:latin typeface="Georgia"/>
                <a:cs typeface="Georgia"/>
              </a:rPr>
              <a:t>м</a:t>
            </a:r>
            <a:r>
              <a:rPr sz="1200" spc="-114" dirty="0">
                <a:latin typeface="Georgia"/>
                <a:cs typeface="Georgia"/>
              </a:rPr>
              <a:t>а</a:t>
            </a:r>
            <a:r>
              <a:rPr sz="1200" spc="-70" dirty="0">
                <a:latin typeface="Georgia"/>
                <a:cs typeface="Georgia"/>
              </a:rPr>
              <a:t>стер</a:t>
            </a:r>
            <a:r>
              <a:rPr sz="1200" spc="-30" dirty="0">
                <a:latin typeface="Times New Roman"/>
                <a:cs typeface="Times New Roman"/>
              </a:rPr>
              <a:t>-</a:t>
            </a:r>
            <a:r>
              <a:rPr sz="1200" spc="-155" dirty="0">
                <a:latin typeface="Georgia"/>
                <a:cs typeface="Georgia"/>
              </a:rPr>
              <a:t>к</a:t>
            </a:r>
            <a:r>
              <a:rPr sz="1200" spc="-110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45" dirty="0">
                <a:latin typeface="Georgia"/>
                <a:cs typeface="Georgia"/>
              </a:rPr>
              <a:t>сс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</a:t>
            </a:r>
            <a:r>
              <a:rPr sz="1200" spc="-35" dirty="0">
                <a:latin typeface="Georgia"/>
                <a:cs typeface="Georgia"/>
              </a:rPr>
              <a:t>о</a:t>
            </a:r>
            <a:endParaRPr sz="1200">
              <a:latin typeface="Georgia"/>
              <a:cs typeface="Georgia"/>
            </a:endParaRPr>
          </a:p>
          <a:p>
            <a:pPr marL="116205">
              <a:lnSpc>
                <a:spcPct val="100000"/>
              </a:lnSpc>
            </a:pPr>
            <a:r>
              <a:rPr sz="1200" b="1" spc="-140" dirty="0">
                <a:latin typeface="Georgia"/>
                <a:cs typeface="Georgia"/>
              </a:rPr>
              <a:t>пластилинографи</a:t>
            </a:r>
            <a:r>
              <a:rPr sz="1200" b="1" spc="-1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2830" y="4788090"/>
            <a:ext cx="3649345" cy="1249045"/>
            <a:chOff x="802830" y="4788090"/>
            <a:chExt cx="3649345" cy="1249045"/>
          </a:xfrm>
        </p:grpSpPr>
        <p:sp>
          <p:nvSpPr>
            <p:cNvPr id="35" name="object 35"/>
            <p:cNvSpPr/>
            <p:nvPr/>
          </p:nvSpPr>
          <p:spPr>
            <a:xfrm>
              <a:off x="810768" y="4796028"/>
              <a:ext cx="3633470" cy="1233170"/>
            </a:xfrm>
            <a:custGeom>
              <a:avLst/>
              <a:gdLst/>
              <a:ahLst/>
              <a:cxnLst/>
              <a:rect l="l" t="t" r="r" b="b"/>
              <a:pathLst>
                <a:path w="3633470" h="1233170">
                  <a:moveTo>
                    <a:pt x="3427729" y="0"/>
                  </a:moveTo>
                  <a:lnTo>
                    <a:pt x="205485" y="0"/>
                  </a:lnTo>
                  <a:lnTo>
                    <a:pt x="158369" y="5424"/>
                  </a:lnTo>
                  <a:lnTo>
                    <a:pt x="115118" y="20876"/>
                  </a:lnTo>
                  <a:lnTo>
                    <a:pt x="76964" y="45126"/>
                  </a:lnTo>
                  <a:lnTo>
                    <a:pt x="45142" y="76943"/>
                  </a:lnTo>
                  <a:lnTo>
                    <a:pt x="20885" y="115096"/>
                  </a:lnTo>
                  <a:lnTo>
                    <a:pt x="5427" y="158353"/>
                  </a:lnTo>
                  <a:lnTo>
                    <a:pt x="0" y="205486"/>
                  </a:lnTo>
                  <a:lnTo>
                    <a:pt x="0" y="1027430"/>
                  </a:lnTo>
                  <a:lnTo>
                    <a:pt x="5427" y="1074546"/>
                  </a:lnTo>
                  <a:lnTo>
                    <a:pt x="20885" y="1117797"/>
                  </a:lnTo>
                  <a:lnTo>
                    <a:pt x="45142" y="1155951"/>
                  </a:lnTo>
                  <a:lnTo>
                    <a:pt x="76964" y="1187773"/>
                  </a:lnTo>
                  <a:lnTo>
                    <a:pt x="115118" y="1212030"/>
                  </a:lnTo>
                  <a:lnTo>
                    <a:pt x="158369" y="1227488"/>
                  </a:lnTo>
                  <a:lnTo>
                    <a:pt x="205485" y="1232916"/>
                  </a:lnTo>
                  <a:lnTo>
                    <a:pt x="3427729" y="1232916"/>
                  </a:lnTo>
                  <a:lnTo>
                    <a:pt x="3474862" y="1227488"/>
                  </a:lnTo>
                  <a:lnTo>
                    <a:pt x="3518119" y="1212030"/>
                  </a:lnTo>
                  <a:lnTo>
                    <a:pt x="3556272" y="1187773"/>
                  </a:lnTo>
                  <a:lnTo>
                    <a:pt x="3588089" y="1155951"/>
                  </a:lnTo>
                  <a:lnTo>
                    <a:pt x="3612339" y="1117797"/>
                  </a:lnTo>
                  <a:lnTo>
                    <a:pt x="3627791" y="1074546"/>
                  </a:lnTo>
                  <a:lnTo>
                    <a:pt x="3633216" y="1027430"/>
                  </a:lnTo>
                  <a:lnTo>
                    <a:pt x="3633216" y="205486"/>
                  </a:lnTo>
                  <a:lnTo>
                    <a:pt x="3627791" y="158353"/>
                  </a:lnTo>
                  <a:lnTo>
                    <a:pt x="3612339" y="115096"/>
                  </a:lnTo>
                  <a:lnTo>
                    <a:pt x="3588089" y="76943"/>
                  </a:lnTo>
                  <a:lnTo>
                    <a:pt x="3556272" y="45126"/>
                  </a:lnTo>
                  <a:lnTo>
                    <a:pt x="3518119" y="20876"/>
                  </a:lnTo>
                  <a:lnTo>
                    <a:pt x="3474862" y="5424"/>
                  </a:lnTo>
                  <a:lnTo>
                    <a:pt x="3427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768" y="4796028"/>
              <a:ext cx="3633470" cy="1233170"/>
            </a:xfrm>
            <a:custGeom>
              <a:avLst/>
              <a:gdLst/>
              <a:ahLst/>
              <a:cxnLst/>
              <a:rect l="l" t="t" r="r" b="b"/>
              <a:pathLst>
                <a:path w="3633470" h="1233170">
                  <a:moveTo>
                    <a:pt x="0" y="205486"/>
                  </a:moveTo>
                  <a:lnTo>
                    <a:pt x="5427" y="158353"/>
                  </a:lnTo>
                  <a:lnTo>
                    <a:pt x="20885" y="115096"/>
                  </a:lnTo>
                  <a:lnTo>
                    <a:pt x="45142" y="76943"/>
                  </a:lnTo>
                  <a:lnTo>
                    <a:pt x="76964" y="45126"/>
                  </a:lnTo>
                  <a:lnTo>
                    <a:pt x="115118" y="20876"/>
                  </a:lnTo>
                  <a:lnTo>
                    <a:pt x="158369" y="5424"/>
                  </a:lnTo>
                  <a:lnTo>
                    <a:pt x="205485" y="0"/>
                  </a:lnTo>
                  <a:lnTo>
                    <a:pt x="3427729" y="0"/>
                  </a:lnTo>
                  <a:lnTo>
                    <a:pt x="3474862" y="5424"/>
                  </a:lnTo>
                  <a:lnTo>
                    <a:pt x="3518119" y="20876"/>
                  </a:lnTo>
                  <a:lnTo>
                    <a:pt x="3556272" y="45126"/>
                  </a:lnTo>
                  <a:lnTo>
                    <a:pt x="3588089" y="76943"/>
                  </a:lnTo>
                  <a:lnTo>
                    <a:pt x="3612339" y="115096"/>
                  </a:lnTo>
                  <a:lnTo>
                    <a:pt x="3627791" y="158353"/>
                  </a:lnTo>
                  <a:lnTo>
                    <a:pt x="3633216" y="205486"/>
                  </a:lnTo>
                  <a:lnTo>
                    <a:pt x="3633216" y="1027430"/>
                  </a:lnTo>
                  <a:lnTo>
                    <a:pt x="3627791" y="1074546"/>
                  </a:lnTo>
                  <a:lnTo>
                    <a:pt x="3612339" y="1117797"/>
                  </a:lnTo>
                  <a:lnTo>
                    <a:pt x="3588089" y="1155951"/>
                  </a:lnTo>
                  <a:lnTo>
                    <a:pt x="3556272" y="1187773"/>
                  </a:lnTo>
                  <a:lnTo>
                    <a:pt x="3518119" y="1212030"/>
                  </a:lnTo>
                  <a:lnTo>
                    <a:pt x="3474862" y="1227488"/>
                  </a:lnTo>
                  <a:lnTo>
                    <a:pt x="3427729" y="1232916"/>
                  </a:lnTo>
                  <a:lnTo>
                    <a:pt x="205485" y="1232916"/>
                  </a:lnTo>
                  <a:lnTo>
                    <a:pt x="158369" y="1227488"/>
                  </a:lnTo>
                  <a:lnTo>
                    <a:pt x="115118" y="1212030"/>
                  </a:lnTo>
                  <a:lnTo>
                    <a:pt x="76964" y="1187773"/>
                  </a:lnTo>
                  <a:lnTo>
                    <a:pt x="45142" y="1155951"/>
                  </a:lnTo>
                  <a:lnTo>
                    <a:pt x="20885" y="1117797"/>
                  </a:lnTo>
                  <a:lnTo>
                    <a:pt x="5427" y="1074546"/>
                  </a:lnTo>
                  <a:lnTo>
                    <a:pt x="0" y="1027430"/>
                  </a:lnTo>
                  <a:lnTo>
                    <a:pt x="0" y="205486"/>
                  </a:lnTo>
                  <a:close/>
                </a:path>
              </a:pathLst>
            </a:custGeom>
            <a:ln w="15875">
              <a:solidFill>
                <a:srgbClr val="E7B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49858" y="4839970"/>
            <a:ext cx="3355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Georgia"/>
                <a:cs typeface="Georgia"/>
              </a:rPr>
              <a:t>Воспитатель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детского</a:t>
            </a:r>
            <a:r>
              <a:rPr sz="1200" b="1" spc="-120" dirty="0">
                <a:latin typeface="Georgia"/>
                <a:cs typeface="Georgia"/>
              </a:rPr>
              <a:t> </a:t>
            </a:r>
            <a:r>
              <a:rPr sz="1200" b="1" spc="-130" dirty="0">
                <a:latin typeface="Georgia"/>
                <a:cs typeface="Georgia"/>
              </a:rPr>
              <a:t>сада</a:t>
            </a:r>
            <a:r>
              <a:rPr sz="1200" b="1" spc="-125" dirty="0">
                <a:latin typeface="Georgia"/>
                <a:cs typeface="Georgia"/>
              </a:rPr>
              <a:t> </a:t>
            </a:r>
            <a:r>
              <a:rPr sz="1200" b="1" spc="-85" dirty="0">
                <a:latin typeface="Georgia"/>
                <a:cs typeface="Georgia"/>
              </a:rPr>
              <a:t>№</a:t>
            </a:r>
            <a:r>
              <a:rPr sz="1200" b="1" spc="-80" dirty="0">
                <a:latin typeface="Georgia"/>
                <a:cs typeface="Georgia"/>
              </a:rPr>
              <a:t> </a:t>
            </a:r>
            <a:r>
              <a:rPr sz="1200" b="1" spc="-85" dirty="0">
                <a:latin typeface="Times New Roman"/>
                <a:cs typeface="Times New Roman"/>
              </a:rPr>
              <a:t>10</a:t>
            </a:r>
            <a:r>
              <a:rPr sz="1200" b="1" spc="-80" dirty="0">
                <a:latin typeface="Times New Roman"/>
                <a:cs typeface="Times New Roman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«Василек» 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Аникина</a:t>
            </a:r>
            <a:r>
              <a:rPr sz="1200" spc="-80" dirty="0">
                <a:latin typeface="Georgia"/>
                <a:cs typeface="Georgia"/>
              </a:rPr>
              <a:t> Елена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Михайловна</a:t>
            </a:r>
            <a:r>
              <a:rPr sz="1200" spc="-90" dirty="0">
                <a:latin typeface="Georgia"/>
                <a:cs typeface="Georgia"/>
              </a:rPr>
              <a:t> провела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педагогами 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практикум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«Как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прививать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интерес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к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55" dirty="0">
                <a:latin typeface="Georgia"/>
                <a:cs typeface="Georgia"/>
              </a:rPr>
              <a:t>народному </a:t>
            </a:r>
            <a:r>
              <a:rPr sz="1200" b="1" spc="-15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декоративно</a:t>
            </a:r>
            <a:r>
              <a:rPr sz="1200" b="1" spc="-145" dirty="0">
                <a:latin typeface="Times New Roman"/>
                <a:cs typeface="Times New Roman"/>
              </a:rPr>
              <a:t>-</a:t>
            </a:r>
            <a:r>
              <a:rPr sz="1200" b="1" spc="-145" dirty="0">
                <a:latin typeface="Georgia"/>
                <a:cs typeface="Georgia"/>
              </a:rPr>
              <a:t>прикладному</a:t>
            </a:r>
            <a:r>
              <a:rPr sz="1200" b="1" spc="-140" dirty="0">
                <a:latin typeface="Georgia"/>
                <a:cs typeface="Georgia"/>
              </a:rPr>
              <a:t> </a:t>
            </a:r>
            <a:r>
              <a:rPr sz="1200" b="1" spc="-114" dirty="0">
                <a:latin typeface="Georgia"/>
                <a:cs typeface="Georgia"/>
              </a:rPr>
              <a:t>искусству</a:t>
            </a:r>
            <a:r>
              <a:rPr sz="1200" b="1" spc="-110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 </a:t>
            </a:r>
            <a:r>
              <a:rPr sz="1200" b="1" spc="-16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использовать</a:t>
            </a:r>
            <a:r>
              <a:rPr sz="1200" b="1" spc="-13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spc="-135" dirty="0">
                <a:latin typeface="Georgia"/>
                <a:cs typeface="Georgia"/>
              </a:rPr>
              <a:t> </a:t>
            </a:r>
            <a:r>
              <a:rPr sz="1200" b="1" spc="-130" dirty="0">
                <a:latin typeface="Georgia"/>
                <a:cs typeface="Georgia"/>
              </a:rPr>
              <a:t>работе</a:t>
            </a:r>
            <a:r>
              <a:rPr sz="1200" b="1" spc="-125" dirty="0">
                <a:latin typeface="Georgia"/>
                <a:cs typeface="Georgia"/>
              </a:rPr>
              <a:t> </a:t>
            </a:r>
            <a:r>
              <a:rPr sz="1200" b="1" spc="-75" dirty="0">
                <a:latin typeface="Georgia"/>
                <a:cs typeface="Georgia"/>
              </a:rPr>
              <a:t>с </a:t>
            </a:r>
            <a:r>
              <a:rPr sz="1200" b="1" spc="-150" dirty="0">
                <a:latin typeface="Georgia"/>
                <a:cs typeface="Georgia"/>
              </a:rPr>
              <a:t>детьми</a:t>
            </a:r>
            <a:r>
              <a:rPr sz="1200" b="1" spc="-14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геометрический </a:t>
            </a:r>
            <a:r>
              <a:rPr sz="1200" b="1" spc="-135" dirty="0">
                <a:latin typeface="Georgia"/>
                <a:cs typeface="Georgia"/>
              </a:rPr>
              <a:t> орнамент»</a:t>
            </a:r>
            <a:r>
              <a:rPr sz="1200" b="1" spc="-13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791777" y="1299781"/>
            <a:ext cx="7830820" cy="464184"/>
            <a:chOff x="2791777" y="1299781"/>
            <a:chExt cx="7830820" cy="464184"/>
          </a:xfrm>
        </p:grpSpPr>
        <p:sp>
          <p:nvSpPr>
            <p:cNvPr id="39" name="object 39"/>
            <p:cNvSpPr/>
            <p:nvPr/>
          </p:nvSpPr>
          <p:spPr>
            <a:xfrm>
              <a:off x="2796539" y="1304544"/>
              <a:ext cx="7821295" cy="454659"/>
            </a:xfrm>
            <a:custGeom>
              <a:avLst/>
              <a:gdLst/>
              <a:ahLst/>
              <a:cxnLst/>
              <a:rect l="l" t="t" r="r" b="b"/>
              <a:pathLst>
                <a:path w="7821295" h="454660">
                  <a:moveTo>
                    <a:pt x="7745476" y="0"/>
                  </a:moveTo>
                  <a:lnTo>
                    <a:pt x="75692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1"/>
                  </a:lnTo>
                  <a:lnTo>
                    <a:pt x="0" y="378459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2" y="454151"/>
                  </a:lnTo>
                  <a:lnTo>
                    <a:pt x="7745476" y="454151"/>
                  </a:lnTo>
                  <a:lnTo>
                    <a:pt x="7774930" y="448200"/>
                  </a:lnTo>
                  <a:lnTo>
                    <a:pt x="7798990" y="431974"/>
                  </a:lnTo>
                  <a:lnTo>
                    <a:pt x="7815216" y="407914"/>
                  </a:lnTo>
                  <a:lnTo>
                    <a:pt x="7821167" y="378459"/>
                  </a:lnTo>
                  <a:lnTo>
                    <a:pt x="7821167" y="75691"/>
                  </a:lnTo>
                  <a:lnTo>
                    <a:pt x="7815216" y="46237"/>
                  </a:lnTo>
                  <a:lnTo>
                    <a:pt x="7798990" y="22177"/>
                  </a:lnTo>
                  <a:lnTo>
                    <a:pt x="7774930" y="5951"/>
                  </a:lnTo>
                  <a:lnTo>
                    <a:pt x="7745476" y="0"/>
                  </a:lnTo>
                  <a:close/>
                </a:path>
              </a:pathLst>
            </a:custGeom>
            <a:solidFill>
              <a:srgbClr val="F9F1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796539" y="1304544"/>
              <a:ext cx="7821295" cy="454659"/>
            </a:xfrm>
            <a:custGeom>
              <a:avLst/>
              <a:gdLst/>
              <a:ahLst/>
              <a:cxnLst/>
              <a:rect l="l" t="t" r="r" b="b"/>
              <a:pathLst>
                <a:path w="7821295" h="454660">
                  <a:moveTo>
                    <a:pt x="0" y="75691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2" y="0"/>
                  </a:lnTo>
                  <a:lnTo>
                    <a:pt x="7745476" y="0"/>
                  </a:lnTo>
                  <a:lnTo>
                    <a:pt x="7774930" y="5951"/>
                  </a:lnTo>
                  <a:lnTo>
                    <a:pt x="7798990" y="22177"/>
                  </a:lnTo>
                  <a:lnTo>
                    <a:pt x="7815216" y="46237"/>
                  </a:lnTo>
                  <a:lnTo>
                    <a:pt x="7821167" y="75691"/>
                  </a:lnTo>
                  <a:lnTo>
                    <a:pt x="7821167" y="378459"/>
                  </a:lnTo>
                  <a:lnTo>
                    <a:pt x="7815216" y="407914"/>
                  </a:lnTo>
                  <a:lnTo>
                    <a:pt x="7798990" y="431974"/>
                  </a:lnTo>
                  <a:lnTo>
                    <a:pt x="7774930" y="448200"/>
                  </a:lnTo>
                  <a:lnTo>
                    <a:pt x="7745476" y="454151"/>
                  </a:lnTo>
                  <a:lnTo>
                    <a:pt x="75692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59"/>
                  </a:lnTo>
                  <a:lnTo>
                    <a:pt x="0" y="75691"/>
                  </a:lnTo>
                  <a:close/>
                </a:path>
              </a:pathLst>
            </a:custGeom>
            <a:ln w="9525">
              <a:solidFill>
                <a:srgbClr val="E7B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023361" y="1324483"/>
            <a:ext cx="737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Georgia"/>
                <a:cs typeface="Georgia"/>
              </a:rPr>
              <a:t>16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февраля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25" dirty="0">
                <a:latin typeface="Georgia"/>
                <a:cs typeface="Georgia"/>
              </a:rPr>
              <a:t>2023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года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детском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саду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85" dirty="0">
                <a:latin typeface="Georgia"/>
                <a:cs typeface="Georgia"/>
              </a:rPr>
              <a:t>№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90" dirty="0">
                <a:latin typeface="Georgia"/>
                <a:cs typeface="Georgia"/>
              </a:rPr>
              <a:t>23</a:t>
            </a:r>
            <a:r>
              <a:rPr sz="1200" b="1" spc="-10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«Росинка»</a:t>
            </a:r>
            <a:r>
              <a:rPr sz="1200" b="1" spc="2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прошел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муниципальный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фестиваль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педагогических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практик</a:t>
            </a:r>
            <a:endParaRPr sz="1200">
              <a:latin typeface="Georgia"/>
              <a:cs typeface="Georgia"/>
            </a:endParaRPr>
          </a:p>
          <a:p>
            <a:pPr marR="1270" algn="ctr">
              <a:lnSpc>
                <a:spcPct val="100000"/>
              </a:lnSpc>
            </a:pPr>
            <a:r>
              <a:rPr sz="1200" b="1" spc="-130" dirty="0">
                <a:latin typeface="Georgia"/>
                <a:cs typeface="Georgia"/>
              </a:rPr>
              <a:t>«</a:t>
            </a:r>
            <a:r>
              <a:rPr sz="1200" b="1" spc="-155" dirty="0">
                <a:latin typeface="Georgia"/>
                <a:cs typeface="Georgia"/>
              </a:rPr>
              <a:t>Вд</a:t>
            </a:r>
            <a:r>
              <a:rPr sz="1200" b="1" spc="-140" dirty="0">
                <a:latin typeface="Georgia"/>
                <a:cs typeface="Georgia"/>
              </a:rPr>
              <a:t>охно</a:t>
            </a:r>
            <a:r>
              <a:rPr sz="1200" b="1" spc="-145" dirty="0">
                <a:latin typeface="Georgia"/>
                <a:cs typeface="Georgia"/>
              </a:rPr>
              <a:t>в</a:t>
            </a:r>
            <a:r>
              <a:rPr sz="1200" b="1" spc="-170" dirty="0">
                <a:latin typeface="Georgia"/>
                <a:cs typeface="Georgia"/>
              </a:rPr>
              <a:t>ле</a:t>
            </a:r>
            <a:r>
              <a:rPr sz="1200" b="1" spc="-190" dirty="0">
                <a:latin typeface="Georgia"/>
                <a:cs typeface="Georgia"/>
              </a:rPr>
              <a:t>нны</a:t>
            </a:r>
            <a:r>
              <a:rPr sz="1200" b="1" spc="-130" dirty="0">
                <a:latin typeface="Georgia"/>
                <a:cs typeface="Georgia"/>
              </a:rPr>
              <a:t>е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т</a:t>
            </a:r>
            <a:r>
              <a:rPr sz="1200" b="1" spc="-145" dirty="0">
                <a:latin typeface="Georgia"/>
                <a:cs typeface="Georgia"/>
              </a:rPr>
              <a:t>в</a:t>
            </a:r>
            <a:r>
              <a:rPr sz="1200" b="1" spc="-130" dirty="0">
                <a:latin typeface="Georgia"/>
                <a:cs typeface="Georgia"/>
              </a:rPr>
              <a:t>о</a:t>
            </a:r>
            <a:r>
              <a:rPr sz="1200" b="1" spc="-140" dirty="0">
                <a:latin typeface="Georgia"/>
                <a:cs typeface="Georgia"/>
              </a:rPr>
              <a:t>рчеством».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12648" y="612648"/>
              <a:ext cx="10945495" cy="646430"/>
            </a:xfrm>
            <a:custGeom>
              <a:avLst/>
              <a:gdLst/>
              <a:ahLst/>
              <a:cxnLst/>
              <a:rect l="l" t="t" r="r" b="b"/>
              <a:pathLst>
                <a:path w="10945495" h="646430">
                  <a:moveTo>
                    <a:pt x="1094536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0945368" y="646176"/>
                  </a:lnTo>
                  <a:lnTo>
                    <a:pt x="10945368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2648" y="612648"/>
              <a:ext cx="10945495" cy="646430"/>
            </a:xfrm>
            <a:custGeom>
              <a:avLst/>
              <a:gdLst/>
              <a:ahLst/>
              <a:cxnLst/>
              <a:rect l="l" t="t" r="r" b="b"/>
              <a:pathLst>
                <a:path w="10945495" h="646430">
                  <a:moveTo>
                    <a:pt x="0" y="646176"/>
                  </a:moveTo>
                  <a:lnTo>
                    <a:pt x="10945368" y="646176"/>
                  </a:lnTo>
                  <a:lnTo>
                    <a:pt x="10945368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525">
              <a:solidFill>
                <a:srgbClr val="B3C5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372" y="627379"/>
            <a:ext cx="1027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Мастер</a:t>
            </a:r>
            <a:r>
              <a:rPr spc="-185" dirty="0">
                <a:latin typeface="Times New Roman"/>
                <a:cs typeface="Times New Roman"/>
              </a:rPr>
              <a:t>-</a:t>
            </a:r>
            <a:r>
              <a:rPr spc="-185" dirty="0"/>
              <a:t>классы</a:t>
            </a:r>
            <a:r>
              <a:rPr spc="60" dirty="0"/>
              <a:t> </a:t>
            </a:r>
            <a:r>
              <a:rPr spc="-215" dirty="0"/>
              <a:t>по</a:t>
            </a:r>
            <a:r>
              <a:rPr dirty="0"/>
              <a:t> </a:t>
            </a:r>
            <a:r>
              <a:rPr spc="-220" dirty="0"/>
              <a:t>теме</a:t>
            </a:r>
            <a:r>
              <a:rPr spc="-200" dirty="0"/>
              <a:t> </a:t>
            </a:r>
            <a:r>
              <a:rPr spc="-204" dirty="0"/>
              <a:t>«Эффективные</a:t>
            </a:r>
            <a:r>
              <a:rPr spc="5" dirty="0"/>
              <a:t> </a:t>
            </a:r>
            <a:r>
              <a:rPr spc="-200" dirty="0"/>
              <a:t>педагогические</a:t>
            </a:r>
            <a:r>
              <a:rPr dirty="0"/>
              <a:t> </a:t>
            </a:r>
            <a:r>
              <a:rPr spc="-204" dirty="0"/>
              <a:t>практики,</a:t>
            </a:r>
            <a:r>
              <a:rPr spc="5" dirty="0"/>
              <a:t> </a:t>
            </a:r>
            <a:r>
              <a:rPr spc="-240" dirty="0"/>
              <a:t>направленные</a:t>
            </a:r>
            <a:r>
              <a:rPr spc="-15" dirty="0"/>
              <a:t> </a:t>
            </a:r>
            <a:r>
              <a:rPr spc="-229" dirty="0"/>
              <a:t>на</a:t>
            </a:r>
            <a:r>
              <a:rPr dirty="0"/>
              <a:t> </a:t>
            </a:r>
            <a:r>
              <a:rPr spc="-225" dirty="0"/>
              <a:t>формирование</a:t>
            </a:r>
          </a:p>
          <a:p>
            <a:pPr marL="1905" algn="ctr">
              <a:lnSpc>
                <a:spcPct val="100000"/>
              </a:lnSpc>
            </a:pPr>
            <a:r>
              <a:rPr spc="-210" dirty="0"/>
              <a:t>финанс</a:t>
            </a:r>
            <a:r>
              <a:rPr spc="-195" dirty="0"/>
              <a:t>о</a:t>
            </a:r>
            <a:r>
              <a:rPr spc="-215" dirty="0"/>
              <a:t>во</a:t>
            </a:r>
            <a:r>
              <a:rPr spc="-240" dirty="0"/>
              <a:t>й</a:t>
            </a:r>
            <a:r>
              <a:rPr spc="-30" dirty="0"/>
              <a:t> </a:t>
            </a:r>
            <a:r>
              <a:rPr spc="-210" dirty="0"/>
              <a:t>грамо</a:t>
            </a:r>
            <a:r>
              <a:rPr spc="-195" dirty="0"/>
              <a:t>т</a:t>
            </a:r>
            <a:r>
              <a:rPr spc="-204" dirty="0"/>
              <a:t>но</a:t>
            </a:r>
            <a:r>
              <a:rPr spc="-170" dirty="0"/>
              <a:t>с</a:t>
            </a:r>
            <a:r>
              <a:rPr spc="-185" dirty="0"/>
              <a:t>т</a:t>
            </a:r>
            <a:r>
              <a:rPr spc="-250" dirty="0"/>
              <a:t>и</a:t>
            </a:r>
            <a:r>
              <a:rPr spc="20" dirty="0"/>
              <a:t> </a:t>
            </a:r>
            <a:r>
              <a:rPr spc="-170" dirty="0"/>
              <a:t>у</a:t>
            </a:r>
            <a:r>
              <a:rPr spc="-10" dirty="0"/>
              <a:t> </a:t>
            </a:r>
            <a:r>
              <a:rPr spc="-240" dirty="0"/>
              <a:t>дошкол</a:t>
            </a:r>
            <a:r>
              <a:rPr spc="-204" dirty="0"/>
              <a:t>ь</a:t>
            </a:r>
            <a:r>
              <a:rPr spc="-229" dirty="0"/>
              <a:t>нико</a:t>
            </a:r>
            <a:r>
              <a:rPr spc="-204" dirty="0"/>
              <a:t>в</a:t>
            </a:r>
            <a:r>
              <a:rPr spc="-10" dirty="0"/>
              <a:t> </a:t>
            </a:r>
            <a:r>
              <a:rPr spc="-250" dirty="0"/>
              <a:t>и</a:t>
            </a:r>
            <a:r>
              <a:rPr spc="-20" dirty="0"/>
              <a:t> </a:t>
            </a:r>
            <a:r>
              <a:rPr spc="-229" dirty="0"/>
              <a:t>шк</a:t>
            </a:r>
            <a:r>
              <a:rPr spc="-235" dirty="0"/>
              <a:t>ольни</a:t>
            </a:r>
            <a:r>
              <a:rPr spc="-225" dirty="0"/>
              <a:t>к</a:t>
            </a:r>
            <a:r>
              <a:rPr spc="-229" dirty="0"/>
              <a:t>ов»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39406" y="1630362"/>
            <a:ext cx="6459220" cy="4558665"/>
            <a:chOff x="839406" y="1630362"/>
            <a:chExt cx="6459220" cy="45586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40" y="2423159"/>
              <a:ext cx="1708404" cy="1312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24" y="2485644"/>
              <a:ext cx="1588008" cy="11917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49261" y="2480817"/>
              <a:ext cx="1597660" cy="1201420"/>
            </a:xfrm>
            <a:custGeom>
              <a:avLst/>
              <a:gdLst/>
              <a:ahLst/>
              <a:cxnLst/>
              <a:rect l="l" t="t" r="r" b="b"/>
              <a:pathLst>
                <a:path w="1597660" h="1201420">
                  <a:moveTo>
                    <a:pt x="0" y="1201292"/>
                  </a:moveTo>
                  <a:lnTo>
                    <a:pt x="1597533" y="1201292"/>
                  </a:lnTo>
                  <a:lnTo>
                    <a:pt x="1597533" y="0"/>
                  </a:lnTo>
                  <a:lnTo>
                    <a:pt x="0" y="0"/>
                  </a:lnTo>
                  <a:lnTo>
                    <a:pt x="0" y="120129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7648" y="3781044"/>
              <a:ext cx="1700783" cy="1399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2032" y="3843527"/>
              <a:ext cx="1580388" cy="12786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37205" y="3838701"/>
              <a:ext cx="1590040" cy="1288415"/>
            </a:xfrm>
            <a:custGeom>
              <a:avLst/>
              <a:gdLst/>
              <a:ahLst/>
              <a:cxnLst/>
              <a:rect l="l" t="t" r="r" b="b"/>
              <a:pathLst>
                <a:path w="1590039" h="1288414">
                  <a:moveTo>
                    <a:pt x="0" y="1288161"/>
                  </a:moveTo>
                  <a:lnTo>
                    <a:pt x="1589913" y="1288161"/>
                  </a:lnTo>
                  <a:lnTo>
                    <a:pt x="1589913" y="0"/>
                  </a:lnTo>
                  <a:lnTo>
                    <a:pt x="0" y="0"/>
                  </a:lnTo>
                  <a:lnTo>
                    <a:pt x="0" y="128816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8388" y="2862072"/>
              <a:ext cx="1309115" cy="11551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2772" y="2924555"/>
              <a:ext cx="1188719" cy="10347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47946" y="2919730"/>
              <a:ext cx="1198245" cy="1044575"/>
            </a:xfrm>
            <a:custGeom>
              <a:avLst/>
              <a:gdLst/>
              <a:ahLst/>
              <a:cxnLst/>
              <a:rect l="l" t="t" r="r" b="b"/>
              <a:pathLst>
                <a:path w="1198245" h="1044575">
                  <a:moveTo>
                    <a:pt x="0" y="1044321"/>
                  </a:moveTo>
                  <a:lnTo>
                    <a:pt x="1198245" y="1044321"/>
                  </a:lnTo>
                  <a:lnTo>
                    <a:pt x="1198245" y="0"/>
                  </a:lnTo>
                  <a:lnTo>
                    <a:pt x="0" y="0"/>
                  </a:lnTo>
                  <a:lnTo>
                    <a:pt x="0" y="104432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1615" y="5017008"/>
              <a:ext cx="1226832" cy="1171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0" y="5079491"/>
              <a:ext cx="1106424" cy="10515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91173" y="5074729"/>
              <a:ext cx="1116330" cy="1061085"/>
            </a:xfrm>
            <a:custGeom>
              <a:avLst/>
              <a:gdLst/>
              <a:ahLst/>
              <a:cxnLst/>
              <a:rect l="l" t="t" r="r" b="b"/>
              <a:pathLst>
                <a:path w="1116329" h="1061085">
                  <a:moveTo>
                    <a:pt x="0" y="1061084"/>
                  </a:moveTo>
                  <a:lnTo>
                    <a:pt x="1115949" y="1061084"/>
                  </a:lnTo>
                  <a:lnTo>
                    <a:pt x="1115949" y="0"/>
                  </a:lnTo>
                  <a:lnTo>
                    <a:pt x="0" y="0"/>
                  </a:lnTo>
                  <a:lnTo>
                    <a:pt x="0" y="106108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9888" y="3938028"/>
              <a:ext cx="1235976" cy="11490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4272" y="4000500"/>
              <a:ext cx="1115568" cy="10287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19446" y="3995673"/>
              <a:ext cx="1125220" cy="1038225"/>
            </a:xfrm>
            <a:custGeom>
              <a:avLst/>
              <a:gdLst/>
              <a:ahLst/>
              <a:cxnLst/>
              <a:rect l="l" t="t" r="r" b="b"/>
              <a:pathLst>
                <a:path w="1125220" h="1038225">
                  <a:moveTo>
                    <a:pt x="0" y="1038225"/>
                  </a:moveTo>
                  <a:lnTo>
                    <a:pt x="1125093" y="1038225"/>
                  </a:lnTo>
                  <a:lnTo>
                    <a:pt x="1125093" y="0"/>
                  </a:lnTo>
                  <a:lnTo>
                    <a:pt x="0" y="0"/>
                  </a:lnTo>
                  <a:lnTo>
                    <a:pt x="0" y="1038225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7344" y="1638300"/>
              <a:ext cx="2832100" cy="646430"/>
            </a:xfrm>
            <a:custGeom>
              <a:avLst/>
              <a:gdLst/>
              <a:ahLst/>
              <a:cxnLst/>
              <a:rect l="l" t="t" r="r" b="b"/>
              <a:pathLst>
                <a:path w="2832100" h="646430">
                  <a:moveTo>
                    <a:pt x="2723896" y="0"/>
                  </a:moveTo>
                  <a:lnTo>
                    <a:pt x="107696" y="0"/>
                  </a:lnTo>
                  <a:lnTo>
                    <a:pt x="65777" y="8469"/>
                  </a:lnTo>
                  <a:lnTo>
                    <a:pt x="31545" y="31559"/>
                  </a:lnTo>
                  <a:lnTo>
                    <a:pt x="8463" y="65793"/>
                  </a:lnTo>
                  <a:lnTo>
                    <a:pt x="0" y="107696"/>
                  </a:lnTo>
                  <a:lnTo>
                    <a:pt x="0" y="538479"/>
                  </a:lnTo>
                  <a:lnTo>
                    <a:pt x="8463" y="580382"/>
                  </a:lnTo>
                  <a:lnTo>
                    <a:pt x="31545" y="614616"/>
                  </a:lnTo>
                  <a:lnTo>
                    <a:pt x="65777" y="637706"/>
                  </a:lnTo>
                  <a:lnTo>
                    <a:pt x="107696" y="646176"/>
                  </a:lnTo>
                  <a:lnTo>
                    <a:pt x="2723896" y="646176"/>
                  </a:lnTo>
                  <a:lnTo>
                    <a:pt x="2765798" y="637706"/>
                  </a:lnTo>
                  <a:lnTo>
                    <a:pt x="2800032" y="614616"/>
                  </a:lnTo>
                  <a:lnTo>
                    <a:pt x="2823122" y="580382"/>
                  </a:lnTo>
                  <a:lnTo>
                    <a:pt x="2831592" y="538479"/>
                  </a:lnTo>
                  <a:lnTo>
                    <a:pt x="2831592" y="107696"/>
                  </a:lnTo>
                  <a:lnTo>
                    <a:pt x="2823122" y="65793"/>
                  </a:lnTo>
                  <a:lnTo>
                    <a:pt x="2800032" y="31559"/>
                  </a:lnTo>
                  <a:lnTo>
                    <a:pt x="2765798" y="8469"/>
                  </a:lnTo>
                  <a:lnTo>
                    <a:pt x="2723896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7344" y="1638300"/>
              <a:ext cx="2832100" cy="646430"/>
            </a:xfrm>
            <a:custGeom>
              <a:avLst/>
              <a:gdLst/>
              <a:ahLst/>
              <a:cxnLst/>
              <a:rect l="l" t="t" r="r" b="b"/>
              <a:pathLst>
                <a:path w="2832100" h="646430">
                  <a:moveTo>
                    <a:pt x="0" y="107696"/>
                  </a:moveTo>
                  <a:lnTo>
                    <a:pt x="8463" y="65793"/>
                  </a:lnTo>
                  <a:lnTo>
                    <a:pt x="31545" y="31559"/>
                  </a:lnTo>
                  <a:lnTo>
                    <a:pt x="65777" y="8469"/>
                  </a:lnTo>
                  <a:lnTo>
                    <a:pt x="107696" y="0"/>
                  </a:lnTo>
                  <a:lnTo>
                    <a:pt x="2723896" y="0"/>
                  </a:lnTo>
                  <a:lnTo>
                    <a:pt x="2765798" y="8469"/>
                  </a:lnTo>
                  <a:lnTo>
                    <a:pt x="2800032" y="31559"/>
                  </a:lnTo>
                  <a:lnTo>
                    <a:pt x="2823122" y="65793"/>
                  </a:lnTo>
                  <a:lnTo>
                    <a:pt x="2831592" y="107696"/>
                  </a:lnTo>
                  <a:lnTo>
                    <a:pt x="2831592" y="538479"/>
                  </a:lnTo>
                  <a:lnTo>
                    <a:pt x="2823122" y="580382"/>
                  </a:lnTo>
                  <a:lnTo>
                    <a:pt x="2800032" y="614616"/>
                  </a:lnTo>
                  <a:lnTo>
                    <a:pt x="2765798" y="637706"/>
                  </a:lnTo>
                  <a:lnTo>
                    <a:pt x="2723896" y="646176"/>
                  </a:lnTo>
                  <a:lnTo>
                    <a:pt x="107696" y="646176"/>
                  </a:lnTo>
                  <a:lnTo>
                    <a:pt x="65777" y="637706"/>
                  </a:lnTo>
                  <a:lnTo>
                    <a:pt x="31545" y="614616"/>
                  </a:lnTo>
                  <a:lnTo>
                    <a:pt x="8463" y="580382"/>
                  </a:lnTo>
                  <a:lnTo>
                    <a:pt x="0" y="538479"/>
                  </a:lnTo>
                  <a:lnTo>
                    <a:pt x="0" y="107696"/>
                  </a:lnTo>
                  <a:close/>
                </a:path>
              </a:pathLst>
            </a:custGeom>
            <a:ln w="1587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78483" y="1754251"/>
            <a:ext cx="2367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latin typeface="Georgia"/>
                <a:cs typeface="Georgia"/>
              </a:rPr>
              <a:t>Основ</a:t>
            </a:r>
            <a:r>
              <a:rPr sz="1200" b="1" spc="-210" dirty="0">
                <a:latin typeface="Georgia"/>
                <a:cs typeface="Georgia"/>
              </a:rPr>
              <a:t>ы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10" dirty="0">
                <a:latin typeface="Georgia"/>
                <a:cs typeface="Georgia"/>
              </a:rPr>
              <a:t>ф</a:t>
            </a:r>
            <a:r>
              <a:rPr sz="1200" b="1" spc="-170" dirty="0">
                <a:latin typeface="Georgia"/>
                <a:cs typeface="Georgia"/>
              </a:rPr>
              <a:t>ин</a:t>
            </a:r>
            <a:r>
              <a:rPr sz="1200" b="1" spc="-140" dirty="0">
                <a:latin typeface="Georgia"/>
                <a:cs typeface="Georgia"/>
              </a:rPr>
              <a:t>а</a:t>
            </a:r>
            <a:r>
              <a:rPr sz="1200" b="1" spc="-135" dirty="0">
                <a:latin typeface="Georgia"/>
                <a:cs typeface="Georgia"/>
              </a:rPr>
              <a:t>нсов</a:t>
            </a:r>
            <a:r>
              <a:rPr sz="1200" b="1" spc="-155" dirty="0">
                <a:latin typeface="Georgia"/>
                <a:cs typeface="Georgia"/>
              </a:rPr>
              <a:t>ой</a:t>
            </a:r>
            <a:r>
              <a:rPr sz="1200" b="1" spc="15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грамотности  </a:t>
            </a:r>
            <a:r>
              <a:rPr sz="1200" b="1" spc="-155" dirty="0">
                <a:latin typeface="Georgia"/>
                <a:cs typeface="Georgia"/>
              </a:rPr>
              <a:t>д</a:t>
            </a:r>
            <a:r>
              <a:rPr sz="1200" b="1" spc="-215" dirty="0">
                <a:latin typeface="Georgia"/>
                <a:cs typeface="Georgia"/>
              </a:rPr>
              <a:t>л</a:t>
            </a:r>
            <a:r>
              <a:rPr sz="1200" b="1" spc="-204" dirty="0">
                <a:latin typeface="Georgia"/>
                <a:cs typeface="Georgia"/>
              </a:rPr>
              <a:t>я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65" dirty="0">
                <a:latin typeface="Georgia"/>
                <a:cs typeface="Georgia"/>
              </a:rPr>
              <a:t>дошкол</a:t>
            </a:r>
            <a:r>
              <a:rPr sz="1200" b="1" spc="-155" dirty="0">
                <a:latin typeface="Georgia"/>
                <a:cs typeface="Georgia"/>
              </a:rPr>
              <a:t>ьнико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b="1" spc="-170" dirty="0">
                <a:latin typeface="Georgia"/>
                <a:cs typeface="Georgia"/>
              </a:rPr>
              <a:t>и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80" dirty="0">
                <a:latin typeface="Georgia"/>
                <a:cs typeface="Georgia"/>
              </a:rPr>
              <a:t>ш</a:t>
            </a:r>
            <a:r>
              <a:rPr sz="1200" b="1" spc="-165" dirty="0">
                <a:latin typeface="Georgia"/>
                <a:cs typeface="Georgia"/>
              </a:rPr>
              <a:t>кол</a:t>
            </a:r>
            <a:r>
              <a:rPr sz="1200" b="1" spc="-155" dirty="0">
                <a:latin typeface="Georgia"/>
                <a:cs typeface="Georgia"/>
              </a:rPr>
              <a:t>ьников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53128" y="1499616"/>
            <a:ext cx="3032760" cy="27749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3655" rIns="0" bIns="0" rtlCol="0">
            <a:spAutoFit/>
          </a:bodyPr>
          <a:lstStyle/>
          <a:p>
            <a:pPr marL="260985" indent="-172720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261620" algn="l"/>
              </a:tabLst>
            </a:pPr>
            <a:r>
              <a:rPr sz="1200" spc="-5" dirty="0">
                <a:latin typeface="Georgia"/>
                <a:cs typeface="Georgia"/>
              </a:rPr>
              <a:t>У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счита</a:t>
            </a:r>
            <a:r>
              <a:rPr sz="1200" spc="-75" dirty="0">
                <a:latin typeface="Georgia"/>
                <a:cs typeface="Georgia"/>
              </a:rPr>
              <a:t>ть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3128" y="1815083"/>
            <a:ext cx="3032760" cy="27749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3020" rIns="0" bIns="0" rtlCol="0">
            <a:spAutoFit/>
          </a:bodyPr>
          <a:lstStyle/>
          <a:p>
            <a:pPr marL="263525" indent="-173355">
              <a:lnSpc>
                <a:spcPct val="100000"/>
              </a:lnSpc>
              <a:spcBef>
                <a:spcPts val="260"/>
              </a:spcBef>
              <a:buFont typeface="Wingdings"/>
              <a:buChar char=""/>
              <a:tabLst>
                <a:tab pos="264160" algn="l"/>
              </a:tabLst>
            </a:pPr>
            <a:r>
              <a:rPr sz="1200" spc="-5" dirty="0">
                <a:latin typeface="Georgia"/>
                <a:cs typeface="Georgia"/>
              </a:rPr>
              <a:t>У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з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110" dirty="0">
                <a:latin typeface="Georgia"/>
                <a:cs typeface="Georgia"/>
              </a:rPr>
              <a:t>р</a:t>
            </a:r>
            <a:r>
              <a:rPr sz="1200" spc="-90" dirty="0">
                <a:latin typeface="Georgia"/>
                <a:cs typeface="Georgia"/>
              </a:rPr>
              <a:t>а</a:t>
            </a:r>
            <a:r>
              <a:rPr sz="1200" spc="-85" dirty="0">
                <a:latin typeface="Georgia"/>
                <a:cs typeface="Georgia"/>
              </a:rPr>
              <a:t>б</a:t>
            </a:r>
            <a:r>
              <a:rPr sz="1200" spc="-75" dirty="0">
                <a:latin typeface="Georgia"/>
                <a:cs typeface="Georgia"/>
              </a:rPr>
              <a:t>а</a:t>
            </a:r>
            <a:r>
              <a:rPr sz="1200" spc="-90" dirty="0">
                <a:latin typeface="Georgia"/>
                <a:cs typeface="Georgia"/>
              </a:rPr>
              <a:t>т</a:t>
            </a:r>
            <a:r>
              <a:rPr sz="1200" spc="-155" dirty="0">
                <a:latin typeface="Georgia"/>
                <a:cs typeface="Georgia"/>
              </a:rPr>
              <a:t>ы</a:t>
            </a:r>
            <a:r>
              <a:rPr sz="1200" spc="-114" dirty="0">
                <a:latin typeface="Georgia"/>
                <a:cs typeface="Georgia"/>
              </a:rPr>
              <a:t>в</a:t>
            </a:r>
            <a:r>
              <a:rPr sz="1200" spc="-110" dirty="0">
                <a:latin typeface="Georgia"/>
                <a:cs typeface="Georgia"/>
              </a:rPr>
              <a:t>а</a:t>
            </a:r>
            <a:r>
              <a:rPr sz="1200" spc="-75" dirty="0">
                <a:latin typeface="Georgia"/>
                <a:cs typeface="Georgia"/>
              </a:rPr>
              <a:t>ть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65592" y="1499616"/>
            <a:ext cx="2753995" cy="27749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3655" rIns="0" bIns="0" rtlCol="0">
            <a:spAutoFit/>
          </a:bodyPr>
          <a:lstStyle/>
          <a:p>
            <a:pPr marL="265430" indent="-172720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265430" algn="l"/>
              </a:tabLst>
            </a:pPr>
            <a:r>
              <a:rPr sz="1200" spc="-5" dirty="0">
                <a:latin typeface="Georgia"/>
                <a:cs typeface="Georgia"/>
              </a:rPr>
              <a:t>У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э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65" dirty="0">
                <a:latin typeface="Georgia"/>
                <a:cs typeface="Georgia"/>
              </a:rPr>
              <a:t>он</a:t>
            </a:r>
            <a:r>
              <a:rPr sz="1200" spc="-95" dirty="0">
                <a:latin typeface="Georgia"/>
                <a:cs typeface="Georgia"/>
              </a:rPr>
              <a:t>омит</a:t>
            </a:r>
            <a:r>
              <a:rPr sz="1200" spc="-75" dirty="0">
                <a:latin typeface="Georgia"/>
                <a:cs typeface="Georgia"/>
              </a:rPr>
              <a:t>ь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3128" y="2110739"/>
            <a:ext cx="3032760" cy="27749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4925" rIns="0" bIns="0" rtlCol="0">
            <a:spAutoFit/>
          </a:bodyPr>
          <a:lstStyle/>
          <a:p>
            <a:pPr marL="263525" indent="-173355">
              <a:lnSpc>
                <a:spcPct val="100000"/>
              </a:lnSpc>
              <a:spcBef>
                <a:spcPts val="275"/>
              </a:spcBef>
              <a:buFont typeface="Wingdings"/>
              <a:buChar char=""/>
              <a:tabLst>
                <a:tab pos="264160" algn="l"/>
              </a:tabLst>
            </a:pPr>
            <a:r>
              <a:rPr sz="1200" spc="-5" dirty="0">
                <a:latin typeface="Georgia"/>
                <a:cs typeface="Georgia"/>
              </a:rPr>
              <a:t>У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тратить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90" dirty="0">
                <a:latin typeface="Georgia"/>
                <a:cs typeface="Georgia"/>
              </a:rPr>
              <a:t>н</a:t>
            </a:r>
            <a:r>
              <a:rPr sz="1200" spc="-80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65592" y="1801367"/>
            <a:ext cx="2753995" cy="27749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3655" rIns="0" bIns="0" rtlCol="0">
            <a:spAutoFit/>
          </a:bodyPr>
          <a:lstStyle/>
          <a:p>
            <a:pPr marL="265430" indent="-172720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265430" algn="l"/>
              </a:tabLst>
            </a:pPr>
            <a:r>
              <a:rPr sz="1200" spc="-80" dirty="0">
                <a:latin typeface="Georgia"/>
                <a:cs typeface="Georgia"/>
              </a:rPr>
              <a:t>Умен</a:t>
            </a:r>
            <a:r>
              <a:rPr sz="1200" spc="-100" dirty="0">
                <a:latin typeface="Georgia"/>
                <a:cs typeface="Georgia"/>
              </a:rPr>
              <a:t>и</a:t>
            </a:r>
            <a:r>
              <a:rPr sz="1200" spc="-80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воз</a:t>
            </a:r>
            <a:r>
              <a:rPr sz="1200" spc="-100" dirty="0">
                <a:latin typeface="Georgia"/>
                <a:cs typeface="Georgia"/>
              </a:rPr>
              <a:t>вра</a:t>
            </a:r>
            <a:r>
              <a:rPr sz="1200" spc="-95" dirty="0">
                <a:latin typeface="Georgia"/>
                <a:cs typeface="Georgia"/>
              </a:rPr>
              <a:t>щ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75" dirty="0">
                <a:latin typeface="Georgia"/>
                <a:cs typeface="Georgia"/>
              </a:rPr>
              <a:t>ть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до</a:t>
            </a:r>
            <a:r>
              <a:rPr sz="1200" spc="-100" dirty="0">
                <a:latin typeface="Georgia"/>
                <a:cs typeface="Georgia"/>
              </a:rPr>
              <a:t>лг</a:t>
            </a:r>
            <a:r>
              <a:rPr sz="1200" spc="-85" dirty="0">
                <a:latin typeface="Georgia"/>
                <a:cs typeface="Georgia"/>
              </a:rPr>
              <a:t>и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65592" y="2121407"/>
            <a:ext cx="2753995" cy="276225"/>
          </a:xfrm>
          <a:prstGeom prst="rect">
            <a:avLst/>
          </a:prstGeom>
          <a:solidFill>
            <a:srgbClr val="DBE0D2"/>
          </a:solidFill>
        </p:spPr>
        <p:txBody>
          <a:bodyPr vert="horz" wrap="square" lIns="0" tIns="33020" rIns="0" bIns="0" rtlCol="0">
            <a:spAutoFit/>
          </a:bodyPr>
          <a:lstStyle/>
          <a:p>
            <a:pPr marL="265430" indent="-172720">
              <a:lnSpc>
                <a:spcPct val="100000"/>
              </a:lnSpc>
              <a:spcBef>
                <a:spcPts val="260"/>
              </a:spcBef>
              <a:buFont typeface="Wingdings"/>
              <a:buChar char=""/>
              <a:tabLst>
                <a:tab pos="265430" algn="l"/>
              </a:tabLst>
            </a:pPr>
            <a:r>
              <a:rPr sz="1200" spc="-5" dirty="0">
                <a:latin typeface="Georgia"/>
                <a:cs typeface="Georgia"/>
              </a:rPr>
              <a:t>У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85" dirty="0">
                <a:latin typeface="Georgia"/>
                <a:cs typeface="Georgia"/>
              </a:rPr>
              <a:t>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85" dirty="0">
                <a:latin typeface="Georgia"/>
                <a:cs typeface="Georgia"/>
              </a:rPr>
              <a:t>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90" dirty="0">
                <a:latin typeface="Georgia"/>
                <a:cs typeface="Georgia"/>
              </a:rPr>
              <a:t>и</a:t>
            </a:r>
            <a:r>
              <a:rPr sz="1200" spc="-75" dirty="0">
                <a:latin typeface="Georgia"/>
                <a:cs typeface="Georgia"/>
              </a:rPr>
              <a:t>т</a:t>
            </a:r>
            <a:r>
              <a:rPr sz="1200" spc="-85" dirty="0">
                <a:latin typeface="Georgia"/>
                <a:cs typeface="Georgia"/>
              </a:rPr>
              <a:t>ь</a:t>
            </a:r>
            <a:r>
              <a:rPr sz="1200" spc="-105" dirty="0">
                <a:latin typeface="Georgia"/>
                <a:cs typeface="Georgia"/>
              </a:rPr>
              <a:t>ся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676522" y="1623060"/>
            <a:ext cx="4083050" cy="672465"/>
            <a:chOff x="3676522" y="1623060"/>
            <a:chExt cx="4083050" cy="672465"/>
          </a:xfrm>
        </p:grpSpPr>
        <p:sp>
          <p:nvSpPr>
            <p:cNvPr id="32" name="object 32"/>
            <p:cNvSpPr/>
            <p:nvPr/>
          </p:nvSpPr>
          <p:spPr>
            <a:xfrm>
              <a:off x="3676523" y="1632584"/>
              <a:ext cx="777240" cy="626745"/>
            </a:xfrm>
            <a:custGeom>
              <a:avLst/>
              <a:gdLst/>
              <a:ahLst/>
              <a:cxnLst/>
              <a:rect l="l" t="t" r="r" b="b"/>
              <a:pathLst>
                <a:path w="777239" h="626744">
                  <a:moveTo>
                    <a:pt x="776732" y="321183"/>
                  </a:moveTo>
                  <a:lnTo>
                    <a:pt x="764984" y="315468"/>
                  </a:lnTo>
                  <a:lnTo>
                    <a:pt x="700024" y="283845"/>
                  </a:lnTo>
                  <a:lnTo>
                    <a:pt x="700392" y="315607"/>
                  </a:lnTo>
                  <a:lnTo>
                    <a:pt x="33528" y="322757"/>
                  </a:lnTo>
                  <a:lnTo>
                    <a:pt x="706716" y="40982"/>
                  </a:lnTo>
                  <a:lnTo>
                    <a:pt x="718947" y="70231"/>
                  </a:lnTo>
                  <a:lnTo>
                    <a:pt x="758469" y="24384"/>
                  </a:lnTo>
                  <a:lnTo>
                    <a:pt x="774573" y="5715"/>
                  </a:lnTo>
                  <a:lnTo>
                    <a:pt x="689610" y="0"/>
                  </a:lnTo>
                  <a:lnTo>
                    <a:pt x="701827" y="29260"/>
                  </a:lnTo>
                  <a:lnTo>
                    <a:pt x="0" y="322961"/>
                  </a:lnTo>
                  <a:lnTo>
                    <a:pt x="2387" y="328841"/>
                  </a:lnTo>
                  <a:lnTo>
                    <a:pt x="254" y="334772"/>
                  </a:lnTo>
                  <a:lnTo>
                    <a:pt x="2527" y="335622"/>
                  </a:lnTo>
                  <a:lnTo>
                    <a:pt x="2540" y="335788"/>
                  </a:lnTo>
                  <a:lnTo>
                    <a:pt x="2959" y="335788"/>
                  </a:lnTo>
                  <a:lnTo>
                    <a:pt x="703097" y="596531"/>
                  </a:lnTo>
                  <a:lnTo>
                    <a:pt x="692023" y="626364"/>
                  </a:lnTo>
                  <a:lnTo>
                    <a:pt x="776732" y="617220"/>
                  </a:lnTo>
                  <a:lnTo>
                    <a:pt x="761568" y="600964"/>
                  </a:lnTo>
                  <a:lnTo>
                    <a:pt x="718566" y="554863"/>
                  </a:lnTo>
                  <a:lnTo>
                    <a:pt x="707478" y="584708"/>
                  </a:lnTo>
                  <a:lnTo>
                    <a:pt x="38303" y="335407"/>
                  </a:lnTo>
                  <a:lnTo>
                    <a:pt x="700532" y="328307"/>
                  </a:lnTo>
                  <a:lnTo>
                    <a:pt x="700913" y="360045"/>
                  </a:lnTo>
                  <a:lnTo>
                    <a:pt x="776732" y="321183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72755" y="1623060"/>
              <a:ext cx="186436" cy="762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72755" y="1930908"/>
              <a:ext cx="186436" cy="762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60563" y="2218944"/>
              <a:ext cx="186435" cy="7620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335077" y="3212401"/>
            <a:ext cx="4796790" cy="4718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5885" marR="86360">
              <a:lnSpc>
                <a:spcPct val="100000"/>
              </a:lnSpc>
              <a:spcBef>
                <a:spcPts val="305"/>
              </a:spcBef>
            </a:pPr>
            <a:r>
              <a:rPr sz="1200" spc="-90" dirty="0">
                <a:latin typeface="Georgia"/>
                <a:cs typeface="Georgia"/>
              </a:rPr>
              <a:t>Рефлексивный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круг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b="1" spc="-120" dirty="0">
                <a:latin typeface="Georgia"/>
                <a:cs typeface="Georgia"/>
              </a:rPr>
              <a:t>«Труд</a:t>
            </a:r>
            <a:r>
              <a:rPr sz="1200" b="1" spc="-120" dirty="0">
                <a:latin typeface="Times New Roman"/>
                <a:cs typeface="Times New Roman"/>
              </a:rPr>
              <a:t>-</a:t>
            </a:r>
            <a:r>
              <a:rPr sz="1200" b="1" spc="-120" dirty="0">
                <a:latin typeface="Georgia"/>
                <a:cs typeface="Georgia"/>
              </a:rPr>
              <a:t>товар</a:t>
            </a:r>
            <a:r>
              <a:rPr sz="1200" b="1" spc="-120" dirty="0">
                <a:latin typeface="Times New Roman"/>
                <a:cs typeface="Times New Roman"/>
              </a:rPr>
              <a:t>-</a:t>
            </a:r>
            <a:r>
              <a:rPr sz="1200" b="1" spc="-120" dirty="0">
                <a:latin typeface="Georgia"/>
                <a:cs typeface="Georgia"/>
              </a:rPr>
              <a:t>деньги»</a:t>
            </a:r>
            <a:r>
              <a:rPr sz="1200" b="1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при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участии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90" dirty="0">
                <a:latin typeface="Georgia"/>
                <a:cs typeface="Georgia"/>
              </a:rPr>
              <a:t>детей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старшей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5" dirty="0">
                <a:latin typeface="Georgia"/>
                <a:cs typeface="Georgia"/>
              </a:rPr>
              <a:t>рупп</a:t>
            </a:r>
            <a:r>
              <a:rPr sz="1200" spc="-165" dirty="0">
                <a:latin typeface="Georgia"/>
                <a:cs typeface="Georgia"/>
              </a:rPr>
              <a:t>ы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со</a:t>
            </a:r>
            <a:r>
              <a:rPr sz="1200" spc="-60" dirty="0">
                <a:latin typeface="Georgia"/>
                <a:cs typeface="Georgia"/>
              </a:rPr>
              <a:t>в</a:t>
            </a:r>
            <a:r>
              <a:rPr sz="1200" spc="-145" dirty="0">
                <a:latin typeface="Georgia"/>
                <a:cs typeface="Georgia"/>
              </a:rPr>
              <a:t>м</a:t>
            </a:r>
            <a:r>
              <a:rPr sz="1200" spc="-95" dirty="0">
                <a:latin typeface="Georgia"/>
                <a:cs typeface="Georgia"/>
              </a:rPr>
              <a:t>е</a:t>
            </a:r>
            <a:r>
              <a:rPr sz="1200" spc="-60" dirty="0">
                <a:latin typeface="Georgia"/>
                <a:cs typeface="Georgia"/>
              </a:rPr>
              <a:t>стно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с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педа</a:t>
            </a:r>
            <a:r>
              <a:rPr sz="1200" spc="-105" dirty="0">
                <a:latin typeface="Georgia"/>
                <a:cs typeface="Georgia"/>
              </a:rPr>
              <a:t>г</a:t>
            </a:r>
            <a:r>
              <a:rPr sz="1200" spc="-80" dirty="0">
                <a:latin typeface="Georgia"/>
                <a:cs typeface="Georgia"/>
              </a:rPr>
              <a:t>о</a:t>
            </a:r>
            <a:r>
              <a:rPr sz="1200" spc="-65" dirty="0">
                <a:latin typeface="Georgia"/>
                <a:cs typeface="Georgia"/>
              </a:rPr>
              <a:t>г</a:t>
            </a:r>
            <a:r>
              <a:rPr sz="1200" spc="-90" dirty="0">
                <a:latin typeface="Georgia"/>
                <a:cs typeface="Georgia"/>
              </a:rPr>
              <a:t>о</a:t>
            </a:r>
            <a:r>
              <a:rPr sz="1200" spc="-110" dirty="0">
                <a:latin typeface="Georgia"/>
                <a:cs typeface="Georgia"/>
              </a:rPr>
              <a:t>м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b="1" spc="-70" dirty="0">
                <a:latin typeface="Georgia"/>
                <a:cs typeface="Georgia"/>
              </a:rPr>
              <a:t>Г</a:t>
            </a:r>
            <a:r>
              <a:rPr sz="1200" b="1" spc="-155" dirty="0">
                <a:latin typeface="Georgia"/>
                <a:cs typeface="Georgia"/>
              </a:rPr>
              <a:t>узел</a:t>
            </a:r>
            <a:r>
              <a:rPr sz="1200" b="1" spc="-110" dirty="0">
                <a:latin typeface="Georgia"/>
                <a:cs typeface="Georgia"/>
              </a:rPr>
              <a:t>ь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85" dirty="0">
                <a:latin typeface="Georgia"/>
                <a:cs typeface="Georgia"/>
              </a:rPr>
              <a:t>Б</a:t>
            </a:r>
            <a:r>
              <a:rPr sz="1200" b="1" spc="-130" dirty="0">
                <a:latin typeface="Georgia"/>
                <a:cs typeface="Georgia"/>
              </a:rPr>
              <a:t>арее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spc="-160" dirty="0">
                <a:latin typeface="Georgia"/>
                <a:cs typeface="Georgia"/>
              </a:rPr>
              <a:t>но</a:t>
            </a:r>
            <a:r>
              <a:rPr sz="1200" b="1" spc="-165" dirty="0">
                <a:latin typeface="Georgia"/>
                <a:cs typeface="Georgia"/>
              </a:rPr>
              <a:t>й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80" dirty="0">
                <a:latin typeface="Georgia"/>
                <a:cs typeface="Georgia"/>
              </a:rPr>
              <a:t>И</a:t>
            </a:r>
            <a:r>
              <a:rPr sz="1200" b="1" spc="-130" dirty="0">
                <a:latin typeface="Georgia"/>
                <a:cs typeface="Georgia"/>
              </a:rPr>
              <a:t>ж</a:t>
            </a:r>
            <a:r>
              <a:rPr sz="1200" b="1" spc="-120" dirty="0">
                <a:latin typeface="Georgia"/>
                <a:cs typeface="Georgia"/>
              </a:rPr>
              <a:t>б</a:t>
            </a:r>
            <a:r>
              <a:rPr sz="1200" b="1" spc="-135" dirty="0">
                <a:latin typeface="Georgia"/>
                <a:cs typeface="Georgia"/>
              </a:rPr>
              <a:t>ерд</a:t>
            </a:r>
            <a:r>
              <a:rPr sz="1200" b="1" spc="-160" dirty="0">
                <a:latin typeface="Georgia"/>
                <a:cs typeface="Georgia"/>
              </a:rPr>
              <a:t>ино</a:t>
            </a:r>
            <a:r>
              <a:rPr sz="1200" b="1" spc="-165" dirty="0">
                <a:latin typeface="Georgia"/>
                <a:cs typeface="Georgia"/>
              </a:rPr>
              <a:t>й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4365" y="4291393"/>
            <a:ext cx="4397375" cy="469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6520" marR="88265">
              <a:lnSpc>
                <a:spcPct val="100000"/>
              </a:lnSpc>
              <a:spcBef>
                <a:spcPts val="300"/>
              </a:spcBef>
            </a:pPr>
            <a:r>
              <a:rPr sz="1200" b="1" spc="-140" dirty="0">
                <a:latin typeface="Georgia"/>
                <a:cs typeface="Georgia"/>
              </a:rPr>
              <a:t>«Город</a:t>
            </a:r>
            <a:r>
              <a:rPr sz="1200" b="1" spc="-7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мастеров»</a:t>
            </a:r>
            <a:r>
              <a:rPr sz="1200" b="1" spc="-75" dirty="0">
                <a:latin typeface="Georgia"/>
                <a:cs typeface="Georgia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-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spc="-90" dirty="0">
                <a:latin typeface="Georgia"/>
                <a:cs typeface="Georgia"/>
              </a:rPr>
              <a:t>возможность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трудоустроиться</a:t>
            </a:r>
            <a:r>
              <a:rPr sz="1200" spc="10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получить</a:t>
            </a:r>
            <a:r>
              <a:rPr sz="1200" spc="9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за </a:t>
            </a:r>
            <a:r>
              <a:rPr sz="1200" spc="-275" dirty="0">
                <a:latin typeface="Georgia"/>
                <a:cs typeface="Georgia"/>
              </a:rPr>
              <a:t> </a:t>
            </a:r>
            <a:r>
              <a:rPr sz="1200" spc="-55" dirty="0">
                <a:latin typeface="Georgia"/>
                <a:cs typeface="Georgia"/>
              </a:rPr>
              <a:t>свою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работу</a:t>
            </a:r>
            <a:r>
              <a:rPr sz="1200" spc="-7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63777" y="5467921"/>
            <a:ext cx="3722370" cy="287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0"/>
              </a:spcBef>
            </a:pPr>
            <a:r>
              <a:rPr sz="1200" b="1" spc="-130" dirty="0">
                <a:latin typeface="Georgia"/>
                <a:cs typeface="Georgia"/>
              </a:rPr>
              <a:t>Я</a:t>
            </a:r>
            <a:r>
              <a:rPr sz="1200" b="1" spc="-135" dirty="0">
                <a:latin typeface="Georgia"/>
                <a:cs typeface="Georgia"/>
              </a:rPr>
              <a:t>р</a:t>
            </a:r>
            <a:r>
              <a:rPr sz="1200" b="1" spc="-165" dirty="0">
                <a:latin typeface="Georgia"/>
                <a:cs typeface="Georgia"/>
              </a:rPr>
              <a:t>ма</a:t>
            </a:r>
            <a:r>
              <a:rPr sz="1200" b="1" spc="-160" dirty="0">
                <a:latin typeface="Georgia"/>
                <a:cs typeface="Georgia"/>
              </a:rPr>
              <a:t>р</a:t>
            </a:r>
            <a:r>
              <a:rPr sz="1200" b="1" spc="-140" dirty="0">
                <a:latin typeface="Georgia"/>
                <a:cs typeface="Georgia"/>
              </a:rPr>
              <a:t>ка</a:t>
            </a:r>
            <a:r>
              <a:rPr sz="1200" spc="-40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Georgia"/>
                <a:cs typeface="Georgia"/>
              </a:rPr>
              <a:t>воз</a:t>
            </a:r>
            <a:r>
              <a:rPr sz="1200" spc="-125" dirty="0">
                <a:latin typeface="Georgia"/>
                <a:cs typeface="Georgia"/>
              </a:rPr>
              <a:t>мож</a:t>
            </a:r>
            <a:r>
              <a:rPr sz="1200" spc="-114" dirty="0">
                <a:latin typeface="Georgia"/>
                <a:cs typeface="Georgia"/>
              </a:rPr>
              <a:t>н</a:t>
            </a:r>
            <a:r>
              <a:rPr sz="1200" spc="-65" dirty="0">
                <a:latin typeface="Georgia"/>
                <a:cs typeface="Georgia"/>
              </a:rPr>
              <a:t>ост</a:t>
            </a:r>
            <a:r>
              <a:rPr sz="1200" spc="-60" dirty="0">
                <a:latin typeface="Georgia"/>
                <a:cs typeface="Georgia"/>
              </a:rPr>
              <a:t>ь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spc="-155" dirty="0">
                <a:latin typeface="Georgia"/>
                <a:cs typeface="Georgia"/>
              </a:rPr>
              <a:t>к</a:t>
            </a:r>
            <a:r>
              <a:rPr sz="1200" spc="-80" dirty="0">
                <a:latin typeface="Georgia"/>
                <a:cs typeface="Georgia"/>
              </a:rPr>
              <a:t>уп</a:t>
            </a:r>
            <a:r>
              <a:rPr sz="1200" spc="-100" dirty="0">
                <a:latin typeface="Georgia"/>
                <a:cs typeface="Georgia"/>
              </a:rPr>
              <a:t>и</a:t>
            </a:r>
            <a:r>
              <a:rPr sz="1200" spc="-75" dirty="0">
                <a:latin typeface="Georgia"/>
                <a:cs typeface="Georgia"/>
              </a:rPr>
              <a:t>ть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75" dirty="0">
                <a:latin typeface="Georgia"/>
                <a:cs typeface="Georgia"/>
              </a:rPr>
              <a:t>п</a:t>
            </a:r>
            <a:r>
              <a:rPr sz="1200" spc="-60" dirty="0">
                <a:latin typeface="Georgia"/>
                <a:cs typeface="Georgia"/>
              </a:rPr>
              <a:t>о</a:t>
            </a:r>
            <a:r>
              <a:rPr sz="1200" spc="-70" dirty="0">
                <a:latin typeface="Georgia"/>
                <a:cs typeface="Georgia"/>
              </a:rPr>
              <a:t>н</a:t>
            </a:r>
            <a:r>
              <a:rPr sz="1200" spc="-105" dirty="0">
                <a:latin typeface="Georgia"/>
                <a:cs typeface="Georgia"/>
              </a:rPr>
              <a:t>ра</a:t>
            </a:r>
            <a:r>
              <a:rPr sz="1200" spc="-100" dirty="0">
                <a:latin typeface="Georgia"/>
                <a:cs typeface="Georgia"/>
              </a:rPr>
              <a:t>в</a:t>
            </a:r>
            <a:r>
              <a:rPr sz="1200" spc="-90" dirty="0">
                <a:latin typeface="Georgia"/>
                <a:cs typeface="Georgia"/>
              </a:rPr>
              <a:t>и</a:t>
            </a:r>
            <a:r>
              <a:rPr sz="1200" spc="-75" dirty="0">
                <a:latin typeface="Georgia"/>
                <a:cs typeface="Georgia"/>
              </a:rPr>
              <a:t>в</a:t>
            </a:r>
            <a:r>
              <a:rPr sz="1200" spc="-125" dirty="0">
                <a:latin typeface="Georgia"/>
                <a:cs typeface="Georgia"/>
              </a:rPr>
              <a:t>ш</a:t>
            </a:r>
            <a:r>
              <a:rPr sz="1200" spc="-90" dirty="0">
                <a:latin typeface="Georgia"/>
                <a:cs typeface="Georgia"/>
              </a:rPr>
              <a:t>ий</a:t>
            </a:r>
            <a:r>
              <a:rPr sz="1200" spc="-105" dirty="0">
                <a:latin typeface="Georgia"/>
                <a:cs typeface="Georgia"/>
              </a:rPr>
              <a:t>ся</a:t>
            </a:r>
            <a:r>
              <a:rPr sz="1200" spc="25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това</a:t>
            </a:r>
            <a:r>
              <a:rPr sz="1200" spc="-95" dirty="0">
                <a:latin typeface="Georgia"/>
                <a:cs typeface="Georgia"/>
              </a:rPr>
              <a:t>р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0779" y="2485390"/>
            <a:ext cx="575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Georgia"/>
                <a:cs typeface="Georgia"/>
              </a:rPr>
              <a:t>Ма</a:t>
            </a:r>
            <a:r>
              <a:rPr sz="1200" spc="-65" dirty="0">
                <a:latin typeface="Georgia"/>
                <a:cs typeface="Georgia"/>
              </a:rPr>
              <a:t>сте</a:t>
            </a:r>
            <a:r>
              <a:rPr sz="1200" spc="-75" dirty="0">
                <a:latin typeface="Georgia"/>
                <a:cs typeface="Georgia"/>
              </a:rPr>
              <a:t>р</a:t>
            </a:r>
            <a:r>
              <a:rPr sz="1200" spc="-30" dirty="0">
                <a:latin typeface="Times New Roman"/>
                <a:cs typeface="Times New Roman"/>
              </a:rPr>
              <a:t>-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50" dirty="0">
                <a:latin typeface="Georgia"/>
                <a:cs typeface="Georgia"/>
              </a:rPr>
              <a:t>сс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д</a:t>
            </a:r>
            <a:r>
              <a:rPr sz="1200" spc="-55" dirty="0">
                <a:latin typeface="Georgia"/>
                <a:cs typeface="Georgia"/>
              </a:rPr>
              <a:t>о</a:t>
            </a:r>
            <a:r>
              <a:rPr sz="1200" spc="-85" dirty="0">
                <a:latin typeface="Georgia"/>
                <a:cs typeface="Georgia"/>
              </a:rPr>
              <a:t>ш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80" dirty="0">
                <a:latin typeface="Georgia"/>
                <a:cs typeface="Georgia"/>
              </a:rPr>
              <a:t>ол</a:t>
            </a:r>
            <a:r>
              <a:rPr sz="1200" spc="-85" dirty="0">
                <a:latin typeface="Georgia"/>
                <a:cs typeface="Georgia"/>
              </a:rPr>
              <a:t>ь</a:t>
            </a:r>
            <a:r>
              <a:rPr sz="1200" spc="-110" dirty="0">
                <a:latin typeface="Georgia"/>
                <a:cs typeface="Georgia"/>
              </a:rPr>
              <a:t>н</a:t>
            </a:r>
            <a:r>
              <a:rPr sz="1200" spc="-145" dirty="0">
                <a:latin typeface="Georgia"/>
                <a:cs typeface="Georgia"/>
              </a:rPr>
              <a:t>ы</a:t>
            </a:r>
            <a:r>
              <a:rPr sz="1200" spc="-60" dirty="0">
                <a:latin typeface="Georgia"/>
                <a:cs typeface="Georgia"/>
              </a:rPr>
              <a:t>х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учр</a:t>
            </a:r>
            <a:r>
              <a:rPr sz="1200" spc="-70" dirty="0">
                <a:latin typeface="Georgia"/>
                <a:cs typeface="Georgia"/>
              </a:rPr>
              <a:t>е</a:t>
            </a:r>
            <a:r>
              <a:rPr sz="1200" spc="-180" dirty="0">
                <a:latin typeface="Georgia"/>
                <a:cs typeface="Georgia"/>
              </a:rPr>
              <a:t>ж</a:t>
            </a:r>
            <a:r>
              <a:rPr sz="1200" spc="-125" dirty="0">
                <a:latin typeface="Georgia"/>
                <a:cs typeface="Georgia"/>
              </a:rPr>
              <a:t>д</a:t>
            </a:r>
            <a:r>
              <a:rPr sz="1200" spc="-80" dirty="0">
                <a:latin typeface="Georgia"/>
                <a:cs typeface="Georgia"/>
              </a:rPr>
              <a:t>ен</a:t>
            </a:r>
            <a:r>
              <a:rPr sz="1200" spc="-95" dirty="0">
                <a:latin typeface="Georgia"/>
                <a:cs typeface="Georgia"/>
              </a:rPr>
              <a:t>и</a:t>
            </a:r>
            <a:r>
              <a:rPr sz="1200" spc="-110" dirty="0">
                <a:latin typeface="Georgia"/>
                <a:cs typeface="Georgia"/>
              </a:rPr>
              <a:t>ях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на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те</a:t>
            </a:r>
            <a:r>
              <a:rPr sz="1200" spc="-130" dirty="0">
                <a:latin typeface="Georgia"/>
                <a:cs typeface="Georgia"/>
              </a:rPr>
              <a:t>му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200" b="1" spc="-140" dirty="0">
                <a:latin typeface="Georgia"/>
                <a:cs typeface="Georgia"/>
              </a:rPr>
              <a:t>«Основы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финансовой</a:t>
            </a:r>
            <a:r>
              <a:rPr sz="1200" b="1" spc="-130" dirty="0">
                <a:latin typeface="Georgia"/>
                <a:cs typeface="Georgia"/>
              </a:rPr>
              <a:t> </a:t>
            </a:r>
            <a:r>
              <a:rPr sz="1200" b="1" spc="-135" dirty="0">
                <a:latin typeface="Georgia"/>
                <a:cs typeface="Georgia"/>
              </a:rPr>
              <a:t>грамотности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0" dirty="0">
                <a:latin typeface="Georgia"/>
                <a:cs typeface="Georgia"/>
              </a:rPr>
              <a:t>в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образовательной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45" dirty="0">
                <a:latin typeface="Georgia"/>
                <a:cs typeface="Georgia"/>
              </a:rPr>
              <a:t>деятельности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125" dirty="0">
                <a:latin typeface="Georgia"/>
                <a:cs typeface="Georgia"/>
              </a:rPr>
              <a:t>детского</a:t>
            </a:r>
            <a:r>
              <a:rPr sz="1200" b="1" spc="5" dirty="0">
                <a:latin typeface="Georgia"/>
                <a:cs typeface="Georgia"/>
              </a:rPr>
              <a:t> </a:t>
            </a:r>
            <a:r>
              <a:rPr sz="1200" b="1" spc="-130" dirty="0">
                <a:latin typeface="Georgia"/>
                <a:cs typeface="Georgia"/>
              </a:rPr>
              <a:t>сада».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6388" y="5310581"/>
            <a:ext cx="45974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latin typeface="Georgia"/>
                <a:cs typeface="Georgia"/>
              </a:rPr>
              <a:t>Необходимость</a:t>
            </a:r>
            <a:r>
              <a:rPr sz="1200" spc="-7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внедрения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уроков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финансовой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грамотности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школах 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обусловлена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еще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-80" dirty="0">
                <a:latin typeface="Georgia"/>
                <a:cs typeface="Georgia"/>
              </a:rPr>
              <a:t> </a:t>
            </a:r>
            <a:r>
              <a:rPr sz="1200" spc="-100" dirty="0">
                <a:latin typeface="Georgia"/>
                <a:cs typeface="Georgia"/>
              </a:rPr>
              <a:t>тем,</a:t>
            </a:r>
            <a:r>
              <a:rPr sz="1200" spc="-95" dirty="0">
                <a:latin typeface="Georgia"/>
                <a:cs typeface="Georgia"/>
              </a:rPr>
              <a:t> </a:t>
            </a:r>
            <a:r>
              <a:rPr sz="1200" spc="-65" dirty="0">
                <a:latin typeface="Georgia"/>
                <a:cs typeface="Georgia"/>
              </a:rPr>
              <a:t>что</a:t>
            </a:r>
            <a:r>
              <a:rPr sz="1200" spc="-60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современные</a:t>
            </a:r>
            <a:r>
              <a:rPr sz="1200" spc="-90" dirty="0">
                <a:latin typeface="Georgia"/>
                <a:cs typeface="Georgia"/>
              </a:rPr>
              <a:t> дети</a:t>
            </a:r>
            <a:r>
              <a:rPr sz="1200" spc="-85" dirty="0">
                <a:latin typeface="Georgia"/>
                <a:cs typeface="Georgia"/>
              </a:rPr>
              <a:t> </a:t>
            </a:r>
            <a:r>
              <a:rPr sz="1200" spc="-70" dirty="0">
                <a:latin typeface="Georgia"/>
                <a:cs typeface="Georgia"/>
              </a:rPr>
              <a:t>достаточно</a:t>
            </a:r>
            <a:r>
              <a:rPr sz="1200" spc="-6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активно 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85" dirty="0">
                <a:latin typeface="Georgia"/>
                <a:cs typeface="Georgia"/>
              </a:rPr>
              <a:t>самостоятельно</a:t>
            </a:r>
            <a:r>
              <a:rPr sz="1200" spc="-80" dirty="0">
                <a:latin typeface="Georgia"/>
                <a:cs typeface="Georgia"/>
              </a:rPr>
              <a:t> покупают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товары,</a:t>
            </a:r>
            <a:r>
              <a:rPr sz="1200" spc="-9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пользуются</a:t>
            </a:r>
            <a:r>
              <a:rPr sz="1200" spc="-75" dirty="0">
                <a:latin typeface="Georgia"/>
                <a:cs typeface="Georgia"/>
              </a:rPr>
              <a:t> </a:t>
            </a:r>
            <a:r>
              <a:rPr sz="1200" spc="-105" dirty="0">
                <a:latin typeface="Georgia"/>
                <a:cs typeface="Georgia"/>
              </a:rPr>
              <a:t>пластиковыми</a:t>
            </a:r>
            <a:r>
              <a:rPr sz="1200" spc="-10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картами, </a:t>
            </a:r>
            <a:r>
              <a:rPr sz="1200" spc="-105" dirty="0">
                <a:latin typeface="Georgia"/>
                <a:cs typeface="Georgia"/>
              </a:rPr>
              <a:t> </a:t>
            </a:r>
            <a:r>
              <a:rPr sz="1200" spc="-95" dirty="0">
                <a:latin typeface="Georgia"/>
                <a:cs typeface="Georgia"/>
              </a:rPr>
              <a:t>де</a:t>
            </a:r>
            <a:r>
              <a:rPr sz="1200" spc="-114" dirty="0">
                <a:latin typeface="Georgia"/>
                <a:cs typeface="Georgia"/>
              </a:rPr>
              <a:t>л</a:t>
            </a:r>
            <a:r>
              <a:rPr sz="1200" spc="-120" dirty="0">
                <a:latin typeface="Georgia"/>
                <a:cs typeface="Georgia"/>
              </a:rPr>
              <a:t>а</a:t>
            </a:r>
            <a:r>
              <a:rPr sz="1200" spc="-45" dirty="0">
                <a:latin typeface="Georgia"/>
                <a:cs typeface="Georgia"/>
              </a:rPr>
              <a:t>ют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60" dirty="0">
                <a:latin typeface="Georgia"/>
                <a:cs typeface="Georgia"/>
              </a:rPr>
              <a:t>п</a:t>
            </a:r>
            <a:r>
              <a:rPr sz="1200" spc="-55" dirty="0">
                <a:latin typeface="Georgia"/>
                <a:cs typeface="Georgia"/>
              </a:rPr>
              <a:t>о</a:t>
            </a:r>
            <a:r>
              <a:rPr sz="1200" spc="-150" dirty="0">
                <a:latin typeface="Georgia"/>
                <a:cs typeface="Georgia"/>
              </a:rPr>
              <a:t>к</a:t>
            </a:r>
            <a:r>
              <a:rPr sz="1200" spc="-105" dirty="0">
                <a:latin typeface="Georgia"/>
                <a:cs typeface="Georgia"/>
              </a:rPr>
              <a:t>уп</a:t>
            </a:r>
            <a:r>
              <a:rPr sz="1200" spc="-110" dirty="0">
                <a:latin typeface="Georgia"/>
                <a:cs typeface="Georgia"/>
              </a:rPr>
              <a:t>к</a:t>
            </a:r>
            <a:r>
              <a:rPr sz="1200" spc="-85" dirty="0">
                <a:latin typeface="Georgia"/>
                <a:cs typeface="Georgia"/>
              </a:rPr>
              <a:t>и</a:t>
            </a:r>
            <a:r>
              <a:rPr sz="1200" spc="30" dirty="0">
                <a:latin typeface="Georgia"/>
                <a:cs typeface="Georgia"/>
              </a:rPr>
              <a:t> </a:t>
            </a:r>
            <a:r>
              <a:rPr sz="1200" spc="-110" dirty="0">
                <a:latin typeface="Georgia"/>
                <a:cs typeface="Georgia"/>
              </a:rPr>
              <a:t>в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80" dirty="0">
                <a:latin typeface="Georgia"/>
                <a:cs typeface="Georgia"/>
              </a:rPr>
              <a:t>Интернет</a:t>
            </a:r>
            <a:r>
              <a:rPr sz="1200" spc="-70" dirty="0">
                <a:latin typeface="Georgia"/>
                <a:cs typeface="Georgia"/>
              </a:rPr>
              <a:t>е</a:t>
            </a:r>
            <a:r>
              <a:rPr sz="1200" spc="-4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1649</Words>
  <Application>Microsoft Office PowerPoint</Application>
  <PresentationFormat>Широкоэкранный</PresentationFormat>
  <Paragraphs>203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MT</vt:lpstr>
      <vt:lpstr>Calibri</vt:lpstr>
      <vt:lpstr>Georgia</vt:lpstr>
      <vt:lpstr>Segoe UI Light</vt:lpstr>
      <vt:lpstr>Times New Roman</vt:lpstr>
      <vt:lpstr>Wingdings</vt:lpstr>
      <vt:lpstr>Office Theme</vt:lpstr>
      <vt:lpstr>Бюджет образования для граждан</vt:lpstr>
      <vt:lpstr>Что такое образование?</vt:lpstr>
      <vt:lpstr>Система образования муниципального района Мелеузовский  район Республики Башкортостан</vt:lpstr>
      <vt:lpstr>2023 - год педагога и наставника</vt:lpstr>
      <vt:lpstr>План мероприятий и финансирование по проведению Года педагога и наставника</vt:lpstr>
      <vt:lpstr>Муниципальный этап конкурса «Учитель года – 2023»</vt:lpstr>
      <vt:lpstr>Межрегиональный конкурс «Учитель года – 2023»</vt:lpstr>
      <vt:lpstr>Муниципальный фестиваль педагогических практик «Вдохновленные творчеством»</vt:lpstr>
      <vt:lpstr>Мастер-классы по теме «Эффективные педагогические практики, направленные на формирование финансовой грамотности у дошкольников и школьников»</vt:lpstr>
      <vt:lpstr>Муниципальный конкурс «Педагогический дуэт» среди команд педагогов  (молодого педагога и его наставника)</vt:lpstr>
      <vt:lpstr>Муниципальный семинар «Формула успеха» педагогов дошкольного образования  (молодого педагога и его наставника)</vt:lpstr>
      <vt:lpstr>Патриотическое воспитание</vt:lpstr>
      <vt:lpstr>Чествование педагогов, подготовивших победителей и призеров Всероссийской олимпиады  школьников, перечневых олимпиад, творчески работающих учителей</vt:lpstr>
      <vt:lpstr>Муниципальный район Мелеузовский район Республики Башкортостан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образования для граждан</dc:title>
  <dc:creator>pasha</dc:creator>
  <cp:lastModifiedBy>pasha</cp:lastModifiedBy>
  <cp:revision>1</cp:revision>
  <dcterms:created xsi:type="dcterms:W3CDTF">2024-04-22T06:46:07Z</dcterms:created>
  <dcterms:modified xsi:type="dcterms:W3CDTF">2024-04-22T06:48:25Z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2024-04-22T00:00:00Z</vt:filetime>
  </property>
</Properties>
</file>