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3" r:id="rId4"/>
    <p:sldId id="257" r:id="rId5"/>
    <p:sldId id="264" r:id="rId6"/>
    <p:sldId id="258" r:id="rId7"/>
    <p:sldId id="265" r:id="rId8"/>
    <p:sldId id="259" r:id="rId9"/>
    <p:sldId id="266" r:id="rId10"/>
    <p:sldId id="260" r:id="rId11"/>
    <p:sldId id="261"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6A9460"/>
    <a:srgbClr val="F3C91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7"/>
    <p:restoredTop sz="94674"/>
  </p:normalViewPr>
  <p:slideViewPr>
    <p:cSldViewPr snapToGrid="0" snapToObjects="1">
      <p:cViewPr varScale="1">
        <p:scale>
          <a:sx n="114" d="100"/>
          <a:sy n="114" d="100"/>
        </p:scale>
        <p:origin x="13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finance.admmeleuz.ru/byudzhet-glav/interaktivnyj-byudzhet"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pp.powerbi.com/reports/999d3c4c-2d97-4016-85be-fa3dc3bb7dea?pbi_source=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pp.powerbi.com/reports/999d3c4c-2d97-4016-85be-fa3dc3bb7dea/ReportSection465a6ac96b180edf4c98?pbi_source=PowerPoint"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pp.powerbi.com/reports/999d3c4c-2d97-4016-85be-fa3dc3bb7dea/ReportSection48638dddde8ece244090?pbi_source=PowerPoint"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finance.admmeleuz.ru/byudzhet-glav/interaktivnyj-byudzh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powerbi.com/reports/999d3c4c-2d97-4016-85be-fa3dc3bb7dea/ReportSection1602953f4db955ef5d13?pbi_source=PowerPoint"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powerbi.com/reports/999d3c4c-2d97-4016-85be-fa3dc3bb7dea/ReportSection1602953f4db955ef5d13?pbi_source=PowerPoint" TargetMode="Externa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powerbi.com/reports/999d3c4c-2d97-4016-85be-fa3dc3bb7dea/ReportSection?pbi_source=PowerPoint"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pp.powerbi.com/reports/999d3c4c-2d97-4016-85be-fa3dc3bb7dea/ReportSection6eae57b8d020480abf06?pbi_source=PowerPoin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78922BE6-D627-4B9E-838F-305F7C3D15C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8197" y="-95227"/>
            <a:ext cx="9425517" cy="6597861"/>
          </a:xfrm>
          <a:prstGeom prst="rect">
            <a:avLst/>
          </a:prstGeom>
          <a:effectLst>
            <a:outerShdw blurRad="50800" dist="50800" dir="5400000" sx="93000" sy="93000" algn="ctr" rotWithShape="0">
              <a:srgbClr val="000000">
                <a:alpha val="40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346" y="-385098"/>
            <a:ext cx="11121579" cy="7018958"/>
          </a:xfrm>
          <a:prstGeom prst="rect">
            <a:avLst/>
          </a:prstGeom>
        </p:spPr>
      </p:pic>
      <p:sp>
        <p:nvSpPr>
          <p:cNvPr id="12" name="Title 1"/>
          <p:cNvSpPr txBox="1">
            <a:spLocks/>
          </p:cNvSpPr>
          <p:nvPr/>
        </p:nvSpPr>
        <p:spPr>
          <a:xfrm>
            <a:off x="260990" y="2607502"/>
            <a:ext cx="11537005" cy="1425102"/>
          </a:xfrm>
          <a:prstGeom prst="rect">
            <a:avLst/>
          </a:prstGeom>
          <a:solidFill>
            <a:schemeClr val="bg2">
              <a:lumMod val="7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2400" dirty="0">
                <a:solidFill>
                  <a:schemeClr val="accent4">
                    <a:lumMod val="60000"/>
                    <a:lumOff val="40000"/>
                  </a:schemeClr>
                </a:solidFill>
                <a:latin typeface="Times New Roman" panose="02020603050405020304" pitchFamily="18" charset="0"/>
                <a:cs typeface="Times New Roman" panose="02020603050405020304" pitchFamily="18" charset="0"/>
              </a:rPr>
              <a:t>Интерактивная панель для граждан </a:t>
            </a:r>
          </a:p>
          <a:p>
            <a:r>
              <a:rPr lang="ru-RU" sz="2400" dirty="0">
                <a:solidFill>
                  <a:schemeClr val="accent4">
                    <a:lumMod val="60000"/>
                    <a:lumOff val="40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2400" dirty="0" err="1">
                <a:solidFill>
                  <a:schemeClr val="accent4">
                    <a:lumMod val="60000"/>
                    <a:lumOff val="40000"/>
                  </a:schemeClr>
                </a:solidFill>
                <a:latin typeface="Times New Roman" panose="02020603050405020304" pitchFamily="18" charset="0"/>
                <a:cs typeface="Times New Roman" panose="02020603050405020304" pitchFamily="18" charset="0"/>
              </a:rPr>
              <a:t>Мелеузовский</a:t>
            </a:r>
            <a:r>
              <a:rPr lang="ru-RU" sz="2400" dirty="0">
                <a:solidFill>
                  <a:schemeClr val="accent4">
                    <a:lumMod val="60000"/>
                    <a:lumOff val="40000"/>
                  </a:schemeClr>
                </a:solidFill>
                <a:latin typeface="Times New Roman" panose="02020603050405020304" pitchFamily="18" charset="0"/>
                <a:cs typeface="Times New Roman" panose="02020603050405020304" pitchFamily="18" charset="0"/>
              </a:rPr>
              <a:t> район Республики Башкортостан»</a:t>
            </a:r>
          </a:p>
          <a:p>
            <a:r>
              <a:rPr lang="ru-RU" sz="2400" dirty="0">
                <a:solidFill>
                  <a:schemeClr val="accent4">
                    <a:lumMod val="60000"/>
                    <a:lumOff val="40000"/>
                  </a:schemeClr>
                </a:solidFill>
                <a:latin typeface="Times New Roman" panose="02020603050405020304" pitchFamily="18" charset="0"/>
                <a:cs typeface="Times New Roman" panose="02020603050405020304" pitchFamily="18" charset="0"/>
              </a:rPr>
              <a:t>(описание)</a:t>
            </a:r>
            <a:endParaRPr lang="ru-RU" sz="14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 Placeholder 2"/>
          <p:cNvSpPr txBox="1">
            <a:spLocks/>
          </p:cNvSpPr>
          <p:nvPr/>
        </p:nvSpPr>
        <p:spPr>
          <a:xfrm>
            <a:off x="739614" y="4248162"/>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4"/>
              </a:rPr>
              <a:t>View in Power BI</a:t>
            </a:r>
            <a:endParaRPr lang="en-US" dirty="0">
              <a:solidFill>
                <a:schemeClr val="bg1"/>
              </a:solidFill>
            </a:endParaRPr>
          </a:p>
        </p:txBody>
      </p:sp>
      <p:sp>
        <p:nvSpPr>
          <p:cNvPr id="17" name="TextBox 16"/>
          <p:cNvSpPr txBox="1"/>
          <p:nvPr/>
        </p:nvSpPr>
        <p:spPr>
          <a:xfrm>
            <a:off x="832315" y="5823544"/>
            <a:ext cx="2177716" cy="507831"/>
          </a:xfrm>
          <a:prstGeom prst="rect">
            <a:avLst/>
          </a:prstGeom>
          <a:noFill/>
        </p:spPr>
        <p:txBody>
          <a:bodyPr wrap="square" rtlCol="0">
            <a:spAutoFit/>
          </a:bodyPr>
          <a:lstStyle/>
          <a:p>
            <a:r>
              <a:rPr lang="en-US" sz="900" b="1" i="0" dirty="0">
                <a:latin typeface="Segoe UI Semibold" charset="0"/>
                <a:ea typeface="Segoe UI Semibold" charset="0"/>
                <a:cs typeface="Segoe UI Semibold" charset="0"/>
              </a:rPr>
              <a:t>Downloaded at:</a:t>
            </a:r>
          </a:p>
          <a:p>
            <a:r>
              <a:rPr lang="en-US" sz="900" b="0" i="0" dirty="0">
                <a:latin typeface="Segoe UI" charset="0"/>
                <a:ea typeface="Segoe UI" charset="0"/>
                <a:cs typeface="Segoe UI" charset="0"/>
              </a:rPr>
              <a:t>09.04.2020 17:00:18 N. Central Asia Standard Time</a:t>
            </a:r>
          </a:p>
        </p:txBody>
      </p:sp>
      <p:sp>
        <p:nvSpPr>
          <p:cNvPr id="10" name="TextBox 9"/>
          <p:cNvSpPr txBox="1"/>
          <p:nvPr/>
        </p:nvSpPr>
        <p:spPr>
          <a:xfrm>
            <a:off x="828512" y="5407903"/>
            <a:ext cx="2177716" cy="507831"/>
          </a:xfrm>
          <a:prstGeom prst="rect">
            <a:avLst/>
          </a:prstGeom>
          <a:noFill/>
        </p:spPr>
        <p:txBody>
          <a:bodyPr wrap="square" rtlCol="0">
            <a:spAutoFit/>
          </a:bodyPr>
          <a:lstStyle/>
          <a:p>
            <a:r>
              <a:rPr lang="en-US" sz="900" b="1" dirty="0">
                <a:latin typeface="Segoe UI Semibold" charset="0"/>
                <a:ea typeface="Segoe UI Semibold" charset="0"/>
                <a:cs typeface="Segoe UI Semibold" charset="0"/>
              </a:rPr>
              <a:t>Last data refresh:</a:t>
            </a:r>
            <a:endParaRPr lang="en-US" sz="900" b="1" i="0" dirty="0">
              <a:latin typeface="Segoe UI Semibold" charset="0"/>
              <a:ea typeface="Segoe UI Semibold" charset="0"/>
              <a:cs typeface="Segoe UI Semibold" charset="0"/>
            </a:endParaRPr>
          </a:p>
          <a:p>
            <a:r>
              <a:rPr lang="en-US" sz="900" dirty="0">
                <a:latin typeface="Segoe UI" charset="0"/>
                <a:ea typeface="Segoe UI" charset="0"/>
                <a:cs typeface="Segoe UI" charset="0"/>
              </a:rPr>
              <a:t>09.04.2020 16:21:38 N. Central Asia Standard Time</a:t>
            </a:r>
            <a:endParaRPr lang="en-US" sz="900" b="0" i="0" dirty="0">
              <a:latin typeface="Segoe UI" charset="0"/>
              <a:ea typeface="Segoe UI" charset="0"/>
              <a:cs typeface="Segoe UI" charset="0"/>
            </a:endParaRPr>
          </a:p>
        </p:txBody>
      </p:sp>
      <p:pic>
        <p:nvPicPr>
          <p:cNvPr id="16" name="Picture 15"/>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06317" y="592742"/>
            <a:ext cx="1490690" cy="24580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370" y="4049068"/>
            <a:ext cx="162027" cy="153025"/>
          </a:xfrm>
          <a:prstGeom prst="rect">
            <a:avLst/>
          </a:prstGeom>
        </p:spPr>
      </p:pic>
      <p:sp>
        <p:nvSpPr>
          <p:cNvPr id="2" name="Прямоугольник 1">
            <a:extLst>
              <a:ext uri="{FF2B5EF4-FFF2-40B4-BE49-F238E27FC236}">
                <a16:creationId xmlns:a16="http://schemas.microsoft.com/office/drawing/2014/main" id="{196C6F1E-FE64-4957-8F2B-4A9376AE6833}"/>
              </a:ext>
            </a:extLst>
          </p:cNvPr>
          <p:cNvSpPr/>
          <p:nvPr/>
        </p:nvSpPr>
        <p:spPr>
          <a:xfrm>
            <a:off x="3136542" y="3986690"/>
            <a:ext cx="6497706" cy="369332"/>
          </a:xfrm>
          <a:prstGeom prst="rect">
            <a:avLst/>
          </a:prstGeom>
        </p:spPr>
        <p:txBody>
          <a:bodyPr wrap="square">
            <a:spAutoFit/>
          </a:bodyPr>
          <a:lstStyle/>
          <a:p>
            <a:r>
              <a:rPr lang="en-US" dirty="0">
                <a:solidFill>
                  <a:srgbClr val="7030A0"/>
                </a:solidFill>
                <a:hlinkClick r:id="rId7">
                  <a:extLst>
                    <a:ext uri="{A12FA001-AC4F-418D-AE19-62706E023703}">
                      <ahyp:hlinkClr xmlns:ahyp="http://schemas.microsoft.com/office/drawing/2018/hyperlinkcolor" val="tx"/>
                    </a:ext>
                  </a:extLst>
                </a:hlinkClick>
              </a:rPr>
              <a:t>http://finance.admmeleuz.ru/byudzhet-glav/interaktivnyj-byudzhet</a:t>
            </a:r>
            <a:endParaRPr lang="ru-RU" dirty="0">
              <a:solidFill>
                <a:srgbClr val="7030A0"/>
              </a:solidFill>
            </a:endParaRPr>
          </a:p>
        </p:txBody>
      </p:sp>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633108" y="604581"/>
            <a:ext cx="10925783" cy="6233410"/>
          </a:xfrm>
          <a:prstGeom prst="rect">
            <a:avLst/>
          </a:prstGeom>
          <a:noFill/>
        </p:spPr>
      </p:pic>
      <p:sp>
        <p:nvSpPr>
          <p:cNvPr id="4" name="TextBox 3">
            <a:extLst>
              <a:ext uri="{FF2B5EF4-FFF2-40B4-BE49-F238E27FC236}">
                <a16:creationId xmlns:a16="http://schemas.microsoft.com/office/drawing/2014/main" id="{20C17C86-2DFF-4224-8100-026EF258A8F5}"/>
              </a:ext>
            </a:extLst>
          </p:cNvPr>
          <p:cNvSpPr txBox="1"/>
          <p:nvPr/>
        </p:nvSpPr>
        <p:spPr>
          <a:xfrm>
            <a:off x="378164" y="661604"/>
            <a:ext cx="1789889" cy="1384995"/>
          </a:xfrm>
          <a:prstGeom prst="rect">
            <a:avLst/>
          </a:prstGeom>
          <a:solidFill>
            <a:srgbClr val="D3D3D3"/>
          </a:solidFill>
        </p:spPr>
        <p:txBody>
          <a:bodyPr wrap="square" rtlCol="0">
            <a:spAutoFit/>
          </a:bodyPr>
          <a:lstStyle/>
          <a:p>
            <a:pPr algn="ctr"/>
            <a:r>
              <a:rPr lang="ru-RU" sz="1200" dirty="0"/>
              <a:t>Вкладка содержит огромный выбор динамических графиков и показателей по структуре консолидированного бюджета и численности</a:t>
            </a:r>
          </a:p>
        </p:txBody>
      </p:sp>
      <p:cxnSp>
        <p:nvCxnSpPr>
          <p:cNvPr id="5" name="Прямая со стрелкой 4">
            <a:extLst>
              <a:ext uri="{FF2B5EF4-FFF2-40B4-BE49-F238E27FC236}">
                <a16:creationId xmlns:a16="http://schemas.microsoft.com/office/drawing/2014/main" id="{0F735173-AF4D-4824-97DD-292D903711ED}"/>
              </a:ext>
            </a:extLst>
          </p:cNvPr>
          <p:cNvCxnSpPr>
            <a:stCxn id="4" idx="2"/>
          </p:cNvCxnSpPr>
          <p:nvPr/>
        </p:nvCxnSpPr>
        <p:spPr>
          <a:xfrm flipH="1">
            <a:off x="1131835" y="2046599"/>
            <a:ext cx="141274" cy="1231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A0BD409C-37BB-4B0C-BCC8-1D0F7289DB6F}"/>
              </a:ext>
            </a:extLst>
          </p:cNvPr>
          <p:cNvCxnSpPr>
            <a:cxnSpLocks/>
          </p:cNvCxnSpPr>
          <p:nvPr/>
        </p:nvCxnSpPr>
        <p:spPr>
          <a:xfrm>
            <a:off x="2168053" y="890537"/>
            <a:ext cx="6470109" cy="4226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B1519-A90A-4F27-B5C4-EA66970EB5C7}"/>
              </a:ext>
            </a:extLst>
          </p:cNvPr>
          <p:cNvSpPr txBox="1"/>
          <p:nvPr/>
        </p:nvSpPr>
        <p:spPr>
          <a:xfrm>
            <a:off x="5194570" y="3950654"/>
            <a:ext cx="2071992" cy="954107"/>
          </a:xfrm>
          <a:prstGeom prst="rect">
            <a:avLst/>
          </a:prstGeom>
          <a:solidFill>
            <a:srgbClr val="D3D3D3"/>
          </a:solidFill>
        </p:spPr>
        <p:txBody>
          <a:bodyPr wrap="square" rtlCol="0">
            <a:spAutoFit/>
          </a:bodyPr>
          <a:lstStyle/>
          <a:p>
            <a:pPr algn="ctr"/>
            <a:r>
              <a:rPr lang="ru-RU" sz="1400" dirty="0"/>
              <a:t>Можно выбирать отдельный элемент, показатели меняются автоматически</a:t>
            </a:r>
          </a:p>
        </p:txBody>
      </p:sp>
      <p:cxnSp>
        <p:nvCxnSpPr>
          <p:cNvPr id="12" name="Прямая со стрелкой 11">
            <a:extLst>
              <a:ext uri="{FF2B5EF4-FFF2-40B4-BE49-F238E27FC236}">
                <a16:creationId xmlns:a16="http://schemas.microsoft.com/office/drawing/2014/main" id="{3899DC3F-6D12-4039-8DB2-004BF89AA8F6}"/>
              </a:ext>
            </a:extLst>
          </p:cNvPr>
          <p:cNvCxnSpPr>
            <a:cxnSpLocks/>
            <a:stCxn id="10" idx="0"/>
          </p:cNvCxnSpPr>
          <p:nvPr/>
        </p:nvCxnSpPr>
        <p:spPr>
          <a:xfrm flipV="1">
            <a:off x="6230566" y="2281212"/>
            <a:ext cx="578796" cy="1669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4506CEDA-72B0-4207-961A-85DE5D571308}"/>
              </a:ext>
            </a:extLst>
          </p:cNvPr>
          <p:cNvCxnSpPr>
            <a:cxnSpLocks/>
          </p:cNvCxnSpPr>
          <p:nvPr/>
        </p:nvCxnSpPr>
        <p:spPr>
          <a:xfrm flipV="1">
            <a:off x="6770451" y="1762417"/>
            <a:ext cx="3738664" cy="493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75661878-112A-4405-BE9B-C5A49E0511C2}"/>
              </a:ext>
            </a:extLst>
          </p:cNvPr>
          <p:cNvCxnSpPr>
            <a:cxnSpLocks/>
          </p:cNvCxnSpPr>
          <p:nvPr/>
        </p:nvCxnSpPr>
        <p:spPr>
          <a:xfrm flipH="1">
            <a:off x="1092925" y="4542817"/>
            <a:ext cx="38389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a:extLst>
              <a:ext uri="{FF2B5EF4-FFF2-40B4-BE49-F238E27FC236}">
                <a16:creationId xmlns:a16="http://schemas.microsoft.com/office/drawing/2014/main" id="{D339A31A-BDAA-4A00-8014-9403BD7E7CC8}"/>
              </a:ext>
            </a:extLst>
          </p:cNvPr>
          <p:cNvCxnSpPr>
            <a:cxnSpLocks/>
          </p:cNvCxnSpPr>
          <p:nvPr/>
        </p:nvCxnSpPr>
        <p:spPr>
          <a:xfrm>
            <a:off x="1131835" y="4811402"/>
            <a:ext cx="4062735" cy="12392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0FED9839-4ED8-4041-9B63-EB0E319D569E}"/>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rotWithShape="1">
          <a:blip r:embed="rId3"/>
          <a:srcRect b="8624"/>
          <a:stretch/>
        </p:blipFill>
        <p:spPr>
          <a:xfrm>
            <a:off x="0" y="513537"/>
            <a:ext cx="12020550" cy="6266642"/>
          </a:xfrm>
          <a:prstGeom prst="rect">
            <a:avLst/>
          </a:prstGeom>
          <a:noFill/>
        </p:spPr>
      </p:pic>
      <p:grpSp>
        <p:nvGrpSpPr>
          <p:cNvPr id="25" name="Группа 24">
            <a:extLst>
              <a:ext uri="{FF2B5EF4-FFF2-40B4-BE49-F238E27FC236}">
                <a16:creationId xmlns:a16="http://schemas.microsoft.com/office/drawing/2014/main" id="{C0E23378-A609-4B1E-B0B1-9CBEA90BB449}"/>
              </a:ext>
            </a:extLst>
          </p:cNvPr>
          <p:cNvGrpSpPr/>
          <p:nvPr/>
        </p:nvGrpSpPr>
        <p:grpSpPr>
          <a:xfrm>
            <a:off x="322459" y="581347"/>
            <a:ext cx="11728176" cy="6281915"/>
            <a:chOff x="340468" y="146792"/>
            <a:chExt cx="11728176" cy="6281915"/>
          </a:xfrm>
        </p:grpSpPr>
        <p:sp>
          <p:nvSpPr>
            <p:cNvPr id="2" name="TextBox 1">
              <a:extLst>
                <a:ext uri="{FF2B5EF4-FFF2-40B4-BE49-F238E27FC236}">
                  <a16:creationId xmlns:a16="http://schemas.microsoft.com/office/drawing/2014/main" id="{1A2849EE-2DA8-4CDC-A44D-0CF6804C62F7}"/>
                </a:ext>
              </a:extLst>
            </p:cNvPr>
            <p:cNvSpPr txBox="1"/>
            <p:nvPr/>
          </p:nvSpPr>
          <p:spPr>
            <a:xfrm>
              <a:off x="2577829" y="2967335"/>
              <a:ext cx="3518171" cy="523220"/>
            </a:xfrm>
            <a:prstGeom prst="rect">
              <a:avLst/>
            </a:prstGeom>
            <a:solidFill>
              <a:srgbClr val="D3D3D3"/>
            </a:solidFill>
          </p:spPr>
          <p:txBody>
            <a:bodyPr wrap="square" rtlCol="0">
              <a:spAutoFit/>
            </a:bodyPr>
            <a:lstStyle/>
            <a:p>
              <a:pPr algn="ctr"/>
              <a:r>
                <a:rPr lang="ru-RU" sz="1400" dirty="0"/>
                <a:t>Можно посмотреть параметры бюджета поселений на  на графике</a:t>
              </a:r>
            </a:p>
          </p:txBody>
        </p:sp>
        <p:sp>
          <p:nvSpPr>
            <p:cNvPr id="5" name="TextBox 4">
              <a:extLst>
                <a:ext uri="{FF2B5EF4-FFF2-40B4-BE49-F238E27FC236}">
                  <a16:creationId xmlns:a16="http://schemas.microsoft.com/office/drawing/2014/main" id="{A83F76A9-622A-477E-AF9F-316B78D42779}"/>
                </a:ext>
              </a:extLst>
            </p:cNvPr>
            <p:cNvSpPr txBox="1"/>
            <p:nvPr/>
          </p:nvSpPr>
          <p:spPr>
            <a:xfrm>
              <a:off x="6770452" y="5905487"/>
              <a:ext cx="4348264" cy="523220"/>
            </a:xfrm>
            <a:prstGeom prst="rect">
              <a:avLst/>
            </a:prstGeom>
            <a:solidFill>
              <a:srgbClr val="D3D3D3"/>
            </a:solidFill>
          </p:spPr>
          <p:txBody>
            <a:bodyPr wrap="square" rtlCol="0">
              <a:spAutoFit/>
            </a:bodyPr>
            <a:lstStyle/>
            <a:p>
              <a:pPr algn="ctr"/>
              <a:r>
                <a:rPr lang="ru-RU" sz="1400" dirty="0"/>
                <a:t>Цветовые индикаторы помогут гражданам оценить насколько эффективна деятельность поселений</a:t>
              </a:r>
            </a:p>
          </p:txBody>
        </p:sp>
        <p:cxnSp>
          <p:nvCxnSpPr>
            <p:cNvPr id="7" name="Прямая со стрелкой 6">
              <a:extLst>
                <a:ext uri="{FF2B5EF4-FFF2-40B4-BE49-F238E27FC236}">
                  <a16:creationId xmlns:a16="http://schemas.microsoft.com/office/drawing/2014/main" id="{7D6F17BB-A4A1-4392-BCAE-8BCF6F3676E4}"/>
                </a:ext>
              </a:extLst>
            </p:cNvPr>
            <p:cNvCxnSpPr/>
            <p:nvPr/>
          </p:nvCxnSpPr>
          <p:spPr>
            <a:xfrm flipH="1">
              <a:off x="2392194" y="3528912"/>
              <a:ext cx="719846" cy="8272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7E674890-81DB-4D0C-AAE2-FEFBD384BD18}"/>
                </a:ext>
              </a:extLst>
            </p:cNvPr>
            <p:cNvCxnSpPr/>
            <p:nvPr/>
          </p:nvCxnSpPr>
          <p:spPr>
            <a:xfrm flipV="1">
              <a:off x="9795753" y="4960707"/>
              <a:ext cx="603115" cy="9447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09717-5080-41A7-8B24-5FD6DABDF92B}"/>
                </a:ext>
              </a:extLst>
            </p:cNvPr>
            <p:cNvSpPr txBox="1"/>
            <p:nvPr/>
          </p:nvSpPr>
          <p:spPr>
            <a:xfrm>
              <a:off x="5781473" y="3592530"/>
              <a:ext cx="1558045" cy="1169551"/>
            </a:xfrm>
            <a:prstGeom prst="rect">
              <a:avLst/>
            </a:prstGeom>
            <a:solidFill>
              <a:srgbClr val="D3D3D3"/>
            </a:solidFill>
          </p:spPr>
          <p:txBody>
            <a:bodyPr wrap="square" rtlCol="0">
              <a:spAutoFit/>
            </a:bodyPr>
            <a:lstStyle/>
            <a:p>
              <a:pPr algn="ctr"/>
              <a:r>
                <a:rPr lang="ru-RU" sz="1400" dirty="0"/>
                <a:t>Можно сортировать показатели в произвольном порядке</a:t>
              </a:r>
            </a:p>
          </p:txBody>
        </p:sp>
        <p:cxnSp>
          <p:nvCxnSpPr>
            <p:cNvPr id="12" name="Прямая со стрелкой 11">
              <a:extLst>
                <a:ext uri="{FF2B5EF4-FFF2-40B4-BE49-F238E27FC236}">
                  <a16:creationId xmlns:a16="http://schemas.microsoft.com/office/drawing/2014/main" id="{4CB0EE47-BC86-4743-BBEF-F9CFF9E65F5F}"/>
                </a:ext>
              </a:extLst>
            </p:cNvPr>
            <p:cNvCxnSpPr/>
            <p:nvPr/>
          </p:nvCxnSpPr>
          <p:spPr>
            <a:xfrm flipV="1">
              <a:off x="7110919" y="3754877"/>
              <a:ext cx="986952" cy="963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175C0B-F673-4B3D-9443-8D764A970714}"/>
                </a:ext>
              </a:extLst>
            </p:cNvPr>
            <p:cNvSpPr txBox="1"/>
            <p:nvPr/>
          </p:nvSpPr>
          <p:spPr>
            <a:xfrm>
              <a:off x="340468" y="1346638"/>
              <a:ext cx="1789888" cy="738664"/>
            </a:xfrm>
            <a:prstGeom prst="rect">
              <a:avLst/>
            </a:prstGeom>
            <a:solidFill>
              <a:srgbClr val="D3D3D3"/>
            </a:solidFill>
          </p:spPr>
          <p:txBody>
            <a:bodyPr wrap="square" rtlCol="0">
              <a:spAutoFit/>
            </a:bodyPr>
            <a:lstStyle/>
            <a:p>
              <a:pPr algn="ctr"/>
              <a:r>
                <a:rPr lang="ru-RU" sz="1400" dirty="0"/>
                <a:t>Можно выбирать отчетные данные по годам</a:t>
              </a:r>
            </a:p>
          </p:txBody>
        </p:sp>
        <p:cxnSp>
          <p:nvCxnSpPr>
            <p:cNvPr id="15" name="Прямая со стрелкой 14">
              <a:extLst>
                <a:ext uri="{FF2B5EF4-FFF2-40B4-BE49-F238E27FC236}">
                  <a16:creationId xmlns:a16="http://schemas.microsoft.com/office/drawing/2014/main" id="{83D51A45-F0AD-4790-8FB2-59A09C51D0A1}"/>
                </a:ext>
              </a:extLst>
            </p:cNvPr>
            <p:cNvCxnSpPr>
              <a:cxnSpLocks/>
            </p:cNvCxnSpPr>
            <p:nvPr/>
          </p:nvCxnSpPr>
          <p:spPr>
            <a:xfrm flipH="1" flipV="1">
              <a:off x="466928" y="1001950"/>
              <a:ext cx="457200" cy="3446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493334E9-978F-4442-A5D8-0433A1C711CC}"/>
                </a:ext>
              </a:extLst>
            </p:cNvPr>
            <p:cNvCxnSpPr>
              <a:cxnSpLocks/>
            </p:cNvCxnSpPr>
            <p:nvPr/>
          </p:nvCxnSpPr>
          <p:spPr>
            <a:xfrm flipH="1">
              <a:off x="5077839" y="750416"/>
              <a:ext cx="5124541" cy="2515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AC526F70-9FB3-4E78-9D0B-030428CAC710}"/>
                </a:ext>
              </a:extLst>
            </p:cNvPr>
            <p:cNvCxnSpPr>
              <a:cxnSpLocks/>
            </p:cNvCxnSpPr>
            <p:nvPr/>
          </p:nvCxnSpPr>
          <p:spPr>
            <a:xfrm flipH="1">
              <a:off x="7616757" y="883544"/>
              <a:ext cx="2631913" cy="6534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EDB2586E-46D8-4B68-81A4-C2AEB63ECB43}"/>
                </a:ext>
              </a:extLst>
            </p:cNvPr>
            <p:cNvCxnSpPr>
              <a:cxnSpLocks/>
            </p:cNvCxnSpPr>
            <p:nvPr/>
          </p:nvCxnSpPr>
          <p:spPr>
            <a:xfrm flipH="1">
              <a:off x="9499097" y="1346638"/>
              <a:ext cx="793026" cy="1367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a:extLst>
                <a:ext uri="{FF2B5EF4-FFF2-40B4-BE49-F238E27FC236}">
                  <a16:creationId xmlns:a16="http://schemas.microsoft.com/office/drawing/2014/main" id="{FC4B4A75-8C21-459E-8839-FBFB2D3EDC5E}"/>
                </a:ext>
              </a:extLst>
            </p:cNvPr>
            <p:cNvCxnSpPr/>
            <p:nvPr/>
          </p:nvCxnSpPr>
          <p:spPr>
            <a:xfrm flipH="1">
              <a:off x="9956297" y="1857982"/>
              <a:ext cx="335826" cy="16709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D949E73-E356-405E-AB7E-D4F91B603803}"/>
                </a:ext>
              </a:extLst>
            </p:cNvPr>
            <p:cNvSpPr txBox="1"/>
            <p:nvPr/>
          </p:nvSpPr>
          <p:spPr>
            <a:xfrm>
              <a:off x="10278755" y="146792"/>
              <a:ext cx="1789889" cy="2031325"/>
            </a:xfrm>
            <a:prstGeom prst="rect">
              <a:avLst/>
            </a:prstGeom>
            <a:solidFill>
              <a:srgbClr val="D3D3D3"/>
            </a:solidFill>
          </p:spPr>
          <p:txBody>
            <a:bodyPr wrap="square" rtlCol="0">
              <a:spAutoFit/>
            </a:bodyPr>
            <a:lstStyle/>
            <a:p>
              <a:pPr algn="ctr"/>
              <a:r>
                <a:rPr lang="ru-RU" sz="1400" dirty="0"/>
                <a:t>Вкладка содержит огромный выбор динамических графиков и показателей по структуре консолидированного бюджета и численности</a:t>
              </a:r>
            </a:p>
          </p:txBody>
        </p:sp>
      </p:grpSp>
      <p:sp>
        <p:nvSpPr>
          <p:cNvPr id="26" name="Прямоугольник 25">
            <a:extLst>
              <a:ext uri="{FF2B5EF4-FFF2-40B4-BE49-F238E27FC236}">
                <a16:creationId xmlns:a16="http://schemas.microsoft.com/office/drawing/2014/main" id="{844237B4-09FD-4A60-AE0C-697F13E70833}"/>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8859" y="4545340"/>
            <a:ext cx="9668934" cy="2031325"/>
          </a:xfrm>
          <a:prstGeom prst="rect">
            <a:avLst/>
          </a:prstGeom>
          <a:noFill/>
        </p:spPr>
        <p:txBody>
          <a:bodyPr wrap="square" rtlCol="0">
            <a:spAutoFit/>
          </a:bodyPr>
          <a:lstStyle/>
          <a:p>
            <a:pPr>
              <a:defRPr/>
            </a:pPr>
            <a:r>
              <a:rPr lang="ru-RU" altLang="ru-RU" b="1" dirty="0"/>
              <a:t>Подготовлено</a:t>
            </a:r>
            <a:r>
              <a:rPr lang="ru-RU" altLang="ru-RU" dirty="0"/>
              <a:t> </a:t>
            </a:r>
          </a:p>
          <a:p>
            <a:pPr algn="just">
              <a:defRPr/>
            </a:pPr>
            <a:r>
              <a:rPr lang="ru-RU" altLang="ru-RU" dirty="0"/>
              <a:t>Финансовое управление Администрации муниципального района Мелеузовский район </a:t>
            </a:r>
          </a:p>
          <a:p>
            <a:pPr algn="just">
              <a:defRPr/>
            </a:pPr>
            <a:endParaRPr lang="ru-RU" altLang="ru-RU" dirty="0"/>
          </a:p>
          <a:p>
            <a:pPr algn="just">
              <a:defRPr/>
            </a:pPr>
            <a:r>
              <a:rPr lang="ru-RU" altLang="ru-RU" b="1" dirty="0"/>
              <a:t>Контактная информация Финансового управления</a:t>
            </a:r>
            <a:r>
              <a:rPr lang="ru-RU" altLang="ru-RU" dirty="0"/>
              <a:t>:</a:t>
            </a:r>
          </a:p>
          <a:p>
            <a:pPr algn="just">
              <a:defRPr/>
            </a:pPr>
            <a:r>
              <a:rPr lang="ru-RU" altLang="ru-RU" dirty="0"/>
              <a:t>Адрес: 453850, Республика Башкортостан, </a:t>
            </a:r>
            <a:r>
              <a:rPr lang="ru-RU" altLang="ru-RU" dirty="0" err="1"/>
              <a:t>г.Мелеуз</a:t>
            </a:r>
            <a:r>
              <a:rPr lang="ru-RU" altLang="ru-RU" dirty="0"/>
              <a:t>, ул.Воровского,4. </a:t>
            </a:r>
          </a:p>
          <a:p>
            <a:pPr algn="just">
              <a:defRPr/>
            </a:pPr>
            <a:r>
              <a:rPr lang="ru-RU" altLang="ru-RU" dirty="0"/>
              <a:t>тел. (34764) 3-50-12 факс. (34764) 3-50-29 </a:t>
            </a:r>
          </a:p>
          <a:p>
            <a:pPr algn="just">
              <a:defRPr/>
            </a:pPr>
            <a:r>
              <a:rPr lang="ru-RU" altLang="ru-RU" dirty="0" err="1"/>
              <a:t>эл.почта</a:t>
            </a:r>
            <a:r>
              <a:rPr lang="ru-RU" altLang="ru-RU" dirty="0"/>
              <a:t>: meleuz_gfu@ufamts.ru&gt;</a:t>
            </a:r>
          </a:p>
        </p:txBody>
      </p:sp>
      <p:pic>
        <p:nvPicPr>
          <p:cNvPr id="5" name="Picture 9" descr="ge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6" y="4801523"/>
            <a:ext cx="16573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5E0143-1647-49C2-8DE8-F55E9312BE25}"/>
              </a:ext>
            </a:extLst>
          </p:cNvPr>
          <p:cNvSpPr txBox="1"/>
          <p:nvPr/>
        </p:nvSpPr>
        <p:spPr>
          <a:xfrm>
            <a:off x="2266544" y="1497899"/>
            <a:ext cx="6984459" cy="523220"/>
          </a:xfrm>
          <a:prstGeom prst="rect">
            <a:avLst/>
          </a:prstGeom>
          <a:noFill/>
        </p:spPr>
        <p:txBody>
          <a:bodyPr wrap="square" rtlCol="0">
            <a:spAutoFit/>
          </a:bodyPr>
          <a:lstStyle/>
          <a:p>
            <a:pPr algn="ctr"/>
            <a:r>
              <a:rPr lang="ru-RU" sz="2800" dirty="0">
                <a:solidFill>
                  <a:srgbClr val="0070C0"/>
                </a:solidFill>
              </a:rPr>
              <a:t>Приятного пользования</a:t>
            </a:r>
          </a:p>
        </p:txBody>
      </p:sp>
    </p:spTree>
    <p:extLst>
      <p:ext uri="{BB962C8B-B14F-4D97-AF65-F5344CB8AC3E}">
        <p14:creationId xmlns:p14="http://schemas.microsoft.com/office/powerpoint/2010/main" val="183553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0F2EBB66-F3FB-4BF6-AFC1-7902237EDE0D}"/>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11607A-B4B7-40F7-B1FA-654A4CEE4C14}"/>
              </a:ext>
            </a:extLst>
          </p:cNvPr>
          <p:cNvSpPr txBox="1"/>
          <p:nvPr/>
        </p:nvSpPr>
        <p:spPr>
          <a:xfrm>
            <a:off x="2052536" y="5167759"/>
            <a:ext cx="3526277" cy="1384995"/>
          </a:xfrm>
          <a:prstGeom prst="rect">
            <a:avLst/>
          </a:prstGeom>
          <a:solidFill>
            <a:schemeClr val="bg2">
              <a:lumMod val="75000"/>
            </a:schemeClr>
          </a:solidFill>
        </p:spPr>
        <p:txBody>
          <a:bodyPr wrap="square" rtlCol="0">
            <a:spAutoFit/>
          </a:bodyPr>
          <a:lstStyle/>
          <a:p>
            <a:pPr algn="ctr"/>
            <a:r>
              <a:rPr lang="ru-RU" sz="1400" dirty="0"/>
              <a:t>Для просмотра содержимого при первом входе на панель пользователю предлагается войти в систему, однократно указав логин и пароль </a:t>
            </a:r>
          </a:p>
          <a:p>
            <a:pPr algn="ctr"/>
            <a:r>
              <a:rPr lang="ru-RU" sz="1400" dirty="0"/>
              <a:t>(в последующем вход в систему будет осуществлен автоматически)</a:t>
            </a:r>
          </a:p>
        </p:txBody>
      </p:sp>
      <p:sp>
        <p:nvSpPr>
          <p:cNvPr id="6" name="Прямоугольник 5">
            <a:extLst>
              <a:ext uri="{FF2B5EF4-FFF2-40B4-BE49-F238E27FC236}">
                <a16:creationId xmlns:a16="http://schemas.microsoft.com/office/drawing/2014/main" id="{BA02152E-41A5-4021-834D-C313E1E72F14}"/>
              </a:ext>
            </a:extLst>
          </p:cNvPr>
          <p:cNvSpPr/>
          <p:nvPr/>
        </p:nvSpPr>
        <p:spPr>
          <a:xfrm>
            <a:off x="236363" y="626259"/>
            <a:ext cx="11702376" cy="954107"/>
          </a:xfrm>
          <a:prstGeom prst="rect">
            <a:avLst/>
          </a:prstGeom>
        </p:spPr>
        <p:txBody>
          <a:bodyPr wrap="square">
            <a:spAutoFit/>
          </a:bodyPr>
          <a:lstStyle/>
          <a:p>
            <a:pPr algn="just"/>
            <a:r>
              <a:rPr lang="ru-RU" sz="1400" dirty="0">
                <a:solidFill>
                  <a:srgbClr val="002060"/>
                </a:solidFill>
                <a:latin typeface="Century" panose="02040604050505020304" pitchFamily="18" charset="0"/>
                <a:cs typeface="Times New Roman" panose="02020603050405020304" pitchFamily="18" charset="0"/>
              </a:rPr>
              <a:t>В целях повышения заинтересованности граждан в информации о бюджете и их вовлечению в бюджетный процесс, Финансовым управлением администрации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 была разработана интерактивная панель для граждан (</a:t>
            </a:r>
            <a:r>
              <a:rPr lang="ru-RU" sz="1400" dirty="0" err="1">
                <a:solidFill>
                  <a:srgbClr val="002060"/>
                </a:solidFill>
                <a:latin typeface="Century" panose="02040604050505020304" pitchFamily="18" charset="0"/>
                <a:cs typeface="Times New Roman" panose="02020603050405020304" pitchFamily="18" charset="0"/>
              </a:rPr>
              <a:t>дашборд</a:t>
            </a:r>
            <a:r>
              <a:rPr lang="ru-RU" sz="1400" dirty="0">
                <a:solidFill>
                  <a:srgbClr val="002060"/>
                </a:solidFill>
                <a:latin typeface="Century" panose="02040604050505020304" pitchFamily="18" charset="0"/>
                <a:cs typeface="Times New Roman" panose="02020603050405020304" pitchFamily="18" charset="0"/>
              </a:rPr>
              <a:t>) «Открытый бюджет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a:t>
            </a:r>
            <a:endParaRPr lang="ru-RU" sz="1400" dirty="0">
              <a:latin typeface="Century" panose="02040604050505020304" pitchFamily="18" charset="0"/>
            </a:endParaRPr>
          </a:p>
        </p:txBody>
      </p:sp>
      <p:sp>
        <p:nvSpPr>
          <p:cNvPr id="8" name="Прямоугольник 7">
            <a:extLst>
              <a:ext uri="{FF2B5EF4-FFF2-40B4-BE49-F238E27FC236}">
                <a16:creationId xmlns:a16="http://schemas.microsoft.com/office/drawing/2014/main" id="{737567E4-0A2A-4A68-B0F8-C14673D87973}"/>
              </a:ext>
            </a:extLst>
          </p:cNvPr>
          <p:cNvSpPr/>
          <p:nvPr/>
        </p:nvSpPr>
        <p:spPr>
          <a:xfrm>
            <a:off x="136529" y="2018110"/>
            <a:ext cx="11702376" cy="1815882"/>
          </a:xfrm>
          <a:prstGeom prst="rect">
            <a:avLst/>
          </a:prstGeom>
        </p:spPr>
        <p:txBody>
          <a:bodyPr wrap="square">
            <a:spAutoFit/>
          </a:bodyPr>
          <a:lstStyle/>
          <a:p>
            <a:pPr algn="just"/>
            <a:r>
              <a:rPr lang="ru-RU" sz="1400" dirty="0">
                <a:solidFill>
                  <a:srgbClr val="002060"/>
                </a:solidFill>
                <a:latin typeface="Century" panose="02040604050505020304" pitchFamily="18" charset="0"/>
                <a:cs typeface="Times New Roman" panose="02020603050405020304" pitchFamily="18" charset="0"/>
              </a:rPr>
              <a:t>Интерактивная панель для граждан (</a:t>
            </a:r>
            <a:r>
              <a:rPr lang="ru-RU" sz="1400" dirty="0" err="1">
                <a:solidFill>
                  <a:srgbClr val="002060"/>
                </a:solidFill>
                <a:latin typeface="Century" panose="02040604050505020304" pitchFamily="18" charset="0"/>
                <a:cs typeface="Times New Roman" panose="02020603050405020304" pitchFamily="18" charset="0"/>
              </a:rPr>
              <a:t>дашборд</a:t>
            </a:r>
            <a:r>
              <a:rPr lang="ru-RU" sz="1400" dirty="0">
                <a:solidFill>
                  <a:srgbClr val="002060"/>
                </a:solidFill>
                <a:latin typeface="Century" panose="02040604050505020304" pitchFamily="18" charset="0"/>
                <a:cs typeface="Times New Roman" panose="02020603050405020304" pitchFamily="18" charset="0"/>
              </a:rPr>
              <a:t>) </a:t>
            </a:r>
            <a:r>
              <a:rPr lang="ru-RU" sz="1400" dirty="0">
                <a:solidFill>
                  <a:srgbClr val="002060"/>
                </a:solidFill>
                <a:latin typeface="Century" panose="02040604050505020304" pitchFamily="18" charset="0"/>
                <a:cs typeface="Times New Roman" panose="02020603050405020304" pitchFamily="18" charset="0"/>
                <a:hlinkClick r:id="rId2"/>
              </a:rPr>
              <a:t>«Открытый бюджет муниципального района </a:t>
            </a:r>
            <a:r>
              <a:rPr lang="ru-RU" sz="1400" dirty="0" err="1">
                <a:solidFill>
                  <a:srgbClr val="002060"/>
                </a:solidFill>
                <a:latin typeface="Century" panose="02040604050505020304" pitchFamily="18" charset="0"/>
                <a:cs typeface="Times New Roman" panose="02020603050405020304" pitchFamily="18" charset="0"/>
                <a:hlinkClick r:id="rId2"/>
              </a:rPr>
              <a:t>Мелеузовский</a:t>
            </a:r>
            <a:r>
              <a:rPr lang="ru-RU" sz="1400" dirty="0">
                <a:solidFill>
                  <a:srgbClr val="002060"/>
                </a:solidFill>
                <a:latin typeface="Century" panose="02040604050505020304" pitchFamily="18" charset="0"/>
                <a:cs typeface="Times New Roman" panose="02020603050405020304" pitchFamily="18" charset="0"/>
                <a:hlinkClick r:id="rId2"/>
              </a:rPr>
              <a:t> район Республики Башкортостан»  </a:t>
            </a:r>
            <a:r>
              <a:rPr lang="ru-RU" sz="1400" dirty="0">
                <a:solidFill>
                  <a:srgbClr val="002060"/>
                </a:solidFill>
                <a:latin typeface="Century" panose="02040604050505020304" pitchFamily="18" charset="0"/>
                <a:cs typeface="Times New Roman" panose="02020603050405020304" pitchFamily="18" charset="0"/>
              </a:rPr>
              <a:t>- самостоятельный проект Финансового управления Администрации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 разработанный без привлечения денежных средств, а также услуг сторонних организаций, направленный на ознакомление граждан с приоритетами бюджетной политики, условиями формирования и параметрами консолидированного бюджета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 планируемыми и достигнутыми результатами использования бюджетных средств.</a:t>
            </a:r>
          </a:p>
          <a:p>
            <a:pPr algn="just"/>
            <a:br>
              <a:rPr lang="ru-RU" sz="1400" dirty="0">
                <a:solidFill>
                  <a:srgbClr val="002060"/>
                </a:solidFill>
                <a:latin typeface="Century" panose="02040604050505020304" pitchFamily="18" charset="0"/>
                <a:cs typeface="Times New Roman" panose="02020603050405020304" pitchFamily="18" charset="0"/>
              </a:rPr>
            </a:br>
            <a:endParaRPr lang="ru-RU" sz="1400" dirty="0"/>
          </a:p>
        </p:txBody>
      </p:sp>
      <p:pic>
        <p:nvPicPr>
          <p:cNvPr id="9" name="Рисунок 8">
            <a:extLst>
              <a:ext uri="{FF2B5EF4-FFF2-40B4-BE49-F238E27FC236}">
                <a16:creationId xmlns:a16="http://schemas.microsoft.com/office/drawing/2014/main" id="{97CA87EF-93FE-4B92-A201-4D07F716307E}"/>
              </a:ext>
            </a:extLst>
          </p:cNvPr>
          <p:cNvPicPr>
            <a:picLocks noChangeAspect="1"/>
          </p:cNvPicPr>
          <p:nvPr/>
        </p:nvPicPr>
        <p:blipFill>
          <a:blip r:embed="rId3"/>
          <a:stretch>
            <a:fillRect/>
          </a:stretch>
        </p:blipFill>
        <p:spPr>
          <a:xfrm>
            <a:off x="5758775" y="3452832"/>
            <a:ext cx="5758775" cy="3239311"/>
          </a:xfrm>
          <a:prstGeom prst="rect">
            <a:avLst/>
          </a:prstGeom>
        </p:spPr>
      </p:pic>
      <p:sp>
        <p:nvSpPr>
          <p:cNvPr id="7" name="Стрелка: вправо 6">
            <a:extLst>
              <a:ext uri="{FF2B5EF4-FFF2-40B4-BE49-F238E27FC236}">
                <a16:creationId xmlns:a16="http://schemas.microsoft.com/office/drawing/2014/main" id="{90131410-433E-46A2-B8D4-A54306584916}"/>
              </a:ext>
            </a:extLst>
          </p:cNvPr>
          <p:cNvSpPr/>
          <p:nvPr/>
        </p:nvSpPr>
        <p:spPr>
          <a:xfrm>
            <a:off x="5638800" y="5559197"/>
            <a:ext cx="1335932"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0838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5997872-8C95-40A3-9039-C5C0C06FE25D}"/>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47D299D-F43B-4D72-8E21-D1F3FF2ABEA2}"/>
              </a:ext>
            </a:extLst>
          </p:cNvPr>
          <p:cNvPicPr/>
          <p:nvPr/>
        </p:nvPicPr>
        <p:blipFill rotWithShape="1">
          <a:blip r:embed="rId2"/>
          <a:srcRect l="17963" t="19357" r="13777" b="10854"/>
          <a:stretch/>
        </p:blipFill>
        <p:spPr>
          <a:xfrm>
            <a:off x="419788" y="1257586"/>
            <a:ext cx="4054936" cy="23319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a:extLst>
              <a:ext uri="{FF2B5EF4-FFF2-40B4-BE49-F238E27FC236}">
                <a16:creationId xmlns:a16="http://schemas.microsoft.com/office/drawing/2014/main" id="{4ABA006E-9CD6-4C1B-9BE4-DF5E50F7B963}"/>
              </a:ext>
            </a:extLst>
          </p:cNvPr>
          <p:cNvPicPr/>
          <p:nvPr/>
        </p:nvPicPr>
        <p:blipFill rotWithShape="1">
          <a:blip r:embed="rId3"/>
          <a:srcRect l="23286" t="2587" r="2206" b="5019"/>
          <a:stretch/>
        </p:blipFill>
        <p:spPr>
          <a:xfrm>
            <a:off x="3540868" y="1310431"/>
            <a:ext cx="4426085" cy="3087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a:extLst>
              <a:ext uri="{FF2B5EF4-FFF2-40B4-BE49-F238E27FC236}">
                <a16:creationId xmlns:a16="http://schemas.microsoft.com/office/drawing/2014/main" id="{60527018-42D9-44B8-A5A9-2921778C1E93}"/>
              </a:ext>
            </a:extLst>
          </p:cNvPr>
          <p:cNvPicPr/>
          <p:nvPr/>
        </p:nvPicPr>
        <p:blipFill rotWithShape="1">
          <a:blip r:embed="rId4"/>
          <a:srcRect l="23406" r="11539" b="20733"/>
          <a:stretch/>
        </p:blipFill>
        <p:spPr>
          <a:xfrm>
            <a:off x="4868693" y="2998346"/>
            <a:ext cx="3784060" cy="26020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a:extLst>
              <a:ext uri="{FF2B5EF4-FFF2-40B4-BE49-F238E27FC236}">
                <a16:creationId xmlns:a16="http://schemas.microsoft.com/office/drawing/2014/main" id="{B9CB173F-2FD1-4E3B-AB80-46525C229576}"/>
              </a:ext>
            </a:extLst>
          </p:cNvPr>
          <p:cNvPicPr/>
          <p:nvPr/>
        </p:nvPicPr>
        <p:blipFill rotWithShape="1">
          <a:blip r:embed="rId5"/>
          <a:srcRect l="23035" r="8516" b="12299"/>
          <a:stretch/>
        </p:blipFill>
        <p:spPr>
          <a:xfrm>
            <a:off x="7966953" y="3819976"/>
            <a:ext cx="4066161" cy="29304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776E48B6-9416-4B9E-A7DA-39E2DCC8F3B3}"/>
              </a:ext>
            </a:extLst>
          </p:cNvPr>
          <p:cNvSpPr txBox="1"/>
          <p:nvPr/>
        </p:nvSpPr>
        <p:spPr>
          <a:xfrm>
            <a:off x="419788" y="3347938"/>
            <a:ext cx="2008304" cy="1384995"/>
          </a:xfrm>
          <a:prstGeom prst="rect">
            <a:avLst/>
          </a:prstGeom>
          <a:solidFill>
            <a:schemeClr val="bg2">
              <a:lumMod val="75000"/>
            </a:schemeClr>
          </a:solidFill>
        </p:spPr>
        <p:txBody>
          <a:bodyPr wrap="square" rtlCol="0">
            <a:spAutoFit/>
          </a:bodyPr>
          <a:lstStyle/>
          <a:p>
            <a:pPr algn="ctr"/>
            <a:r>
              <a:rPr lang="ru-RU" sz="1400" dirty="0"/>
              <a:t>Для просмотра содержимого при первом входе на панель пользователю предлагается войти в систему</a:t>
            </a:r>
          </a:p>
        </p:txBody>
      </p:sp>
      <p:sp>
        <p:nvSpPr>
          <p:cNvPr id="8" name="Стрелка: вправо 7">
            <a:extLst>
              <a:ext uri="{FF2B5EF4-FFF2-40B4-BE49-F238E27FC236}">
                <a16:creationId xmlns:a16="http://schemas.microsoft.com/office/drawing/2014/main" id="{E7525506-5197-4B5B-9806-9DFE4B8EADF0}"/>
              </a:ext>
            </a:extLst>
          </p:cNvPr>
          <p:cNvSpPr/>
          <p:nvPr/>
        </p:nvSpPr>
        <p:spPr>
          <a:xfrm rot="18773912">
            <a:off x="755974" y="2716478"/>
            <a:ext cx="1335932"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694093E4-72D6-4C14-9086-B8471E62E136}"/>
              </a:ext>
            </a:extLst>
          </p:cNvPr>
          <p:cNvSpPr txBox="1"/>
          <p:nvPr/>
        </p:nvSpPr>
        <p:spPr>
          <a:xfrm>
            <a:off x="3470572" y="3740622"/>
            <a:ext cx="2008304" cy="523220"/>
          </a:xfrm>
          <a:prstGeom prst="rect">
            <a:avLst/>
          </a:prstGeom>
          <a:solidFill>
            <a:schemeClr val="bg2">
              <a:lumMod val="75000"/>
            </a:schemeClr>
          </a:solidFill>
        </p:spPr>
        <p:txBody>
          <a:bodyPr wrap="square" rtlCol="0">
            <a:spAutoFit/>
          </a:bodyPr>
          <a:lstStyle/>
          <a:p>
            <a:pPr algn="ctr"/>
            <a:r>
              <a:rPr lang="ru-RU" sz="1400" dirty="0"/>
              <a:t>Необходимо нажать «Вход»</a:t>
            </a:r>
          </a:p>
        </p:txBody>
      </p:sp>
      <p:sp>
        <p:nvSpPr>
          <p:cNvPr id="10" name="Стрелка: вправо 9">
            <a:extLst>
              <a:ext uri="{FF2B5EF4-FFF2-40B4-BE49-F238E27FC236}">
                <a16:creationId xmlns:a16="http://schemas.microsoft.com/office/drawing/2014/main" id="{4EE6582A-4F02-49B6-BF49-E988D2C2D3CA}"/>
              </a:ext>
            </a:extLst>
          </p:cNvPr>
          <p:cNvSpPr/>
          <p:nvPr/>
        </p:nvSpPr>
        <p:spPr>
          <a:xfrm rot="18773912">
            <a:off x="3806758" y="3109162"/>
            <a:ext cx="1335932"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F60EF3DB-9076-4BB4-9188-C51C03BCBE3A}"/>
              </a:ext>
            </a:extLst>
          </p:cNvPr>
          <p:cNvSpPr txBox="1"/>
          <p:nvPr/>
        </p:nvSpPr>
        <p:spPr>
          <a:xfrm>
            <a:off x="4868693" y="5945162"/>
            <a:ext cx="2317400" cy="523220"/>
          </a:xfrm>
          <a:prstGeom prst="rect">
            <a:avLst/>
          </a:prstGeom>
          <a:solidFill>
            <a:schemeClr val="bg2">
              <a:lumMod val="75000"/>
            </a:schemeClr>
          </a:solidFill>
        </p:spPr>
        <p:txBody>
          <a:bodyPr wrap="square" rtlCol="0">
            <a:spAutoFit/>
          </a:bodyPr>
          <a:lstStyle/>
          <a:p>
            <a:pPr algn="ctr"/>
            <a:r>
              <a:rPr lang="ru-RU" sz="1400" dirty="0"/>
              <a:t>Ввести логин </a:t>
            </a:r>
            <a:r>
              <a:rPr lang="en-US" sz="1400" dirty="0">
                <a:solidFill>
                  <a:srgbClr val="0070C0"/>
                </a:solidFill>
              </a:rPr>
              <a:t>fu.meleuz@bashkortostan.ru</a:t>
            </a:r>
            <a:endParaRPr lang="ru-RU" sz="1400" dirty="0">
              <a:solidFill>
                <a:srgbClr val="0070C0"/>
              </a:solidFill>
            </a:endParaRPr>
          </a:p>
        </p:txBody>
      </p:sp>
      <p:sp>
        <p:nvSpPr>
          <p:cNvPr id="12" name="Стрелка: вправо 11">
            <a:extLst>
              <a:ext uri="{FF2B5EF4-FFF2-40B4-BE49-F238E27FC236}">
                <a16:creationId xmlns:a16="http://schemas.microsoft.com/office/drawing/2014/main" id="{6C55183D-34D7-461E-AD9C-B0DC14DA1D2F}"/>
              </a:ext>
            </a:extLst>
          </p:cNvPr>
          <p:cNvSpPr/>
          <p:nvPr/>
        </p:nvSpPr>
        <p:spPr>
          <a:xfrm rot="18773912">
            <a:off x="5513975" y="5313702"/>
            <a:ext cx="1335932"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id="{4F53872B-07D0-44D3-AE96-B1588CD76AE6}"/>
              </a:ext>
            </a:extLst>
          </p:cNvPr>
          <p:cNvSpPr txBox="1"/>
          <p:nvPr/>
        </p:nvSpPr>
        <p:spPr>
          <a:xfrm>
            <a:off x="7770501" y="6227174"/>
            <a:ext cx="2317400" cy="523220"/>
          </a:xfrm>
          <a:prstGeom prst="rect">
            <a:avLst/>
          </a:prstGeom>
          <a:solidFill>
            <a:schemeClr val="bg2">
              <a:lumMod val="75000"/>
            </a:schemeClr>
          </a:solidFill>
        </p:spPr>
        <p:txBody>
          <a:bodyPr wrap="square" rtlCol="0">
            <a:spAutoFit/>
          </a:bodyPr>
          <a:lstStyle/>
          <a:p>
            <a:pPr algn="ctr"/>
            <a:r>
              <a:rPr lang="ru-RU" sz="1400" dirty="0"/>
              <a:t>Ввести пароль</a:t>
            </a:r>
          </a:p>
          <a:p>
            <a:pPr algn="ctr"/>
            <a:r>
              <a:rPr lang="ru-RU" sz="1400" dirty="0">
                <a:solidFill>
                  <a:srgbClr val="0070C0"/>
                </a:solidFill>
              </a:rPr>
              <a:t> </a:t>
            </a:r>
            <a:r>
              <a:rPr lang="en-US" sz="1400" dirty="0">
                <a:solidFill>
                  <a:srgbClr val="0070C0"/>
                </a:solidFill>
              </a:rPr>
              <a:t>Meleuz2020</a:t>
            </a:r>
            <a:endParaRPr lang="ru-RU" sz="1400" dirty="0">
              <a:solidFill>
                <a:srgbClr val="0070C0"/>
              </a:solidFill>
            </a:endParaRPr>
          </a:p>
        </p:txBody>
      </p:sp>
      <p:sp>
        <p:nvSpPr>
          <p:cNvPr id="14" name="Стрелка: вправо 13">
            <a:extLst>
              <a:ext uri="{FF2B5EF4-FFF2-40B4-BE49-F238E27FC236}">
                <a16:creationId xmlns:a16="http://schemas.microsoft.com/office/drawing/2014/main" id="{A92287EE-79EE-443D-AB0E-1C7389AAF12C}"/>
              </a:ext>
            </a:extLst>
          </p:cNvPr>
          <p:cNvSpPr/>
          <p:nvPr/>
        </p:nvSpPr>
        <p:spPr>
          <a:xfrm rot="18773912">
            <a:off x="8415783" y="5595714"/>
            <a:ext cx="1335932"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730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0" y="2143125"/>
            <a:ext cx="12192000" cy="2571750"/>
          </a:xfrm>
          <a:prstGeom prst="rect">
            <a:avLst/>
          </a:prstGeom>
          <a:noFill/>
        </p:spPr>
      </p:pic>
      <p:sp>
        <p:nvSpPr>
          <p:cNvPr id="4" name="Прямоугольник 3">
            <a:extLst>
              <a:ext uri="{FF2B5EF4-FFF2-40B4-BE49-F238E27FC236}">
                <a16:creationId xmlns:a16="http://schemas.microsoft.com/office/drawing/2014/main" id="{72FF5D61-EE00-43F7-BFB3-B76CE8FD8BE9}"/>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2375CC4-8E9B-4E37-A9DF-BAA05EF98E27}"/>
              </a:ext>
            </a:extLst>
          </p:cNvPr>
          <p:cNvPicPr>
            <a:picLocks noChangeAspect="1"/>
          </p:cNvPicPr>
          <p:nvPr/>
        </p:nvPicPr>
        <p:blipFill rotWithShape="1">
          <a:blip r:embed="rId4"/>
          <a:srcRect t="90496" r="1623" b="3689"/>
          <a:stretch/>
        </p:blipFill>
        <p:spPr>
          <a:xfrm>
            <a:off x="0" y="6206247"/>
            <a:ext cx="11994204" cy="398834"/>
          </a:xfrm>
          <a:prstGeom prst="rect">
            <a:avLst/>
          </a:prstGeom>
        </p:spPr>
      </p:pic>
      <p:sp>
        <p:nvSpPr>
          <p:cNvPr id="6" name="TextBox 5">
            <a:extLst>
              <a:ext uri="{FF2B5EF4-FFF2-40B4-BE49-F238E27FC236}">
                <a16:creationId xmlns:a16="http://schemas.microsoft.com/office/drawing/2014/main" id="{4E6C07A8-DC47-4231-B297-5BC3FDEE6CA5}"/>
              </a:ext>
            </a:extLst>
          </p:cNvPr>
          <p:cNvSpPr txBox="1"/>
          <p:nvPr/>
        </p:nvSpPr>
        <p:spPr>
          <a:xfrm>
            <a:off x="4258751" y="4860396"/>
            <a:ext cx="3638145" cy="1200329"/>
          </a:xfrm>
          <a:prstGeom prst="rect">
            <a:avLst/>
          </a:prstGeom>
          <a:solidFill>
            <a:srgbClr val="D3D3D3"/>
          </a:solidFill>
        </p:spPr>
        <p:txBody>
          <a:bodyPr wrap="square" rtlCol="0">
            <a:spAutoFit/>
          </a:bodyPr>
          <a:lstStyle/>
          <a:p>
            <a:pPr algn="ctr"/>
            <a:r>
              <a:rPr lang="ru-RU" dirty="0"/>
              <a:t>Пользователю открывается возможность просмотреть несколько интерактивных вкладок, по интересующей теме</a:t>
            </a:r>
          </a:p>
        </p:txBody>
      </p:sp>
      <p:cxnSp>
        <p:nvCxnSpPr>
          <p:cNvPr id="8" name="Прямая со стрелкой 7">
            <a:extLst>
              <a:ext uri="{FF2B5EF4-FFF2-40B4-BE49-F238E27FC236}">
                <a16:creationId xmlns:a16="http://schemas.microsoft.com/office/drawing/2014/main" id="{76638ED9-0543-4805-AA30-088AC30DB981}"/>
              </a:ext>
            </a:extLst>
          </p:cNvPr>
          <p:cNvCxnSpPr/>
          <p:nvPr/>
        </p:nvCxnSpPr>
        <p:spPr>
          <a:xfrm flipH="1">
            <a:off x="729574" y="5505855"/>
            <a:ext cx="3307405" cy="70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16B0D97-7256-4EC9-B77F-A6382AFF8FBC}"/>
              </a:ext>
            </a:extLst>
          </p:cNvPr>
          <p:cNvCxnSpPr/>
          <p:nvPr/>
        </p:nvCxnSpPr>
        <p:spPr>
          <a:xfrm flipH="1">
            <a:off x="1536970" y="5690681"/>
            <a:ext cx="2500009" cy="613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5E8746C8-4748-4C92-BD38-B906F53A745A}"/>
              </a:ext>
            </a:extLst>
          </p:cNvPr>
          <p:cNvCxnSpPr/>
          <p:nvPr/>
        </p:nvCxnSpPr>
        <p:spPr>
          <a:xfrm flipH="1">
            <a:off x="2490281" y="5826663"/>
            <a:ext cx="1546698" cy="477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4E80995B-B484-4FC3-A91C-8D5AA1F4035A}"/>
              </a:ext>
            </a:extLst>
          </p:cNvPr>
          <p:cNvCxnSpPr/>
          <p:nvPr/>
        </p:nvCxnSpPr>
        <p:spPr>
          <a:xfrm flipH="1">
            <a:off x="3492230" y="6016455"/>
            <a:ext cx="690664" cy="287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180505AB-90CB-41F4-99EE-944B89FBA217}"/>
              </a:ext>
            </a:extLst>
          </p:cNvPr>
          <p:cNvCxnSpPr/>
          <p:nvPr/>
        </p:nvCxnSpPr>
        <p:spPr>
          <a:xfrm flipH="1">
            <a:off x="4649821" y="6060725"/>
            <a:ext cx="116732" cy="24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0" y="2143125"/>
            <a:ext cx="12192000" cy="2571750"/>
          </a:xfrm>
          <a:prstGeom prst="rect">
            <a:avLst/>
          </a:prstGeom>
          <a:noFill/>
        </p:spPr>
      </p:pic>
      <p:sp>
        <p:nvSpPr>
          <p:cNvPr id="4" name="Прямоугольник 3">
            <a:extLst>
              <a:ext uri="{FF2B5EF4-FFF2-40B4-BE49-F238E27FC236}">
                <a16:creationId xmlns:a16="http://schemas.microsoft.com/office/drawing/2014/main" id="{72FF5D61-EE00-43F7-BFB3-B76CE8FD8BE9}"/>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32375CC4-8E9B-4E37-A9DF-BAA05EF98E27}"/>
              </a:ext>
            </a:extLst>
          </p:cNvPr>
          <p:cNvPicPr>
            <a:picLocks noChangeAspect="1"/>
          </p:cNvPicPr>
          <p:nvPr/>
        </p:nvPicPr>
        <p:blipFill rotWithShape="1">
          <a:blip r:embed="rId4"/>
          <a:srcRect t="90496" r="1623" b="3689"/>
          <a:stretch/>
        </p:blipFill>
        <p:spPr>
          <a:xfrm>
            <a:off x="0" y="6206247"/>
            <a:ext cx="11994204" cy="398834"/>
          </a:xfrm>
          <a:prstGeom prst="rect">
            <a:avLst/>
          </a:prstGeom>
        </p:spPr>
      </p:pic>
      <p:sp>
        <p:nvSpPr>
          <p:cNvPr id="2" name="TextBox 1">
            <a:extLst>
              <a:ext uri="{FF2B5EF4-FFF2-40B4-BE49-F238E27FC236}">
                <a16:creationId xmlns:a16="http://schemas.microsoft.com/office/drawing/2014/main" id="{D59E75D5-177F-4A39-88DE-A4F8813620B6}"/>
              </a:ext>
            </a:extLst>
          </p:cNvPr>
          <p:cNvSpPr txBox="1"/>
          <p:nvPr/>
        </p:nvSpPr>
        <p:spPr>
          <a:xfrm>
            <a:off x="612842" y="626887"/>
            <a:ext cx="3229583" cy="1015663"/>
          </a:xfrm>
          <a:prstGeom prst="rect">
            <a:avLst/>
          </a:prstGeom>
          <a:solidFill>
            <a:srgbClr val="D3D3D3"/>
          </a:solidFill>
        </p:spPr>
        <p:txBody>
          <a:bodyPr wrap="square" rtlCol="0">
            <a:spAutoFit/>
          </a:bodyPr>
          <a:lstStyle/>
          <a:p>
            <a:pPr algn="ctr"/>
            <a:r>
              <a:rPr lang="ru-RU" sz="1200" dirty="0"/>
              <a:t>На вкладке главная пользователь может ознакомиться с основными параметрами консолидированного бюджета за 2 последних года (переключив соответствующий индикатор) </a:t>
            </a:r>
          </a:p>
        </p:txBody>
      </p:sp>
      <p:cxnSp>
        <p:nvCxnSpPr>
          <p:cNvPr id="9" name="Прямая со стрелкой 8">
            <a:extLst>
              <a:ext uri="{FF2B5EF4-FFF2-40B4-BE49-F238E27FC236}">
                <a16:creationId xmlns:a16="http://schemas.microsoft.com/office/drawing/2014/main" id="{E6C057C2-F7DE-4025-9347-67B2E260274B}"/>
              </a:ext>
            </a:extLst>
          </p:cNvPr>
          <p:cNvCxnSpPr/>
          <p:nvPr/>
        </p:nvCxnSpPr>
        <p:spPr>
          <a:xfrm flipH="1">
            <a:off x="282102" y="1449421"/>
            <a:ext cx="194553" cy="654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FD76F6-601D-4C45-B185-682207731E8A}"/>
              </a:ext>
            </a:extLst>
          </p:cNvPr>
          <p:cNvSpPr txBox="1"/>
          <p:nvPr/>
        </p:nvSpPr>
        <p:spPr>
          <a:xfrm>
            <a:off x="690663" y="5279877"/>
            <a:ext cx="3715967" cy="646331"/>
          </a:xfrm>
          <a:prstGeom prst="rect">
            <a:avLst/>
          </a:prstGeom>
          <a:solidFill>
            <a:srgbClr val="D3D3D3"/>
          </a:solidFill>
        </p:spPr>
        <p:txBody>
          <a:bodyPr wrap="square" rtlCol="0">
            <a:spAutoFit/>
          </a:bodyPr>
          <a:lstStyle/>
          <a:p>
            <a:pPr algn="ctr"/>
            <a:r>
              <a:rPr lang="ru-RU" sz="1200" dirty="0"/>
              <a:t>При выборе года все показатели консолидированного бюджета поменяются автоматически</a:t>
            </a:r>
          </a:p>
        </p:txBody>
      </p:sp>
      <p:cxnSp>
        <p:nvCxnSpPr>
          <p:cNvPr id="15" name="Прямая со стрелкой 14">
            <a:extLst>
              <a:ext uri="{FF2B5EF4-FFF2-40B4-BE49-F238E27FC236}">
                <a16:creationId xmlns:a16="http://schemas.microsoft.com/office/drawing/2014/main" id="{AF175913-8CDD-4404-A333-5B5F7D5D8FA4}"/>
              </a:ext>
            </a:extLst>
          </p:cNvPr>
          <p:cNvCxnSpPr/>
          <p:nvPr/>
        </p:nvCxnSpPr>
        <p:spPr>
          <a:xfrm flipV="1">
            <a:off x="1498060" y="4396902"/>
            <a:ext cx="0" cy="818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4B7F47CC-D008-43AB-8659-4F630B78635D}"/>
              </a:ext>
            </a:extLst>
          </p:cNvPr>
          <p:cNvCxnSpPr/>
          <p:nvPr/>
        </p:nvCxnSpPr>
        <p:spPr>
          <a:xfrm flipV="1">
            <a:off x="3998068" y="4396902"/>
            <a:ext cx="1322962" cy="88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85834F97-166B-4021-B633-27B50E1D39BE}"/>
              </a:ext>
            </a:extLst>
          </p:cNvPr>
          <p:cNvCxnSpPr/>
          <p:nvPr/>
        </p:nvCxnSpPr>
        <p:spPr>
          <a:xfrm flipV="1">
            <a:off x="4406630" y="4555889"/>
            <a:ext cx="4980561" cy="949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96A3388-AA51-4936-9384-298F2B64A167}"/>
              </a:ext>
            </a:extLst>
          </p:cNvPr>
          <p:cNvSpPr txBox="1"/>
          <p:nvPr/>
        </p:nvSpPr>
        <p:spPr>
          <a:xfrm>
            <a:off x="8278237" y="5419896"/>
            <a:ext cx="3715967" cy="646331"/>
          </a:xfrm>
          <a:prstGeom prst="rect">
            <a:avLst/>
          </a:prstGeom>
          <a:solidFill>
            <a:srgbClr val="D3D3D3"/>
          </a:solidFill>
        </p:spPr>
        <p:txBody>
          <a:bodyPr wrap="square" rtlCol="0">
            <a:spAutoFit/>
          </a:bodyPr>
          <a:lstStyle/>
          <a:p>
            <a:pPr algn="ctr"/>
            <a:r>
              <a:rPr lang="ru-RU" sz="1200" dirty="0"/>
              <a:t>Цветовой индикатор также поменяется автоматически, в зависимости финансового результата</a:t>
            </a:r>
          </a:p>
        </p:txBody>
      </p:sp>
      <p:cxnSp>
        <p:nvCxnSpPr>
          <p:cNvPr id="23" name="Прямая со стрелкой 22">
            <a:extLst>
              <a:ext uri="{FF2B5EF4-FFF2-40B4-BE49-F238E27FC236}">
                <a16:creationId xmlns:a16="http://schemas.microsoft.com/office/drawing/2014/main" id="{1E4AF2A2-F5A6-4063-B94D-B93DF9F10367}"/>
              </a:ext>
            </a:extLst>
          </p:cNvPr>
          <p:cNvCxnSpPr/>
          <p:nvPr/>
        </p:nvCxnSpPr>
        <p:spPr>
          <a:xfrm flipV="1">
            <a:off x="10787974" y="4555889"/>
            <a:ext cx="116732" cy="723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58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659860" y="526188"/>
            <a:ext cx="11217613" cy="6399906"/>
          </a:xfrm>
          <a:prstGeom prst="rect">
            <a:avLst/>
          </a:prstGeom>
          <a:noFill/>
        </p:spPr>
      </p:pic>
      <p:sp>
        <p:nvSpPr>
          <p:cNvPr id="4" name="Прямоугольник 3">
            <a:extLst>
              <a:ext uri="{FF2B5EF4-FFF2-40B4-BE49-F238E27FC236}">
                <a16:creationId xmlns:a16="http://schemas.microsoft.com/office/drawing/2014/main" id="{11FB328A-3ED1-4816-A8B6-2B846609396E}"/>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EFF6004-5F8E-473E-8C2E-7CEF385D53C3}"/>
              </a:ext>
            </a:extLst>
          </p:cNvPr>
          <p:cNvSpPr txBox="1"/>
          <p:nvPr/>
        </p:nvSpPr>
        <p:spPr>
          <a:xfrm>
            <a:off x="58723" y="1419144"/>
            <a:ext cx="2081720" cy="1754326"/>
          </a:xfrm>
          <a:prstGeom prst="rect">
            <a:avLst/>
          </a:prstGeom>
          <a:solidFill>
            <a:srgbClr val="D3D3D3"/>
          </a:solidFill>
        </p:spPr>
        <p:txBody>
          <a:bodyPr wrap="square" rtlCol="0">
            <a:spAutoFit/>
          </a:bodyPr>
          <a:lstStyle/>
          <a:p>
            <a:pPr algn="ctr"/>
            <a:r>
              <a:rPr lang="ru-RU" sz="1200" dirty="0"/>
              <a:t>На вкладке Доходы пользователь может ознакомиться с основными параметрами консолидированного бюджета за 2 последних года (переключив соответствующий индикатор) </a:t>
            </a:r>
          </a:p>
        </p:txBody>
      </p:sp>
      <p:cxnSp>
        <p:nvCxnSpPr>
          <p:cNvPr id="6" name="Прямая со стрелкой 5">
            <a:extLst>
              <a:ext uri="{FF2B5EF4-FFF2-40B4-BE49-F238E27FC236}">
                <a16:creationId xmlns:a16="http://schemas.microsoft.com/office/drawing/2014/main" id="{40DF2881-AD53-475F-ADDA-B67C21B30F62}"/>
              </a:ext>
            </a:extLst>
          </p:cNvPr>
          <p:cNvCxnSpPr/>
          <p:nvPr/>
        </p:nvCxnSpPr>
        <p:spPr>
          <a:xfrm flipV="1">
            <a:off x="440408" y="1021138"/>
            <a:ext cx="219452" cy="398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7CC5B5-0D0A-4B99-97C6-8AFF3D613FB7}"/>
              </a:ext>
            </a:extLst>
          </p:cNvPr>
          <p:cNvSpPr txBox="1"/>
          <p:nvPr/>
        </p:nvSpPr>
        <p:spPr>
          <a:xfrm>
            <a:off x="9105090" y="165924"/>
            <a:ext cx="1789889" cy="1015663"/>
          </a:xfrm>
          <a:prstGeom prst="rect">
            <a:avLst/>
          </a:prstGeom>
          <a:solidFill>
            <a:srgbClr val="D3D3D3"/>
          </a:solidFill>
        </p:spPr>
        <p:txBody>
          <a:bodyPr wrap="square" rtlCol="0">
            <a:spAutoFit/>
          </a:bodyPr>
          <a:lstStyle/>
          <a:p>
            <a:r>
              <a:rPr lang="ru-RU" sz="1200" dirty="0"/>
              <a:t>Вкладка содержит огромный выбор динамических графиков и показателей по доходам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FB724C-DDAF-4F07-90C0-351FDCBC8548}"/>
              </a:ext>
            </a:extLst>
          </p:cNvPr>
          <p:cNvSpPr>
            <a:spLocks noGrp="1"/>
          </p:cNvSpPr>
          <p:nvPr>
            <p:ph type="title"/>
          </p:nvPr>
        </p:nvSpPr>
        <p:spPr/>
        <p:txBody>
          <a:bodyPr/>
          <a:lstStyle/>
          <a:p>
            <a:endParaRPr lang="ru-RU"/>
          </a:p>
        </p:txBody>
      </p:sp>
      <p:sp>
        <p:nvSpPr>
          <p:cNvPr id="4" name="Текст 3">
            <a:extLst>
              <a:ext uri="{FF2B5EF4-FFF2-40B4-BE49-F238E27FC236}">
                <a16:creationId xmlns:a16="http://schemas.microsoft.com/office/drawing/2014/main" id="{E3C3E3C2-6EF8-45DF-8B0B-D7958FA334B2}"/>
              </a:ext>
            </a:extLst>
          </p:cNvPr>
          <p:cNvSpPr>
            <a:spLocks noGrp="1"/>
          </p:cNvSpPr>
          <p:nvPr>
            <p:ph type="body" sz="half" idx="2"/>
          </p:nvPr>
        </p:nvSpPr>
        <p:spPr/>
        <p:txBody>
          <a:bodyPr/>
          <a:lstStyle/>
          <a:p>
            <a:endParaRPr lang="ru-RU"/>
          </a:p>
        </p:txBody>
      </p:sp>
      <p:pic>
        <p:nvPicPr>
          <p:cNvPr id="5" name="Рисунок 4">
            <a:extLst>
              <a:ext uri="{FF2B5EF4-FFF2-40B4-BE49-F238E27FC236}">
                <a16:creationId xmlns:a16="http://schemas.microsoft.com/office/drawing/2014/main" id="{F089AA05-9ADF-4ACD-BF42-9FC8C6B6D3E7}"/>
              </a:ext>
            </a:extLst>
          </p:cNvPr>
          <p:cNvPicPr>
            <a:picLocks noChangeAspect="1"/>
          </p:cNvPicPr>
          <p:nvPr/>
        </p:nvPicPr>
        <p:blipFill rotWithShape="1">
          <a:blip r:embed="rId2"/>
          <a:srcRect t="8073" r="10319" b="7942"/>
          <a:stretch/>
        </p:blipFill>
        <p:spPr>
          <a:xfrm>
            <a:off x="209719" y="641222"/>
            <a:ext cx="10933889" cy="5759578"/>
          </a:xfrm>
          <a:prstGeom prst="rect">
            <a:avLst/>
          </a:prstGeom>
        </p:spPr>
      </p:pic>
      <p:sp>
        <p:nvSpPr>
          <p:cNvPr id="6" name="TextBox 5">
            <a:extLst>
              <a:ext uri="{FF2B5EF4-FFF2-40B4-BE49-F238E27FC236}">
                <a16:creationId xmlns:a16="http://schemas.microsoft.com/office/drawing/2014/main" id="{F276E4E3-DF4B-4A91-A01C-6AEE039D6953}"/>
              </a:ext>
            </a:extLst>
          </p:cNvPr>
          <p:cNvSpPr txBox="1"/>
          <p:nvPr/>
        </p:nvSpPr>
        <p:spPr>
          <a:xfrm>
            <a:off x="671242" y="2534055"/>
            <a:ext cx="1595303" cy="1546577"/>
          </a:xfrm>
          <a:prstGeom prst="rect">
            <a:avLst/>
          </a:prstGeom>
          <a:solidFill>
            <a:srgbClr val="D3D3D3"/>
          </a:solidFill>
        </p:spPr>
        <p:txBody>
          <a:bodyPr wrap="square" rtlCol="0">
            <a:spAutoFit/>
          </a:bodyPr>
          <a:lstStyle/>
          <a:p>
            <a:r>
              <a:rPr lang="ru-RU" sz="1050" dirty="0"/>
              <a:t>Выбрав отдельный элемент на графике «Структура налоговых и неналоговых доходов», можно увидеть какой удельный вес в общей структуре доходов приходится на данный элемент</a:t>
            </a:r>
          </a:p>
        </p:txBody>
      </p:sp>
      <p:cxnSp>
        <p:nvCxnSpPr>
          <p:cNvPr id="8" name="Прямая со стрелкой 7">
            <a:extLst>
              <a:ext uri="{FF2B5EF4-FFF2-40B4-BE49-F238E27FC236}">
                <a16:creationId xmlns:a16="http://schemas.microsoft.com/office/drawing/2014/main" id="{8CCCE752-C31C-43AE-9642-6BD5DB9D00B1}"/>
              </a:ext>
            </a:extLst>
          </p:cNvPr>
          <p:cNvCxnSpPr/>
          <p:nvPr/>
        </p:nvCxnSpPr>
        <p:spPr>
          <a:xfrm flipV="1">
            <a:off x="2444278" y="3239361"/>
            <a:ext cx="904672" cy="369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18B8ADB6-565C-4A3E-83B6-0031C1B20267}"/>
              </a:ext>
            </a:extLst>
          </p:cNvPr>
          <p:cNvCxnSpPr/>
          <p:nvPr/>
        </p:nvCxnSpPr>
        <p:spPr>
          <a:xfrm flipV="1">
            <a:off x="3531141" y="2075174"/>
            <a:ext cx="1513259" cy="1001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DF5E119-7728-48E9-95E6-4609DDEEF8C5}"/>
              </a:ext>
            </a:extLst>
          </p:cNvPr>
          <p:cNvSpPr txBox="1"/>
          <p:nvPr/>
        </p:nvSpPr>
        <p:spPr>
          <a:xfrm>
            <a:off x="5894962" y="771981"/>
            <a:ext cx="2150859" cy="430887"/>
          </a:xfrm>
          <a:prstGeom prst="rect">
            <a:avLst/>
          </a:prstGeom>
          <a:solidFill>
            <a:srgbClr val="D3D3D3"/>
          </a:solidFill>
        </p:spPr>
        <p:txBody>
          <a:bodyPr wrap="square" rtlCol="0">
            <a:spAutoFit/>
          </a:bodyPr>
          <a:lstStyle/>
          <a:p>
            <a:r>
              <a:rPr lang="ru-RU" sz="1100" dirty="0"/>
              <a:t>Общая сумма доходов при этом остается неизменной</a:t>
            </a:r>
          </a:p>
        </p:txBody>
      </p:sp>
      <p:cxnSp>
        <p:nvCxnSpPr>
          <p:cNvPr id="13" name="Прямая со стрелкой 12">
            <a:extLst>
              <a:ext uri="{FF2B5EF4-FFF2-40B4-BE49-F238E27FC236}">
                <a16:creationId xmlns:a16="http://schemas.microsoft.com/office/drawing/2014/main" id="{24F6895D-0E02-402B-95B6-231617A23B4F}"/>
              </a:ext>
            </a:extLst>
          </p:cNvPr>
          <p:cNvCxnSpPr>
            <a:cxnSpLocks/>
          </p:cNvCxnSpPr>
          <p:nvPr/>
        </p:nvCxnSpPr>
        <p:spPr>
          <a:xfrm flipH="1" flipV="1">
            <a:off x="5183188" y="987426"/>
            <a:ext cx="711774" cy="1409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906C2A62-75AE-4EC4-A4A5-022581DABE4E}"/>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C081A8F-5E81-41D7-9DAD-391E519D5BB3}"/>
              </a:ext>
            </a:extLst>
          </p:cNvPr>
          <p:cNvSpPr txBox="1"/>
          <p:nvPr/>
        </p:nvSpPr>
        <p:spPr>
          <a:xfrm>
            <a:off x="3587885" y="4588317"/>
            <a:ext cx="1595303" cy="1708160"/>
          </a:xfrm>
          <a:prstGeom prst="rect">
            <a:avLst/>
          </a:prstGeom>
          <a:solidFill>
            <a:srgbClr val="D3D3D3"/>
          </a:solidFill>
        </p:spPr>
        <p:txBody>
          <a:bodyPr wrap="square" rtlCol="0">
            <a:spAutoFit/>
          </a:bodyPr>
          <a:lstStyle/>
          <a:p>
            <a:r>
              <a:rPr lang="ru-RU" sz="1050" dirty="0"/>
              <a:t>Выбрав отдельный элемент на графике «Структура Безвозмездных поступлений», можно увидеть наиболее крупные поступления по данному виду безвозмездных поступлений</a:t>
            </a:r>
          </a:p>
        </p:txBody>
      </p:sp>
      <p:cxnSp>
        <p:nvCxnSpPr>
          <p:cNvPr id="18" name="Прямая со стрелкой 17">
            <a:extLst>
              <a:ext uri="{FF2B5EF4-FFF2-40B4-BE49-F238E27FC236}">
                <a16:creationId xmlns:a16="http://schemas.microsoft.com/office/drawing/2014/main" id="{15170B9B-70E5-48D8-8903-F6F0372ABF2D}"/>
              </a:ext>
            </a:extLst>
          </p:cNvPr>
          <p:cNvCxnSpPr>
            <a:cxnSpLocks/>
          </p:cNvCxnSpPr>
          <p:nvPr/>
        </p:nvCxnSpPr>
        <p:spPr>
          <a:xfrm flipV="1">
            <a:off x="4748314" y="5633920"/>
            <a:ext cx="1513259" cy="298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E4CEED49-BB3E-4718-A8D8-A233A6A28E97}"/>
              </a:ext>
            </a:extLst>
          </p:cNvPr>
          <p:cNvCxnSpPr/>
          <p:nvPr/>
        </p:nvCxnSpPr>
        <p:spPr>
          <a:xfrm flipV="1">
            <a:off x="6261573" y="5035518"/>
            <a:ext cx="904672" cy="3697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9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796047" y="496111"/>
            <a:ext cx="10997524" cy="6274340"/>
          </a:xfrm>
          <a:prstGeom prst="rect">
            <a:avLst/>
          </a:prstGeom>
          <a:noFill/>
        </p:spPr>
      </p:pic>
      <p:sp>
        <p:nvSpPr>
          <p:cNvPr id="4" name="Прямоугольник 3">
            <a:extLst>
              <a:ext uri="{FF2B5EF4-FFF2-40B4-BE49-F238E27FC236}">
                <a16:creationId xmlns:a16="http://schemas.microsoft.com/office/drawing/2014/main" id="{9B1EFAFB-7325-4C71-AE66-D941BE3B3FC7}"/>
              </a:ext>
            </a:extLst>
          </p:cNvPr>
          <p:cNvSpPr/>
          <p:nvPr/>
        </p:nvSpPr>
        <p:spPr>
          <a:xfrm>
            <a:off x="0" y="0"/>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00C2E4C-5BFF-4F49-9C68-64E810E134D3}"/>
              </a:ext>
            </a:extLst>
          </p:cNvPr>
          <p:cNvSpPr txBox="1"/>
          <p:nvPr/>
        </p:nvSpPr>
        <p:spPr>
          <a:xfrm>
            <a:off x="58723" y="1419144"/>
            <a:ext cx="2081720" cy="1754326"/>
          </a:xfrm>
          <a:prstGeom prst="rect">
            <a:avLst/>
          </a:prstGeom>
          <a:solidFill>
            <a:srgbClr val="D3D3D3"/>
          </a:solidFill>
        </p:spPr>
        <p:txBody>
          <a:bodyPr wrap="square" rtlCol="0">
            <a:spAutoFit/>
          </a:bodyPr>
          <a:lstStyle/>
          <a:p>
            <a:pPr algn="ctr"/>
            <a:r>
              <a:rPr lang="ru-RU" sz="1200" dirty="0"/>
              <a:t>На вкладке Расходы пользователь может ознакомиться с основными параметрами консолидированного бюджета за 2 последних года (переключив соответствующий индикатор) </a:t>
            </a:r>
          </a:p>
        </p:txBody>
      </p:sp>
      <p:cxnSp>
        <p:nvCxnSpPr>
          <p:cNvPr id="6" name="Прямая со стрелкой 5">
            <a:extLst>
              <a:ext uri="{FF2B5EF4-FFF2-40B4-BE49-F238E27FC236}">
                <a16:creationId xmlns:a16="http://schemas.microsoft.com/office/drawing/2014/main" id="{3C215A73-4866-4EFC-B2E1-6C465DE6E5D7}"/>
              </a:ext>
            </a:extLst>
          </p:cNvPr>
          <p:cNvCxnSpPr/>
          <p:nvPr/>
        </p:nvCxnSpPr>
        <p:spPr>
          <a:xfrm flipV="1">
            <a:off x="440408" y="1021138"/>
            <a:ext cx="219452" cy="3980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12CEC6E-1FC2-4552-B8B4-206A6564CB09}"/>
              </a:ext>
            </a:extLst>
          </p:cNvPr>
          <p:cNvSpPr txBox="1"/>
          <p:nvPr/>
        </p:nvSpPr>
        <p:spPr>
          <a:xfrm>
            <a:off x="10316406" y="68647"/>
            <a:ext cx="1789889" cy="1015663"/>
          </a:xfrm>
          <a:prstGeom prst="rect">
            <a:avLst/>
          </a:prstGeom>
          <a:solidFill>
            <a:srgbClr val="D3D3D3"/>
          </a:solidFill>
        </p:spPr>
        <p:txBody>
          <a:bodyPr wrap="square" rtlCol="0">
            <a:spAutoFit/>
          </a:bodyPr>
          <a:lstStyle/>
          <a:p>
            <a:r>
              <a:rPr lang="ru-RU" sz="1200" dirty="0"/>
              <a:t>Вкладка содержит огромный выбор динамических графиков и показателей по расходам </a:t>
            </a:r>
          </a:p>
        </p:txBody>
      </p:sp>
      <p:cxnSp>
        <p:nvCxnSpPr>
          <p:cNvPr id="8" name="Прямая со стрелкой 7">
            <a:extLst>
              <a:ext uri="{FF2B5EF4-FFF2-40B4-BE49-F238E27FC236}">
                <a16:creationId xmlns:a16="http://schemas.microsoft.com/office/drawing/2014/main" id="{B46B8B16-29CF-44BA-A8D5-6C0FA854ECD7}"/>
              </a:ext>
            </a:extLst>
          </p:cNvPr>
          <p:cNvCxnSpPr/>
          <p:nvPr/>
        </p:nvCxnSpPr>
        <p:spPr>
          <a:xfrm flipH="1">
            <a:off x="5038928" y="449216"/>
            <a:ext cx="5277478" cy="9699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FC53BDC2-8ABC-4194-88C2-2D0C4BBB3457}"/>
              </a:ext>
            </a:extLst>
          </p:cNvPr>
          <p:cNvCxnSpPr/>
          <p:nvPr/>
        </p:nvCxnSpPr>
        <p:spPr>
          <a:xfrm flipH="1">
            <a:off x="9970851" y="894945"/>
            <a:ext cx="345555" cy="325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EB2087E8-2841-4DFF-ABB6-A7D572F1BFDF}"/>
              </a:ext>
            </a:extLst>
          </p:cNvPr>
          <p:cNvCxnSpPr/>
          <p:nvPr/>
        </p:nvCxnSpPr>
        <p:spPr>
          <a:xfrm flipH="1">
            <a:off x="9299643" y="1084310"/>
            <a:ext cx="1235412" cy="10655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D09E6473-DDBF-4EAB-8ACD-E525A3A1D1CF}"/>
              </a:ext>
            </a:extLst>
          </p:cNvPr>
          <p:cNvCxnSpPr/>
          <p:nvPr/>
        </p:nvCxnSpPr>
        <p:spPr>
          <a:xfrm flipH="1">
            <a:off x="10452593" y="1152957"/>
            <a:ext cx="943360" cy="32342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07DB23B1-3DCF-4B90-81E8-4123CE98D334}"/>
              </a:ext>
            </a:extLst>
          </p:cNvPr>
          <p:cNvCxnSpPr/>
          <p:nvPr/>
        </p:nvCxnSpPr>
        <p:spPr>
          <a:xfrm flipH="1">
            <a:off x="3035030" y="684315"/>
            <a:ext cx="7281376" cy="23215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C6634B7F-2E6B-4C73-9C4D-0388C4745C9E}"/>
              </a:ext>
            </a:extLst>
          </p:cNvPr>
          <p:cNvCxnSpPr/>
          <p:nvPr/>
        </p:nvCxnSpPr>
        <p:spPr>
          <a:xfrm flipH="1">
            <a:off x="6096000" y="1084310"/>
            <a:ext cx="4828273" cy="37795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2DA08EF2-B0E7-407D-AD69-31C3D9C3AAF0}"/>
              </a:ext>
            </a:extLst>
          </p:cNvPr>
          <p:cNvSpPr>
            <a:spLocks noGrp="1"/>
          </p:cNvSpPr>
          <p:nvPr>
            <p:ph type="body" sz="half" idx="2"/>
          </p:nvPr>
        </p:nvSpPr>
        <p:spPr/>
        <p:txBody>
          <a:bodyPr/>
          <a:lstStyle/>
          <a:p>
            <a:endParaRPr lang="ru-RU"/>
          </a:p>
        </p:txBody>
      </p:sp>
      <p:pic>
        <p:nvPicPr>
          <p:cNvPr id="5" name="Рисунок 4">
            <a:extLst>
              <a:ext uri="{FF2B5EF4-FFF2-40B4-BE49-F238E27FC236}">
                <a16:creationId xmlns:a16="http://schemas.microsoft.com/office/drawing/2014/main" id="{700E0BCA-4C06-4216-A6D6-F3F03B04DADC}"/>
              </a:ext>
            </a:extLst>
          </p:cNvPr>
          <p:cNvPicPr>
            <a:picLocks noChangeAspect="1"/>
          </p:cNvPicPr>
          <p:nvPr/>
        </p:nvPicPr>
        <p:blipFill rotWithShape="1">
          <a:blip r:embed="rId2"/>
          <a:srcRect l="-1" t="8652" r="11038" b="6666"/>
          <a:stretch/>
        </p:blipFill>
        <p:spPr>
          <a:xfrm>
            <a:off x="358877" y="593386"/>
            <a:ext cx="10846340" cy="5807414"/>
          </a:xfrm>
          <a:prstGeom prst="rect">
            <a:avLst/>
          </a:prstGeom>
        </p:spPr>
      </p:pic>
      <p:sp>
        <p:nvSpPr>
          <p:cNvPr id="6" name="Прямоугольник 5">
            <a:extLst>
              <a:ext uri="{FF2B5EF4-FFF2-40B4-BE49-F238E27FC236}">
                <a16:creationId xmlns:a16="http://schemas.microsoft.com/office/drawing/2014/main" id="{238837A6-32F7-4ED6-8A11-2EC2E6E8C13E}"/>
              </a:ext>
            </a:extLst>
          </p:cNvPr>
          <p:cNvSpPr/>
          <p:nvPr/>
        </p:nvSpPr>
        <p:spPr>
          <a:xfrm>
            <a:off x="58723" y="58723"/>
            <a:ext cx="12038202" cy="494950"/>
          </a:xfrm>
          <a:prstGeom prst="rect">
            <a:avLst/>
          </a:prstGeom>
          <a:solidFill>
            <a:srgbClr val="6A94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Интерактивная панель для граждан </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«Открытый бюджет муниципального района </a:t>
            </a:r>
            <a:r>
              <a:rPr lang="ru-RU" sz="1100" dirty="0" err="1">
                <a:solidFill>
                  <a:schemeClr val="bg1">
                    <a:lumMod val="95000"/>
                  </a:schemeClr>
                </a:solidFill>
                <a:latin typeface="Times New Roman" panose="02020603050405020304" pitchFamily="18" charset="0"/>
                <a:cs typeface="Times New Roman" panose="02020603050405020304" pitchFamily="18" charset="0"/>
              </a:rPr>
              <a:t>Мелеузовский</a:t>
            </a:r>
            <a:r>
              <a:rPr lang="ru-RU" sz="1100" dirty="0">
                <a:solidFill>
                  <a:schemeClr val="bg1">
                    <a:lumMod val="95000"/>
                  </a:schemeClr>
                </a:solidFill>
                <a:latin typeface="Times New Roman" panose="02020603050405020304" pitchFamily="18" charset="0"/>
                <a:cs typeface="Times New Roman" panose="02020603050405020304" pitchFamily="18" charset="0"/>
              </a:rPr>
              <a:t> район Республики Башкортостан»</a:t>
            </a:r>
          </a:p>
          <a:p>
            <a:pPr algn="ctr"/>
            <a:r>
              <a:rPr lang="ru-RU" sz="1100" dirty="0">
                <a:solidFill>
                  <a:schemeClr val="bg1">
                    <a:lumMod val="95000"/>
                  </a:schemeClr>
                </a:solidFill>
                <a:latin typeface="Times New Roman" panose="02020603050405020304" pitchFamily="18" charset="0"/>
                <a:cs typeface="Times New Roman" panose="02020603050405020304" pitchFamily="18" charset="0"/>
              </a:rPr>
              <a:t>(описание)</a:t>
            </a:r>
            <a:endParaRPr lang="ru-RU" sz="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5EA9ABF-BBDD-437B-8497-F8F2584A25AD}"/>
              </a:ext>
            </a:extLst>
          </p:cNvPr>
          <p:cNvSpPr txBox="1"/>
          <p:nvPr/>
        </p:nvSpPr>
        <p:spPr>
          <a:xfrm>
            <a:off x="386437" y="3940762"/>
            <a:ext cx="1896893" cy="2516073"/>
          </a:xfrm>
          <a:prstGeom prst="rect">
            <a:avLst/>
          </a:prstGeom>
          <a:solidFill>
            <a:srgbClr val="D3D3D3"/>
          </a:solidFill>
        </p:spPr>
        <p:txBody>
          <a:bodyPr wrap="square" rtlCol="0">
            <a:spAutoFit/>
          </a:bodyPr>
          <a:lstStyle/>
          <a:p>
            <a:r>
              <a:rPr lang="ru-RU" sz="1050" dirty="0"/>
              <a:t>Выбрав отдельный элемент функциональной структуры можно увидеть какие программы действуют на территории района по данному направлению расходов, их удельный вес, каковы наиболее значимые направления расходов по данному направлению, какой удельный вес основных статей расходов (ОСГУ) по данной программе (совокупная величина расходов при этом тускнеет)</a:t>
            </a:r>
          </a:p>
        </p:txBody>
      </p:sp>
      <p:cxnSp>
        <p:nvCxnSpPr>
          <p:cNvPr id="9" name="Прямая со стрелкой 8">
            <a:extLst>
              <a:ext uri="{FF2B5EF4-FFF2-40B4-BE49-F238E27FC236}">
                <a16:creationId xmlns:a16="http://schemas.microsoft.com/office/drawing/2014/main" id="{95B0229A-9F43-4976-A2D4-1B4C74C7CDA1}"/>
              </a:ext>
            </a:extLst>
          </p:cNvPr>
          <p:cNvCxnSpPr>
            <a:cxnSpLocks/>
          </p:cNvCxnSpPr>
          <p:nvPr/>
        </p:nvCxnSpPr>
        <p:spPr>
          <a:xfrm flipH="1" flipV="1">
            <a:off x="1118681" y="2558374"/>
            <a:ext cx="90791" cy="14048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4DA1DF19-A308-436F-9564-9835422E59BF}"/>
              </a:ext>
            </a:extLst>
          </p:cNvPr>
          <p:cNvCxnSpPr>
            <a:cxnSpLocks/>
          </p:cNvCxnSpPr>
          <p:nvPr/>
        </p:nvCxnSpPr>
        <p:spPr>
          <a:xfrm>
            <a:off x="1164076" y="2558374"/>
            <a:ext cx="2697805" cy="24391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id="{12439956-66A5-4CD3-92A7-DD5A8B0ED95F}"/>
              </a:ext>
            </a:extLst>
          </p:cNvPr>
          <p:cNvCxnSpPr/>
          <p:nvPr/>
        </p:nvCxnSpPr>
        <p:spPr>
          <a:xfrm flipV="1">
            <a:off x="4134255" y="4591455"/>
            <a:ext cx="2393005" cy="406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D70D1632-332E-480C-A546-763AD79B0F9D}"/>
              </a:ext>
            </a:extLst>
          </p:cNvPr>
          <p:cNvCxnSpPr>
            <a:cxnSpLocks/>
          </p:cNvCxnSpPr>
          <p:nvPr/>
        </p:nvCxnSpPr>
        <p:spPr>
          <a:xfrm flipV="1">
            <a:off x="4292026" y="2791838"/>
            <a:ext cx="2204987" cy="21109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23F0A6-76F7-4DD2-9174-62E2A1507B75}"/>
              </a:ext>
            </a:extLst>
          </p:cNvPr>
          <p:cNvSpPr txBox="1"/>
          <p:nvPr/>
        </p:nvSpPr>
        <p:spPr>
          <a:xfrm>
            <a:off x="4579534" y="5855953"/>
            <a:ext cx="2013625" cy="830997"/>
          </a:xfrm>
          <a:prstGeom prst="rect">
            <a:avLst/>
          </a:prstGeom>
          <a:solidFill>
            <a:srgbClr val="D3D3D3"/>
          </a:solidFill>
        </p:spPr>
        <p:txBody>
          <a:bodyPr wrap="square" rtlCol="0">
            <a:spAutoFit/>
          </a:bodyPr>
          <a:lstStyle/>
          <a:p>
            <a:r>
              <a:rPr lang="ru-RU" sz="1200" dirty="0"/>
              <a:t>При наведении курсора на отдельный элемент, всплываю соответствующие подсказки</a:t>
            </a:r>
          </a:p>
        </p:txBody>
      </p:sp>
    </p:spTree>
    <p:extLst>
      <p:ext uri="{BB962C8B-B14F-4D97-AF65-F5344CB8AC3E}">
        <p14:creationId xmlns:p14="http://schemas.microsoft.com/office/powerpoint/2010/main" val="16634537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1269</TotalTime>
  <Words>745</Words>
  <Application>Microsoft Office PowerPoint</Application>
  <PresentationFormat>Широкоэкранный</PresentationFormat>
  <Paragraphs>77</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Calibri Light</vt:lpstr>
      <vt:lpstr>Century</vt:lpstr>
      <vt:lpstr>Segoe UI</vt:lpstr>
      <vt:lpstr>Segoe UI Semibold</vt:lpstr>
      <vt:lpstr>Times New Roman</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Гузель Фархатовна</cp:lastModifiedBy>
  <cp:revision>22</cp:revision>
  <dcterms:created xsi:type="dcterms:W3CDTF">2016-09-04T11:54:55Z</dcterms:created>
  <dcterms:modified xsi:type="dcterms:W3CDTF">2020-04-10T10:12:44Z</dcterms:modified>
</cp:coreProperties>
</file>