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6" r:id="rId6"/>
    <p:sldId id="262" r:id="rId7"/>
    <p:sldId id="263" r:id="rId8"/>
    <p:sldId id="264" r:id="rId9"/>
    <p:sldId id="356" r:id="rId10"/>
    <p:sldId id="355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74ADCF-CD46-456E-86C9-8C28D9BB2F19}">
          <p14:sldIdLst>
            <p14:sldId id="256"/>
            <p14:sldId id="257"/>
            <p14:sldId id="259"/>
            <p14:sldId id="261"/>
            <p14:sldId id="266"/>
            <p14:sldId id="262"/>
            <p14:sldId id="263"/>
            <p14:sldId id="264"/>
            <p14:sldId id="356"/>
            <p14:sldId id="355"/>
            <p14:sldId id="265"/>
          </p14:sldIdLst>
        </p14:section>
        <p14:section name="Раздел без заголовка" id="{90663D7C-662B-4181-937B-7E11F297EA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физическую культуру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спорт занимают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022208201359615"/>
          <c:y val="0.31350956652848988"/>
          <c:w val="0.38801211552752635"/>
          <c:h val="0.575881639184010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E4-4E15-A8AF-C15EDC1ABC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E4-4E15-A8AF-C15EDC1ABC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E4-4E15-A8AF-C15EDC1ABC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E4-4E15-A8AF-C15EDC1ABC2F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1972762</c:v>
                </c:pt>
                <c:pt idx="1">
                  <c:v>42800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0-4684-811A-FE125BD01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1296093169622"/>
          <c:y val="0.22502575460942284"/>
          <c:w val="0.79326735293541994"/>
          <c:h val="0.41648680024023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бюджета РБ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51.3</c:v>
                </c:pt>
                <c:pt idx="1">
                  <c:v>567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4-4A1F-B965-DAB8528BDD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на выполнение МЗ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5402808001156756E-17"/>
                  <c:y val="9.701575958629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0D-493B-9D52-B4935E47D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10356</c:v>
                </c:pt>
                <c:pt idx="1">
                  <c:v>11077.360930000001</c:v>
                </c:pt>
                <c:pt idx="2">
                  <c:v>12287.177379999999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4-4A1F-B965-DAB8528BDD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Субсидия на иные цели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5225.0643499999996</c:v>
                </c:pt>
                <c:pt idx="1">
                  <c:v>630.66700000000003</c:v>
                </c:pt>
                <c:pt idx="2">
                  <c:v>9052.2999999999993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54-4A1F-B965-DAB8528BDD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9875831930467499E-3"/>
                  <c:y val="-3.233858652876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0D-493B-9D52-B4935E47D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1804.6082799999999</c:v>
                </c:pt>
                <c:pt idx="1">
                  <c:v>1286.77694</c:v>
                </c:pt>
                <c:pt idx="2">
                  <c:v>601.97765000000004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54-4A1F-B965-DAB8528BD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316096"/>
        <c:axId val="425586880"/>
      </c:barChart>
      <c:catAx>
        <c:axId val="18831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586880"/>
        <c:crosses val="autoZero"/>
        <c:auto val="1"/>
        <c:lblAlgn val="ctr"/>
        <c:lblOffset val="100"/>
        <c:noMultiLvlLbl val="0"/>
      </c:catAx>
      <c:valAx>
        <c:axId val="4255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31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134617201082073E-2"/>
          <c:y val="0.72416287703874294"/>
          <c:w val="0.8697307655978358"/>
          <c:h val="0.160026870410303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81DA0-E869-44D4-BD27-ABD995D978A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477A17F-43CB-4917-A737-24D604DEC13A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физической культуры и спорта</a:t>
          </a:r>
        </a:p>
      </dgm:t>
    </dgm:pt>
    <dgm:pt modelId="{E90977BD-8FB1-4F2C-8793-E5E2E764EA94}" type="parTrans" cxnId="{5714DD34-DDCB-4AE7-B22C-8C819899A7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81EC6-3203-459C-BE51-8FB2E7B99531}" type="sibTrans" cxnId="{5714DD34-DDCB-4AE7-B22C-8C819899A7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085CE-15A5-4E53-8598-12527F93027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муниципальным учреждениям</a:t>
          </a:r>
        </a:p>
      </dgm:t>
    </dgm:pt>
    <dgm:pt modelId="{21B82937-1DB9-44DC-9C09-C3A3E83AD3D4}" type="parTrans" cxnId="{0D1227DC-D0F6-4B18-9121-4D68EED04A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80B4C-AF04-4F32-9BA2-A6F79B7FD4A1}" type="sibTrans" cxnId="{0D1227DC-D0F6-4B18-9121-4D68EED04A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C4745-C510-4D85-AD32-B512ED6CF627}">
      <dgm:prSet phldrT="[Текст]" custT="1"/>
      <dgm:spPr/>
      <dgm:t>
        <a:bodyPr/>
        <a:lstStyle/>
        <a:p>
          <a:r>
            <a: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выполнение муниципального задания</a:t>
          </a:r>
        </a:p>
      </dgm:t>
    </dgm:pt>
    <dgm:pt modelId="{729DDB00-E9A6-4AB0-87FE-04CB824B9713}" type="parTrans" cxnId="{86243E49-355F-4EFD-9651-E30729934E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92EF9-DD35-4F61-9872-56EAA9FCB81A}" type="sibTrans" cxnId="{86243E49-355F-4EFD-9651-E30729934E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A2D8C-7DBC-4BC5-AD7F-F285470D0B1D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цели</a:t>
          </a:r>
        </a:p>
      </dgm:t>
    </dgm:pt>
    <dgm:pt modelId="{A71E7962-EFD6-4B50-8E8F-FFD7B971F6AF}" type="parTrans" cxnId="{8CBEA3E8-3F65-47BA-BA74-6344EAA9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BCCD2-3856-4419-BCC3-E2B1C67787E7}" type="sibTrans" cxnId="{8CBEA3E8-3F65-47BA-BA74-6344EAA9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7EA48-378C-45B5-98F6-2229B3B03601}" type="pres">
      <dgm:prSet presAssocID="{58281DA0-E869-44D4-BD27-ABD995D978A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7EC6555-898A-4757-A3C4-AB6DCEDCED2D}" type="pres">
      <dgm:prSet presAssocID="{58281DA0-E869-44D4-BD27-ABD995D978AC}" presName="hierFlow" presStyleCnt="0"/>
      <dgm:spPr/>
    </dgm:pt>
    <dgm:pt modelId="{7107D779-1ED9-43BC-9FD6-9F6F80108DEF}" type="pres">
      <dgm:prSet presAssocID="{58281DA0-E869-44D4-BD27-ABD995D978A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FE3652A-48B8-4B33-BE38-6481A66019ED}" type="pres">
      <dgm:prSet presAssocID="{C477A17F-43CB-4917-A737-24D604DEC13A}" presName="Name14" presStyleCnt="0"/>
      <dgm:spPr/>
    </dgm:pt>
    <dgm:pt modelId="{F0133D26-581A-453E-BF90-0E285A245029}" type="pres">
      <dgm:prSet presAssocID="{C477A17F-43CB-4917-A737-24D604DEC13A}" presName="level1Shape" presStyleLbl="node0" presStyleIdx="0" presStyleCnt="1" custScaleX="256158" custScaleY="62025" custLinFactNeighborX="2147" custLinFactNeighborY="-7418">
        <dgm:presLayoutVars>
          <dgm:chPref val="3"/>
        </dgm:presLayoutVars>
      </dgm:prSet>
      <dgm:spPr/>
    </dgm:pt>
    <dgm:pt modelId="{66430446-C360-4D87-A8A4-68B548AB39C2}" type="pres">
      <dgm:prSet presAssocID="{C477A17F-43CB-4917-A737-24D604DEC13A}" presName="hierChild2" presStyleCnt="0"/>
      <dgm:spPr/>
    </dgm:pt>
    <dgm:pt modelId="{2CC1CD3E-1AD2-49CC-BA2A-FC4DE92C577A}" type="pres">
      <dgm:prSet presAssocID="{21B82937-1DB9-44DC-9C09-C3A3E83AD3D4}" presName="Name19" presStyleLbl="parChTrans1D2" presStyleIdx="0" presStyleCnt="1"/>
      <dgm:spPr/>
    </dgm:pt>
    <dgm:pt modelId="{2C384080-9EA7-4995-B129-61E770330369}" type="pres">
      <dgm:prSet presAssocID="{A60085CE-15A5-4E53-8598-12527F930275}" presName="Name21" presStyleCnt="0"/>
      <dgm:spPr/>
    </dgm:pt>
    <dgm:pt modelId="{F88FC637-51DC-4A0F-A1F9-B7A33EED9CB7}" type="pres">
      <dgm:prSet presAssocID="{A60085CE-15A5-4E53-8598-12527F930275}" presName="level2Shape" presStyleLbl="node2" presStyleIdx="0" presStyleCnt="1" custScaleX="147634" custScaleY="56900" custLinFactNeighborX="2565" custLinFactNeighborY="-33581"/>
      <dgm:spPr/>
    </dgm:pt>
    <dgm:pt modelId="{0C262D69-BE92-4F9F-8B87-30603C561E73}" type="pres">
      <dgm:prSet presAssocID="{A60085CE-15A5-4E53-8598-12527F930275}" presName="hierChild3" presStyleCnt="0"/>
      <dgm:spPr/>
    </dgm:pt>
    <dgm:pt modelId="{0625A331-8B27-4F61-96BE-88ED1867BC19}" type="pres">
      <dgm:prSet presAssocID="{729DDB00-E9A6-4AB0-87FE-04CB824B9713}" presName="Name19" presStyleLbl="parChTrans1D3" presStyleIdx="0" presStyleCnt="2"/>
      <dgm:spPr/>
    </dgm:pt>
    <dgm:pt modelId="{02A23D78-7750-4C80-8122-5E384A1D4D84}" type="pres">
      <dgm:prSet presAssocID="{428C4745-C510-4D85-AD32-B512ED6CF627}" presName="Name21" presStyleCnt="0"/>
      <dgm:spPr/>
    </dgm:pt>
    <dgm:pt modelId="{F9C17792-71B7-4EA7-B403-4348E4EB94C9}" type="pres">
      <dgm:prSet presAssocID="{428C4745-C510-4D85-AD32-B512ED6CF627}" presName="level2Shape" presStyleLbl="node3" presStyleIdx="0" presStyleCnt="2" custScaleY="71274" custLinFactNeighborX="13264" custLinFactNeighborY="-53768"/>
      <dgm:spPr/>
    </dgm:pt>
    <dgm:pt modelId="{F168DEB4-A3DE-4FF0-A958-803D95D5AE44}" type="pres">
      <dgm:prSet presAssocID="{428C4745-C510-4D85-AD32-B512ED6CF627}" presName="hierChild3" presStyleCnt="0"/>
      <dgm:spPr/>
    </dgm:pt>
    <dgm:pt modelId="{13C559EF-D619-418D-AD0A-DEF8D1208987}" type="pres">
      <dgm:prSet presAssocID="{A71E7962-EFD6-4B50-8E8F-FFD7B971F6AF}" presName="Name19" presStyleLbl="parChTrans1D3" presStyleIdx="1" presStyleCnt="2"/>
      <dgm:spPr/>
    </dgm:pt>
    <dgm:pt modelId="{2E6A50F5-8FF8-479E-8BEA-5BF26605DDDE}" type="pres">
      <dgm:prSet presAssocID="{154A2D8C-7DBC-4BC5-AD7F-F285470D0B1D}" presName="Name21" presStyleCnt="0"/>
      <dgm:spPr/>
    </dgm:pt>
    <dgm:pt modelId="{7764096D-8CEF-4383-ACF5-8A3C389CEA09}" type="pres">
      <dgm:prSet presAssocID="{154A2D8C-7DBC-4BC5-AD7F-F285470D0B1D}" presName="level2Shape" presStyleLbl="node3" presStyleIdx="1" presStyleCnt="2" custScaleY="73523" custLinFactNeighborX="-828" custLinFactNeighborY="-52594"/>
      <dgm:spPr/>
    </dgm:pt>
    <dgm:pt modelId="{7E05FA66-50DA-42B9-98EB-66A42387F371}" type="pres">
      <dgm:prSet presAssocID="{154A2D8C-7DBC-4BC5-AD7F-F285470D0B1D}" presName="hierChild3" presStyleCnt="0"/>
      <dgm:spPr/>
    </dgm:pt>
    <dgm:pt modelId="{85608E24-CE1E-4792-8234-82DC7001F362}" type="pres">
      <dgm:prSet presAssocID="{58281DA0-E869-44D4-BD27-ABD995D978AC}" presName="bgShapesFlow" presStyleCnt="0"/>
      <dgm:spPr/>
    </dgm:pt>
  </dgm:ptLst>
  <dgm:cxnLst>
    <dgm:cxn modelId="{5714DD34-DDCB-4AE7-B22C-8C819899A786}" srcId="{58281DA0-E869-44D4-BD27-ABD995D978AC}" destId="{C477A17F-43CB-4917-A737-24D604DEC13A}" srcOrd="0" destOrd="0" parTransId="{E90977BD-8FB1-4F2C-8793-E5E2E764EA94}" sibTransId="{A0B81EC6-3203-459C-BE51-8FB2E7B99531}"/>
    <dgm:cxn modelId="{59B34E44-B752-4BB7-B1BA-DD0E8FDEF73D}" type="presOf" srcId="{58281DA0-E869-44D4-BD27-ABD995D978AC}" destId="{D0D7EA48-378C-45B5-98F6-2229B3B03601}" srcOrd="0" destOrd="0" presId="urn:microsoft.com/office/officeart/2005/8/layout/hierarchy6"/>
    <dgm:cxn modelId="{86243E49-355F-4EFD-9651-E30729934E2A}" srcId="{A60085CE-15A5-4E53-8598-12527F930275}" destId="{428C4745-C510-4D85-AD32-B512ED6CF627}" srcOrd="0" destOrd="0" parTransId="{729DDB00-E9A6-4AB0-87FE-04CB824B9713}" sibTransId="{32D92EF9-DD35-4F61-9872-56EAA9FCB81A}"/>
    <dgm:cxn modelId="{08983B4F-1C4A-4AB5-95F7-55CC29F23E1A}" type="presOf" srcId="{A60085CE-15A5-4E53-8598-12527F930275}" destId="{F88FC637-51DC-4A0F-A1F9-B7A33EED9CB7}" srcOrd="0" destOrd="0" presId="urn:microsoft.com/office/officeart/2005/8/layout/hierarchy6"/>
    <dgm:cxn modelId="{0072877D-8723-4674-B77E-814BB311002A}" type="presOf" srcId="{154A2D8C-7DBC-4BC5-AD7F-F285470D0B1D}" destId="{7764096D-8CEF-4383-ACF5-8A3C389CEA09}" srcOrd="0" destOrd="0" presId="urn:microsoft.com/office/officeart/2005/8/layout/hierarchy6"/>
    <dgm:cxn modelId="{E7F4C282-18E5-4780-9051-94683CFAC32C}" type="presOf" srcId="{729DDB00-E9A6-4AB0-87FE-04CB824B9713}" destId="{0625A331-8B27-4F61-96BE-88ED1867BC19}" srcOrd="0" destOrd="0" presId="urn:microsoft.com/office/officeart/2005/8/layout/hierarchy6"/>
    <dgm:cxn modelId="{79D48792-CEAB-4F6D-9A05-5006FB467312}" type="presOf" srcId="{C477A17F-43CB-4917-A737-24D604DEC13A}" destId="{F0133D26-581A-453E-BF90-0E285A245029}" srcOrd="0" destOrd="0" presId="urn:microsoft.com/office/officeart/2005/8/layout/hierarchy6"/>
    <dgm:cxn modelId="{500923B5-F0BB-4CE5-ACD4-2D01086831DD}" type="presOf" srcId="{428C4745-C510-4D85-AD32-B512ED6CF627}" destId="{F9C17792-71B7-4EA7-B403-4348E4EB94C9}" srcOrd="0" destOrd="0" presId="urn:microsoft.com/office/officeart/2005/8/layout/hierarchy6"/>
    <dgm:cxn modelId="{0D1227DC-D0F6-4B18-9121-4D68EED04AEA}" srcId="{C477A17F-43CB-4917-A737-24D604DEC13A}" destId="{A60085CE-15A5-4E53-8598-12527F930275}" srcOrd="0" destOrd="0" parTransId="{21B82937-1DB9-44DC-9C09-C3A3E83AD3D4}" sibTransId="{D6380B4C-AF04-4F32-9BA2-A6F79B7FD4A1}"/>
    <dgm:cxn modelId="{5E31D4E1-F70F-4E9D-9D96-17913F7BD31D}" type="presOf" srcId="{A71E7962-EFD6-4B50-8E8F-FFD7B971F6AF}" destId="{13C559EF-D619-418D-AD0A-DEF8D1208987}" srcOrd="0" destOrd="0" presId="urn:microsoft.com/office/officeart/2005/8/layout/hierarchy6"/>
    <dgm:cxn modelId="{8CBEA3E8-3F65-47BA-BA74-6344EAA9979B}" srcId="{A60085CE-15A5-4E53-8598-12527F930275}" destId="{154A2D8C-7DBC-4BC5-AD7F-F285470D0B1D}" srcOrd="1" destOrd="0" parTransId="{A71E7962-EFD6-4B50-8E8F-FFD7B971F6AF}" sibTransId="{2B0BCCD2-3856-4419-BCC3-E2B1C67787E7}"/>
    <dgm:cxn modelId="{5AFEB5F3-B439-473E-B64F-69EA545C520B}" type="presOf" srcId="{21B82937-1DB9-44DC-9C09-C3A3E83AD3D4}" destId="{2CC1CD3E-1AD2-49CC-BA2A-FC4DE92C577A}" srcOrd="0" destOrd="0" presId="urn:microsoft.com/office/officeart/2005/8/layout/hierarchy6"/>
    <dgm:cxn modelId="{E78A4F51-4738-448D-A060-C65FCDBA012B}" type="presParOf" srcId="{D0D7EA48-378C-45B5-98F6-2229B3B03601}" destId="{37EC6555-898A-4757-A3C4-AB6DCEDCED2D}" srcOrd="0" destOrd="0" presId="urn:microsoft.com/office/officeart/2005/8/layout/hierarchy6"/>
    <dgm:cxn modelId="{2D24947A-EC7D-4C5E-B5E4-3BE5786AA90F}" type="presParOf" srcId="{37EC6555-898A-4757-A3C4-AB6DCEDCED2D}" destId="{7107D779-1ED9-43BC-9FD6-9F6F80108DEF}" srcOrd="0" destOrd="0" presId="urn:microsoft.com/office/officeart/2005/8/layout/hierarchy6"/>
    <dgm:cxn modelId="{09F47F53-1751-41F0-8C5A-CFAD73B7A0ED}" type="presParOf" srcId="{7107D779-1ED9-43BC-9FD6-9F6F80108DEF}" destId="{DFE3652A-48B8-4B33-BE38-6481A66019ED}" srcOrd="0" destOrd="0" presId="urn:microsoft.com/office/officeart/2005/8/layout/hierarchy6"/>
    <dgm:cxn modelId="{59E5D5A1-C3FD-4CB8-8ABC-39DB9001A5AD}" type="presParOf" srcId="{DFE3652A-48B8-4B33-BE38-6481A66019ED}" destId="{F0133D26-581A-453E-BF90-0E285A245029}" srcOrd="0" destOrd="0" presId="urn:microsoft.com/office/officeart/2005/8/layout/hierarchy6"/>
    <dgm:cxn modelId="{B0D07CB9-BE3B-4A50-8C94-84294CBC0660}" type="presParOf" srcId="{DFE3652A-48B8-4B33-BE38-6481A66019ED}" destId="{66430446-C360-4D87-A8A4-68B548AB39C2}" srcOrd="1" destOrd="0" presId="urn:microsoft.com/office/officeart/2005/8/layout/hierarchy6"/>
    <dgm:cxn modelId="{129B59E1-A2DD-4832-9AFA-8BED43BA5AD6}" type="presParOf" srcId="{66430446-C360-4D87-A8A4-68B548AB39C2}" destId="{2CC1CD3E-1AD2-49CC-BA2A-FC4DE92C577A}" srcOrd="0" destOrd="0" presId="urn:microsoft.com/office/officeart/2005/8/layout/hierarchy6"/>
    <dgm:cxn modelId="{A94CB9F3-6079-477B-9BA0-A67053ADB9C7}" type="presParOf" srcId="{66430446-C360-4D87-A8A4-68B548AB39C2}" destId="{2C384080-9EA7-4995-B129-61E770330369}" srcOrd="1" destOrd="0" presId="urn:microsoft.com/office/officeart/2005/8/layout/hierarchy6"/>
    <dgm:cxn modelId="{9AEAD009-EA4A-4A58-AAF7-2D118AC643B0}" type="presParOf" srcId="{2C384080-9EA7-4995-B129-61E770330369}" destId="{F88FC637-51DC-4A0F-A1F9-B7A33EED9CB7}" srcOrd="0" destOrd="0" presId="urn:microsoft.com/office/officeart/2005/8/layout/hierarchy6"/>
    <dgm:cxn modelId="{B4E03494-1BD9-44A3-B0E9-692B4FBF86AB}" type="presParOf" srcId="{2C384080-9EA7-4995-B129-61E770330369}" destId="{0C262D69-BE92-4F9F-8B87-30603C561E73}" srcOrd="1" destOrd="0" presId="urn:microsoft.com/office/officeart/2005/8/layout/hierarchy6"/>
    <dgm:cxn modelId="{42F6CC25-2E86-4048-B015-CD7A2262FAC9}" type="presParOf" srcId="{0C262D69-BE92-4F9F-8B87-30603C561E73}" destId="{0625A331-8B27-4F61-96BE-88ED1867BC19}" srcOrd="0" destOrd="0" presId="urn:microsoft.com/office/officeart/2005/8/layout/hierarchy6"/>
    <dgm:cxn modelId="{1D5140FB-C9B0-4D2D-97F5-9B4410F8E487}" type="presParOf" srcId="{0C262D69-BE92-4F9F-8B87-30603C561E73}" destId="{02A23D78-7750-4C80-8122-5E384A1D4D84}" srcOrd="1" destOrd="0" presId="urn:microsoft.com/office/officeart/2005/8/layout/hierarchy6"/>
    <dgm:cxn modelId="{F4DC29D9-4DA8-44B1-8FF5-6DAE79AA6D5A}" type="presParOf" srcId="{02A23D78-7750-4C80-8122-5E384A1D4D84}" destId="{F9C17792-71B7-4EA7-B403-4348E4EB94C9}" srcOrd="0" destOrd="0" presId="urn:microsoft.com/office/officeart/2005/8/layout/hierarchy6"/>
    <dgm:cxn modelId="{18D6294B-D182-45D3-85A9-6E0CA4AD9A6C}" type="presParOf" srcId="{02A23D78-7750-4C80-8122-5E384A1D4D84}" destId="{F168DEB4-A3DE-4FF0-A958-803D95D5AE44}" srcOrd="1" destOrd="0" presId="urn:microsoft.com/office/officeart/2005/8/layout/hierarchy6"/>
    <dgm:cxn modelId="{77751822-FACE-4D58-814D-DDE03B6A6334}" type="presParOf" srcId="{0C262D69-BE92-4F9F-8B87-30603C561E73}" destId="{13C559EF-D619-418D-AD0A-DEF8D1208987}" srcOrd="2" destOrd="0" presId="urn:microsoft.com/office/officeart/2005/8/layout/hierarchy6"/>
    <dgm:cxn modelId="{72C2A450-4AFF-489C-A06C-0073DC75C8E6}" type="presParOf" srcId="{0C262D69-BE92-4F9F-8B87-30603C561E73}" destId="{2E6A50F5-8FF8-479E-8BEA-5BF26605DDDE}" srcOrd="3" destOrd="0" presId="urn:microsoft.com/office/officeart/2005/8/layout/hierarchy6"/>
    <dgm:cxn modelId="{EC432126-53B1-431C-AFB2-522B404E0963}" type="presParOf" srcId="{2E6A50F5-8FF8-479E-8BEA-5BF26605DDDE}" destId="{7764096D-8CEF-4383-ACF5-8A3C389CEA09}" srcOrd="0" destOrd="0" presId="urn:microsoft.com/office/officeart/2005/8/layout/hierarchy6"/>
    <dgm:cxn modelId="{AE44ED77-D95C-44E6-8EF3-05158D1B3C68}" type="presParOf" srcId="{2E6A50F5-8FF8-479E-8BEA-5BF26605DDDE}" destId="{7E05FA66-50DA-42B9-98EB-66A42387F371}" srcOrd="1" destOrd="0" presId="urn:microsoft.com/office/officeart/2005/8/layout/hierarchy6"/>
    <dgm:cxn modelId="{1B1838D1-9269-4867-B90C-A19EA4E9C7CF}" type="presParOf" srcId="{D0D7EA48-378C-45B5-98F6-2229B3B03601}" destId="{85608E24-CE1E-4792-8234-82DC7001F36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DA3FC-0B10-4D04-8E23-C56F3CAEE86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FA9AE-99AF-4FC8-B64A-B1DA40ACE2CD}" type="pres">
      <dgm:prSet presAssocID="{C46DA3FC-0B10-4D04-8E23-C56F3CAEE860}" presName="Name0" presStyleCnt="0">
        <dgm:presLayoutVars>
          <dgm:dir/>
          <dgm:resizeHandles val="exact"/>
        </dgm:presLayoutVars>
      </dgm:prSet>
      <dgm:spPr/>
    </dgm:pt>
  </dgm:ptLst>
  <dgm:cxnLst>
    <dgm:cxn modelId="{AE8A7B14-594B-469C-B7AA-F19647A53211}" type="presOf" srcId="{C46DA3FC-0B10-4D04-8E23-C56F3CAEE860}" destId="{887FA9AE-99AF-4FC8-B64A-B1DA40ACE2C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33D26-581A-453E-BF90-0E285A245029}">
      <dsp:nvSpPr>
        <dsp:cNvPr id="0" name=""/>
        <dsp:cNvSpPr/>
      </dsp:nvSpPr>
      <dsp:spPr>
        <a:xfrm>
          <a:off x="342120" y="103124"/>
          <a:ext cx="3637045" cy="58710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физической культуры и спорта</a:t>
          </a:r>
        </a:p>
      </dsp:txBody>
      <dsp:txXfrm>
        <a:off x="359316" y="120320"/>
        <a:ext cx="3602653" cy="552713"/>
      </dsp:txXfrm>
    </dsp:sp>
    <dsp:sp modelId="{2CC1CD3E-1AD2-49CC-BA2A-FC4DE92C577A}">
      <dsp:nvSpPr>
        <dsp:cNvPr id="0" name=""/>
        <dsp:cNvSpPr/>
      </dsp:nvSpPr>
      <dsp:spPr>
        <a:xfrm>
          <a:off x="2114923" y="690230"/>
          <a:ext cx="91440" cy="130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487"/>
              </a:lnTo>
              <a:lnTo>
                <a:pt x="51654" y="65487"/>
              </a:lnTo>
              <a:lnTo>
                <a:pt x="51654" y="130975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FC637-51DC-4A0F-A1F9-B7A33EED9CB7}">
      <dsp:nvSpPr>
        <dsp:cNvPr id="0" name=""/>
        <dsp:cNvSpPr/>
      </dsp:nvSpPr>
      <dsp:spPr>
        <a:xfrm>
          <a:off x="1118491" y="821206"/>
          <a:ext cx="2096173" cy="53859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муниципальным учреждениям</a:t>
          </a:r>
        </a:p>
      </dsp:txBody>
      <dsp:txXfrm>
        <a:off x="1134266" y="836981"/>
        <a:ext cx="2064623" cy="507044"/>
      </dsp:txXfrm>
    </dsp:sp>
    <dsp:sp modelId="{0625A331-8B27-4F61-96BE-88ED1867BC19}">
      <dsp:nvSpPr>
        <dsp:cNvPr id="0" name=""/>
        <dsp:cNvSpPr/>
      </dsp:nvSpPr>
      <dsp:spPr>
        <a:xfrm>
          <a:off x="1395588" y="1359800"/>
          <a:ext cx="770989" cy="187542"/>
        </a:xfrm>
        <a:custGeom>
          <a:avLst/>
          <a:gdLst/>
          <a:ahLst/>
          <a:cxnLst/>
          <a:rect l="0" t="0" r="0" b="0"/>
          <a:pathLst>
            <a:path>
              <a:moveTo>
                <a:pt x="770989" y="0"/>
              </a:moveTo>
              <a:lnTo>
                <a:pt x="770989" y="93771"/>
              </a:lnTo>
              <a:lnTo>
                <a:pt x="0" y="93771"/>
              </a:lnTo>
              <a:lnTo>
                <a:pt x="0" y="187542"/>
              </a:lnTo>
            </a:path>
          </a:pathLst>
        </a:custGeom>
        <a:noFill/>
        <a:ln w="19050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17792-71B7-4EA7-B403-4348E4EB94C9}">
      <dsp:nvSpPr>
        <dsp:cNvPr id="0" name=""/>
        <dsp:cNvSpPr/>
      </dsp:nvSpPr>
      <dsp:spPr>
        <a:xfrm>
          <a:off x="685665" y="1547343"/>
          <a:ext cx="1419844" cy="67465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выполнение муниципального задания</a:t>
          </a:r>
        </a:p>
      </dsp:txBody>
      <dsp:txXfrm>
        <a:off x="705425" y="1567103"/>
        <a:ext cx="1380324" cy="635133"/>
      </dsp:txXfrm>
    </dsp:sp>
    <dsp:sp modelId="{13C559EF-D619-418D-AD0A-DEF8D1208987}">
      <dsp:nvSpPr>
        <dsp:cNvPr id="0" name=""/>
        <dsp:cNvSpPr/>
      </dsp:nvSpPr>
      <dsp:spPr>
        <a:xfrm>
          <a:off x="2166578" y="1359800"/>
          <a:ext cx="874723" cy="198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27"/>
              </a:lnTo>
              <a:lnTo>
                <a:pt x="874723" y="99327"/>
              </a:lnTo>
              <a:lnTo>
                <a:pt x="874723" y="198655"/>
              </a:lnTo>
            </a:path>
          </a:pathLst>
        </a:custGeom>
        <a:noFill/>
        <a:ln w="19050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4096D-8CEF-4383-ACF5-8A3C389CEA09}">
      <dsp:nvSpPr>
        <dsp:cNvPr id="0" name=""/>
        <dsp:cNvSpPr/>
      </dsp:nvSpPr>
      <dsp:spPr>
        <a:xfrm>
          <a:off x="2331379" y="1558456"/>
          <a:ext cx="1419844" cy="69594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</a:t>
          </a: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цели</a:t>
          </a:r>
        </a:p>
      </dsp:txBody>
      <dsp:txXfrm>
        <a:off x="2351762" y="1578839"/>
        <a:ext cx="1379078" cy="655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0.55982</cdr:x>
      <cdr:y>0.33184</cdr:y>
    </cdr:from>
    <cdr:to>
      <cdr:x>1</cdr:x>
      <cdr:y>0.51983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E94EA107-67CC-4EEB-9BFC-900B0F02B3C5}"/>
            </a:ext>
          </a:extLst>
        </cdr:cNvPr>
        <cdr:cNvSpPr/>
      </cdr:nvSpPr>
      <cdr:spPr>
        <a:xfrm xmlns:a="http://schemas.openxmlformats.org/drawingml/2006/main">
          <a:off x="2384991" y="952528"/>
          <a:ext cx="1875327" cy="53964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2,2% от общего объема бюджета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0.33921</cdr:x>
      <cdr:y>0</cdr:y>
    </cdr:from>
    <cdr:to>
      <cdr:x>0.79525</cdr:x>
      <cdr:y>0.14597</cdr:y>
    </cdr:to>
    <cdr:sp macro="" textlink="">
      <cdr:nvSpPr>
        <cdr:cNvPr id="2" name="Текст 22">
          <a:extLst xmlns:a="http://schemas.openxmlformats.org/drawingml/2006/main">
            <a:ext uri="{FF2B5EF4-FFF2-40B4-BE49-F238E27FC236}">
              <a16:creationId xmlns:a16="http://schemas.microsoft.com/office/drawing/2014/main" id="{00E03B7C-96EF-4228-88C7-DDFF04FCD78B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849560" y="-1208804"/>
          <a:ext cx="2486571" cy="573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lvl1pPr marL="0" indent="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  <a:defRPr sz="2400" b="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20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8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Динамика  показателей расходов,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1B773-8522-403E-B241-35256B572458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4C15-664D-47C6-9D52-14A816C7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1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4C15-664D-47C6-9D52-14A816C7A1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5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6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08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6802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14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52340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680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5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55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5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6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1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0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1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1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4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4/10/2020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3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3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leuz.bashkortostan.ru/" TargetMode="External"/><Relationship Id="rId2" Type="http://schemas.openxmlformats.org/officeDocument/2006/relationships/hyperlink" Target="mailto:meleuz_gfu@ufamts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jpeg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113-71B0-425B-9D50-EAEB83E30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733709"/>
            <a:ext cx="9077739" cy="1373070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Расходы бюджета муниципального района </a:t>
            </a: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</a:rPr>
              <a:t>Мелеузовский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 район Республики Башкортостан на физическую культуру и спорт за 2019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165BD0-D85B-4F64-9A50-AF559AC2E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1513" y="6196336"/>
            <a:ext cx="2411896" cy="54902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2020 год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3F10C03-30F4-47E5-B609-E6C3E5720311}"/>
              </a:ext>
            </a:extLst>
          </p:cNvPr>
          <p:cNvSpPr txBox="1">
            <a:spLocks/>
          </p:cNvSpPr>
          <p:nvPr/>
        </p:nvSpPr>
        <p:spPr>
          <a:xfrm>
            <a:off x="530087" y="265043"/>
            <a:ext cx="10853530" cy="928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Администрация муниципального района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Мелеузовский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район Республики Башкортостан 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9" name="Picture 8" descr="Мелеуз спортивный | ВКонтакте">
            <a:extLst>
              <a:ext uri="{FF2B5EF4-FFF2-40B4-BE49-F238E27FC236}">
                <a16:creationId xmlns:a16="http://schemas.microsoft.com/office/drawing/2014/main" id="{015CDFA7-D90D-43BC-86D2-D53FE203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733709"/>
            <a:ext cx="3305175" cy="15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1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F5588-9ED4-4B06-85E9-3AB23AD08BB6}"/>
              </a:ext>
            </a:extLst>
          </p:cNvPr>
          <p:cNvSpPr txBox="1"/>
          <p:nvPr/>
        </p:nvSpPr>
        <p:spPr>
          <a:xfrm>
            <a:off x="367428" y="1252406"/>
            <a:ext cx="679970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Мелеузовском районе функционирует 289 спортивных сооружений:</a:t>
            </a:r>
          </a:p>
          <a:p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спортзала; 151 плоскостных спортивных сооружений; 5 бассейнов.</a:t>
            </a:r>
          </a:p>
          <a:p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2019 г. проведено свыше 250 спортивно-массовых мероприятий, в которых приняло участие свыше 23 тыс. человек.</a:t>
            </a:r>
          </a:p>
          <a:p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районе занимаются физической культурой, спортом и самодеятельным туризмом составляет 34059 чел., что составляет 44% , в 2018 г. -31789 чел., что составило 40,8 %,</a:t>
            </a:r>
          </a:p>
          <a:p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2019 году на территории </a:t>
            </a:r>
            <a:r>
              <a:rPr lang="ru-RU" sz="1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Мелеузовского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проведено 19 республиканских соревнований.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79BF8-3ACF-444B-9DBC-E86FDF76702A}"/>
              </a:ext>
            </a:extLst>
          </p:cNvPr>
          <p:cNvSpPr txBox="1"/>
          <p:nvPr/>
        </p:nvSpPr>
        <p:spPr>
          <a:xfrm>
            <a:off x="7276326" y="1252406"/>
            <a:ext cx="219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 2020 году открытие стадиона «СПАРТАК»</a:t>
            </a:r>
          </a:p>
        </p:txBody>
      </p:sp>
      <p:sp>
        <p:nvSpPr>
          <p:cNvPr id="7" name="Выноска со стрелкой вправо 6">
            <a:extLst>
              <a:ext uri="{FF2B5EF4-FFF2-40B4-BE49-F238E27FC236}">
                <a16:creationId xmlns:a16="http://schemas.microsoft.com/office/drawing/2014/main" id="{04BBA789-0FC6-49C3-BBCF-1BD85F8F0F7E}"/>
              </a:ext>
            </a:extLst>
          </p:cNvPr>
          <p:cNvSpPr/>
          <p:nvPr/>
        </p:nvSpPr>
        <p:spPr>
          <a:xfrm>
            <a:off x="7169281" y="1504472"/>
            <a:ext cx="2868576" cy="2014046"/>
          </a:xfrm>
          <a:prstGeom prst="rightArrowCallout">
            <a:avLst>
              <a:gd name="adj1" fmla="val 25834"/>
              <a:gd name="adj2" fmla="val 22356"/>
              <a:gd name="adj3" fmla="val 37208"/>
              <a:gd name="adj4" fmla="val 7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2A747-EE23-4EFE-90A0-BE82FB9B0028}"/>
              </a:ext>
            </a:extLst>
          </p:cNvPr>
          <p:cNvSpPr txBox="1"/>
          <p:nvPr/>
        </p:nvSpPr>
        <p:spPr>
          <a:xfrm>
            <a:off x="7195022" y="1726665"/>
            <a:ext cx="219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 2020 году открытие стадиона «СПАРТАК»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F06997-7743-4C7F-9DE9-6A3715CB1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1402" r="21236" b="-1402"/>
          <a:stretch/>
        </p:blipFill>
        <p:spPr>
          <a:xfrm rot="16200000">
            <a:off x="9610067" y="1411452"/>
            <a:ext cx="2225989" cy="2444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C34A38-22C4-4B72-81C8-5FFFCC247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08" y="3779345"/>
            <a:ext cx="5052050" cy="3038264"/>
          </a:xfrm>
          <a:prstGeom prst="rect">
            <a:avLst/>
          </a:prstGeom>
        </p:spPr>
      </p:pic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6372465C-B529-433D-83AF-CD02BB054342}"/>
              </a:ext>
            </a:extLst>
          </p:cNvPr>
          <p:cNvSpPr/>
          <p:nvPr/>
        </p:nvSpPr>
        <p:spPr>
          <a:xfrm rot="10800000">
            <a:off x="7589679" y="3518518"/>
            <a:ext cx="1013890" cy="6596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E29A74F7-BEF2-41D1-BB43-2980A6A1E0F4}"/>
              </a:ext>
            </a:extLst>
          </p:cNvPr>
          <p:cNvSpPr/>
          <p:nvPr/>
        </p:nvSpPr>
        <p:spPr>
          <a:xfrm rot="5400000">
            <a:off x="9072778" y="2190989"/>
            <a:ext cx="1013890" cy="6596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10551-BF77-4169-948F-662DDB1080E1}"/>
              </a:ext>
            </a:extLst>
          </p:cNvPr>
          <p:cNvSpPr txBox="1"/>
          <p:nvPr/>
        </p:nvSpPr>
        <p:spPr>
          <a:xfrm>
            <a:off x="462675" y="3429000"/>
            <a:ext cx="608274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среди инвалидов</a:t>
            </a:r>
          </a:p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занятий инвалидов представляются залы в СК «Батыр», шахматном клубе «Дебют», в клубе «Чайка», в бассейне, с ними работают 4 тренера. Ежегодно проводится спортивный фестиваль среди детей-инвалидов.</a:t>
            </a:r>
          </a:p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Спортсмены-инвалиды района постоянные участники республиканских соревнований, неоднократные победители Чемпионатов РБ по тяжёлой атлетике и русскому жиму.</a:t>
            </a:r>
          </a:p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По итогам 2019 года </a:t>
            </a:r>
            <a:r>
              <a:rPr lang="ru-RU" sz="1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занял 1 место в Спартакиаде инвалидов, 6 человек награждены почётными знаками и грамотами Минспорта РБ.</a:t>
            </a:r>
          </a:p>
        </p:txBody>
      </p:sp>
      <p:pic>
        <p:nvPicPr>
          <p:cNvPr id="14" name="Picture 8" descr="Мелеуз спортивный | ВКонтакте">
            <a:extLst>
              <a:ext uri="{FF2B5EF4-FFF2-40B4-BE49-F238E27FC236}">
                <a16:creationId xmlns:a16="http://schemas.microsoft.com/office/drawing/2014/main" id="{77F82270-C65C-4F9C-95DE-AE8D22A8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49" y="97010"/>
            <a:ext cx="3382809" cy="13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7FBD51A-3388-456A-BEFD-6999DB350726}"/>
              </a:ext>
            </a:extLst>
          </p:cNvPr>
          <p:cNvSpPr txBox="1">
            <a:spLocks/>
          </p:cNvSpPr>
          <p:nvPr/>
        </p:nvSpPr>
        <p:spPr>
          <a:xfrm>
            <a:off x="367428" y="3591"/>
            <a:ext cx="7964555" cy="12784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</p:spTree>
    <p:extLst>
      <p:ext uri="{BB962C8B-B14F-4D97-AF65-F5344CB8AC3E}">
        <p14:creationId xmlns:p14="http://schemas.microsoft.com/office/powerpoint/2010/main" val="101377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EB1FB6E3-2E99-4A56-A348-955719C0C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40" y="1603787"/>
            <a:ext cx="6710742" cy="1641490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EDF09360-20BA-44DB-A280-189059D52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65" y="4685581"/>
            <a:ext cx="9029047" cy="1985095"/>
          </a:xfrm>
        </p:spPr>
        <p:txBody>
          <a:bodyPr anchor="t">
            <a:normAutofit fontScale="775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Финансового управления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453850, Республики Башкортостан, г. Мелеуз, ул. Воровского, 4.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(34764) 3-50-12 факс (34764) 3-50-29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meleuz_gfu@ufamts.ru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https://meleuz.bashkortostan.ru/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s://upload.wikimedia.org/wikipedia/commons/thumb/3/3b/%D0%97%D0%B4%D0%B0%D0%BD%D0%B8%D0%B5_%D0%90%D0%B4%D0%BC%D0%B8%D0%BD%D0%B8%D1%81%D1%82%D1%80%D0%B0%D1%86%D0%B8%D0%B8_%D0%B3%D0%BE%D1%80%D0%BE%D0%B4%D0%B0.jpg/1024px-%D0%97%D0%B4%D0%B0%D0%BD%D0%B8%D0%B5_%D0%90%D0%B4%D0%BC%D0%B8%D0%BD%D0%B8%D1%81%D1%82%D1%80%D0%B0%D1%86%D0%B8%D0%B8_%D0%B3%D0%BE%D1%80%D0%BE%D0%B4%D0%B0.jpg">
            <a:extLst>
              <a:ext uri="{FF2B5EF4-FFF2-40B4-BE49-F238E27FC236}">
                <a16:creationId xmlns:a16="http://schemas.microsoft.com/office/drawing/2014/main" id="{D0A40BD3-116B-43A3-B365-0C54D5A2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90" y="625100"/>
            <a:ext cx="453390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B1A8F-5593-40DF-AF08-DCD3449B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" y="10601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физической культуры и спорта муниципального района </a:t>
            </a: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РБ в 2019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BDEA2-EA74-4358-8C63-48C2A1234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65" y="1584727"/>
            <a:ext cx="11701669" cy="5273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	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Мелеузовском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принята и реализуется Муниципальная программа «Развития физической культуры и спорта в муниципальном районе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Башкортостан» на 2016-2021 годы.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Цели программы: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социально- экономических, организационных, правовых условий и гарантий социального становления и развития молодых граждан, их наиболее полной самореализации в интересах общества;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физической активности и подготовленности всех возрастных групп населения;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подготовки спортивного резерва и успешного выступления спортсменов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Мелеузовского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официальных, российских и международных соревнованиях.</a:t>
            </a:r>
            <a:endParaRPr lang="ru-RU" sz="11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 программы: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и проведения культурно-досуговых и зрелищных мероприятий с детьми и молодежью муниципального района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Башкортостан;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мероприятий, направленных на профилактику социальных деструкций и вовлечение молодежи в социально активную деятельность;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массой физической культуры и спорта среди населения муниципального района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Башкортостан, в том числе среди лиц с ограниченными возможностями здоровья;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подготовки спортивного резерва .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направления расходования средств в рамках программы на 2019 год: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различных форм досуга для молодежи в муниципальном образовании-  11820,0 тыс. рублей;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физкультурно-спортивной направленности- 37 136,0 тыс. рублей;</a:t>
            </a:r>
          </a:p>
          <a:p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официальных физкультурных (физкультурно-оздоровительных) мероприятий разного уровня – 2 400.0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2" name="Picture 8" descr="Мелеуз спортивный | ВКонтакте">
            <a:extLst>
              <a:ext uri="{FF2B5EF4-FFF2-40B4-BE49-F238E27FC236}">
                <a16:creationId xmlns:a16="http://schemas.microsoft.com/office/drawing/2014/main" id="{5950CCA3-C498-447E-810A-76F5FD5A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33" y="106017"/>
            <a:ext cx="3305175" cy="13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5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497F-F2C3-4270-86C8-7DC015F3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739"/>
            <a:ext cx="8789600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(индикаторы) программы</a:t>
            </a:r>
          </a:p>
        </p:txBody>
      </p:sp>
      <p:pic>
        <p:nvPicPr>
          <p:cNvPr id="7" name="Picture 8" descr="Мелеуз спортивный | ВКонтакте">
            <a:extLst>
              <a:ext uri="{FF2B5EF4-FFF2-40B4-BE49-F238E27FC236}">
                <a16:creationId xmlns:a16="http://schemas.microsoft.com/office/drawing/2014/main" id="{8F175A57-C6AF-4D58-A2ED-EF322921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4" y="64496"/>
            <a:ext cx="3305175" cy="13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98AD4F7-BC5C-4624-AE1E-E11526F9A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24959"/>
              </p:ext>
            </p:extLst>
          </p:nvPr>
        </p:nvGraphicFramePr>
        <p:xfrm>
          <a:off x="304801" y="1365414"/>
          <a:ext cx="11595652" cy="531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16">
                  <a:extLst>
                    <a:ext uri="{9D8B030D-6E8A-4147-A177-3AD203B41FA5}">
                      <a16:colId xmlns:a16="http://schemas.microsoft.com/office/drawing/2014/main" val="1175857776"/>
                    </a:ext>
                  </a:extLst>
                </a:gridCol>
                <a:gridCol w="7938053">
                  <a:extLst>
                    <a:ext uri="{9D8B030D-6E8A-4147-A177-3AD203B41FA5}">
                      <a16:colId xmlns:a16="http://schemas.microsoft.com/office/drawing/2014/main" val="2075660622"/>
                    </a:ext>
                  </a:extLst>
                </a:gridCol>
                <a:gridCol w="1060173">
                  <a:extLst>
                    <a:ext uri="{9D8B030D-6E8A-4147-A177-3AD203B41FA5}">
                      <a16:colId xmlns:a16="http://schemas.microsoft.com/office/drawing/2014/main" val="1462818515"/>
                    </a:ext>
                  </a:extLst>
                </a:gridCol>
                <a:gridCol w="1113183">
                  <a:extLst>
                    <a:ext uri="{9D8B030D-6E8A-4147-A177-3AD203B41FA5}">
                      <a16:colId xmlns:a16="http://schemas.microsoft.com/office/drawing/2014/main" val="2822541406"/>
                    </a:ext>
                  </a:extLst>
                </a:gridCol>
                <a:gridCol w="1073427">
                  <a:extLst>
                    <a:ext uri="{9D8B030D-6E8A-4147-A177-3AD203B41FA5}">
                      <a16:colId xmlns:a16="http://schemas.microsoft.com/office/drawing/2014/main" val="2058804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 на 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6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людей, посещающих кружки и секции спортивной направленности,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16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граждан, с которыми проведены индивидуальные консультации и беседы, направленных на профилактику социальных деструкций,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11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пользователей качеством открытых спортивных сооружений,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посетителей спортивных объектов, тыс.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1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спортивных объединений (клубов, команд), пользующихся на постоянной основе спортивными сооружениями,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29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фактического количества посетителей физкультурно-спортивной направленности по сравнению с прошлым годом,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0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посетителей занятий физкультурно-спортивной направленности, тыс.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9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физкультурно-оздоровительных мероприятий, тыс.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28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с упоминанием спортивных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94939"/>
                  </a:ext>
                </a:extLst>
              </a:tr>
              <a:tr h="2699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Удовлетворённость организацией участников спортивно-массовых мероприятиями, 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29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90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спортсменов включенных в состав сборных команд РБ, РФ,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00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участников с ограниченными возможностями здоровья, участвующие в физкультурно-оздоровительных мероприятиях, в т.ч. Кружках и секциях, от общего числа лиц с ограниченными возможностями,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5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85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2F100-D584-4A7C-AD9A-4A8AC822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436"/>
            <a:ext cx="9024730" cy="108093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муниципального района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, занятые предоставлением услуг в сфере физической культуры и спорта: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53DABF1-0325-4BFB-9A2B-F322EE27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44" y="2743200"/>
            <a:ext cx="2257271" cy="819162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"Дворец спорта" муниципального района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1BDB796-B3D5-43D9-A9A9-F4F5CAAE724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2496" b="12496"/>
          <a:stretch>
            <a:fillRect/>
          </a:stretch>
        </p:blipFill>
        <p:spPr>
          <a:xfrm>
            <a:off x="175045" y="3909795"/>
            <a:ext cx="2291531" cy="2094161"/>
          </a:xfrm>
        </p:spPr>
      </p:pic>
      <p:sp>
        <p:nvSpPr>
          <p:cNvPr id="22" name="Текст 21">
            <a:extLst>
              <a:ext uri="{FF2B5EF4-FFF2-40B4-BE49-F238E27FC236}">
                <a16:creationId xmlns:a16="http://schemas.microsoft.com/office/drawing/2014/main" id="{34B5EFC3-CD5E-40B4-A806-980783BDD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49773" y="2544417"/>
            <a:ext cx="2291530" cy="1314498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Детско-юношеский центр спортивной подготовки "Мелеуз" муниципального района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ED635D0-8E1B-4035-A134-78F0A79699A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2680" b="12680"/>
          <a:stretch>
            <a:fillRect/>
          </a:stretch>
        </p:blipFill>
        <p:spPr>
          <a:xfrm>
            <a:off x="2751718" y="3909796"/>
            <a:ext cx="2257271" cy="2094161"/>
          </a:xfrm>
        </p:spPr>
      </p:pic>
      <p:sp>
        <p:nvSpPr>
          <p:cNvPr id="23" name="Текст 22">
            <a:extLst>
              <a:ext uri="{FF2B5EF4-FFF2-40B4-BE49-F238E27FC236}">
                <a16:creationId xmlns:a16="http://schemas.microsoft.com/office/drawing/2014/main" id="{00E03B7C-96EF-4228-88C7-DDFF04FCD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2375" y="3140869"/>
            <a:ext cx="2143656" cy="576262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конноспортивный комплекс "Тулпар" муниципального района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43CD42-8BD0-4F04-8C80-388E30DDE38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12460" b="12460"/>
          <a:stretch>
            <a:fillRect/>
          </a:stretch>
        </p:blipFill>
        <p:spPr>
          <a:xfrm>
            <a:off x="5282883" y="3909796"/>
            <a:ext cx="2497592" cy="2094161"/>
          </a:xfrm>
        </p:spPr>
      </p:pic>
      <p:pic>
        <p:nvPicPr>
          <p:cNvPr id="14" name="Picture 8" descr="Мелеуз спортивный | ВКонтакте">
            <a:extLst>
              <a:ext uri="{FF2B5EF4-FFF2-40B4-BE49-F238E27FC236}">
                <a16:creationId xmlns:a16="http://schemas.microsoft.com/office/drawing/2014/main" id="{D94B7DE4-533B-4563-BC64-F21F4784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0" y="112528"/>
            <a:ext cx="3167270" cy="13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22">
            <a:extLst>
              <a:ext uri="{FF2B5EF4-FFF2-40B4-BE49-F238E27FC236}">
                <a16:creationId xmlns:a16="http://schemas.microsoft.com/office/drawing/2014/main" id="{C1CB206D-2FD2-4889-A7EB-D1A610B72ECC}"/>
              </a:ext>
            </a:extLst>
          </p:cNvPr>
          <p:cNvSpPr txBox="1">
            <a:spLocks/>
          </p:cNvSpPr>
          <p:nvPr/>
        </p:nvSpPr>
        <p:spPr>
          <a:xfrm>
            <a:off x="7330890" y="2152449"/>
            <a:ext cx="4686066" cy="4433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/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F116B7EB-C2A2-43EA-86FC-3A4EA6526B9A}"/>
              </a:ext>
            </a:extLst>
          </p:cNvPr>
          <p:cNvSpPr txBox="1">
            <a:spLocks/>
          </p:cNvSpPr>
          <p:nvPr/>
        </p:nvSpPr>
        <p:spPr>
          <a:xfrm>
            <a:off x="8197734" y="2424824"/>
            <a:ext cx="3401962" cy="4977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/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функционируют Центр спортивной подготовки «Мелеуз», Центр развития конного спорта «Тулпар, Дворец спорта», деятельность которых направлена на развитие физической культуры, спорта и туризма, пропаганды здорового образа жизни, привлечения населения к регулярным занятиям физкультурой и спортом, укрепления из здоровья и успешного выступления сборных команд района на республиканских и российских соревнованиях.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77011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29145D4-8C6D-41FC-8102-6430A831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79163"/>
            <a:ext cx="8796518" cy="108093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Расходы на физическую культуру и спорт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BEC53835-9F8E-419C-9BAF-C38F2CB262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8725817"/>
              </p:ext>
            </p:extLst>
          </p:nvPr>
        </p:nvGraphicFramePr>
        <p:xfrm>
          <a:off x="225287" y="1475268"/>
          <a:ext cx="4260318" cy="292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90D1A42-5847-4BFD-B5C1-BE7D24379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787" y="79163"/>
            <a:ext cx="3170195" cy="1396105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3D68BCC-5E91-4F8A-9736-DCE226CCE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82959"/>
              </p:ext>
            </p:extLst>
          </p:nvPr>
        </p:nvGraphicFramePr>
        <p:xfrm>
          <a:off x="4454311" y="1502816"/>
          <a:ext cx="4260318" cy="287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F3F2DC5-B8E2-4BE9-8EAB-A09375D3B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749691"/>
              </p:ext>
            </p:extLst>
          </p:nvPr>
        </p:nvGraphicFramePr>
        <p:xfrm>
          <a:off x="4113946" y="4035054"/>
          <a:ext cx="4494477" cy="63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8D5D7A5-5279-42FE-9A74-C69FEFDE9A60}"/>
              </a:ext>
            </a:extLst>
          </p:cNvPr>
          <p:cNvGrpSpPr/>
          <p:nvPr/>
        </p:nvGrpSpPr>
        <p:grpSpPr>
          <a:xfrm>
            <a:off x="4070397" y="4708957"/>
            <a:ext cx="1788575" cy="578445"/>
            <a:chOff x="-1014" y="399910"/>
            <a:chExt cx="1156890" cy="57844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E7A90B4-93B1-4B7E-9B95-E7B74BFA4823}"/>
                </a:ext>
              </a:extLst>
            </p:cNvPr>
            <p:cNvSpPr/>
            <p:nvPr/>
          </p:nvSpPr>
          <p:spPr>
            <a:xfrm>
              <a:off x="-1014" y="399910"/>
              <a:ext cx="1156890" cy="5784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B2A5EE72-2465-4412-8608-69FAE376C707}"/>
                </a:ext>
              </a:extLst>
            </p:cNvPr>
            <p:cNvSpPr txBox="1"/>
            <p:nvPr/>
          </p:nvSpPr>
          <p:spPr>
            <a:xfrm>
              <a:off x="26874" y="416328"/>
              <a:ext cx="1123006" cy="544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г.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38 821 </a:t>
              </a:r>
              <a:r>
                <a:rPr lang="ru-RU" sz="14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0DC4475-114F-4683-8819-CA5FB51E1937}"/>
              </a:ext>
            </a:extLst>
          </p:cNvPr>
          <p:cNvGrpSpPr/>
          <p:nvPr/>
        </p:nvGrpSpPr>
        <p:grpSpPr>
          <a:xfrm>
            <a:off x="6793655" y="4706498"/>
            <a:ext cx="1788574" cy="561504"/>
            <a:chOff x="1063194" y="0"/>
            <a:chExt cx="3820778" cy="1910389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EFBF466D-8309-4E34-9D99-BC0E5988300D}"/>
                </a:ext>
              </a:extLst>
            </p:cNvPr>
            <p:cNvSpPr/>
            <p:nvPr/>
          </p:nvSpPr>
          <p:spPr>
            <a:xfrm>
              <a:off x="1063194" y="0"/>
              <a:ext cx="3820778" cy="19103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525CB760-B224-4C3D-A189-1614A55688CD}"/>
                </a:ext>
              </a:extLst>
            </p:cNvPr>
            <p:cNvSpPr txBox="1"/>
            <p:nvPr/>
          </p:nvSpPr>
          <p:spPr>
            <a:xfrm>
              <a:off x="1119147" y="55953"/>
              <a:ext cx="3708872" cy="1798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г.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42 800 </a:t>
              </a:r>
              <a:r>
                <a:rPr lang="ru-RU" sz="14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6E5FA390-4482-48BE-9379-6317EDAF9B42}"/>
              </a:ext>
            </a:extLst>
          </p:cNvPr>
          <p:cNvSpPr/>
          <p:nvPr/>
        </p:nvSpPr>
        <p:spPr>
          <a:xfrm>
            <a:off x="5902521" y="4755339"/>
            <a:ext cx="91732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10.2 %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A1F877FE-5165-42C1-B483-A959C9E06B3A}"/>
              </a:ext>
            </a:extLst>
          </p:cNvPr>
          <p:cNvSpPr txBox="1">
            <a:spLocks/>
          </p:cNvSpPr>
          <p:nvPr/>
        </p:nvSpPr>
        <p:spPr>
          <a:xfrm>
            <a:off x="404626" y="3780896"/>
            <a:ext cx="4006068" cy="2512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за 2019 год:</a:t>
            </a:r>
          </a:p>
          <a:p>
            <a:pPr marL="171450" indent="-171450">
              <a:buFontTx/>
              <a:buChar char="-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работников физической культуры;</a:t>
            </a:r>
          </a:p>
          <a:p>
            <a:pPr marL="171450" indent="-171450">
              <a:buFontTx/>
              <a:buChar char="-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спортивных сооружений;</a:t>
            </a:r>
          </a:p>
          <a:p>
            <a:pPr marL="171450" indent="-171450">
              <a:buFontTx/>
              <a:buChar char="-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спортивного оборудования и инвентаря;</a:t>
            </a:r>
          </a:p>
          <a:p>
            <a:pPr marL="171450" indent="-171450">
              <a:buFontTx/>
              <a:buChar char="-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ремонт спортсооружений;</a:t>
            </a:r>
          </a:p>
          <a:p>
            <a:pPr marL="171450" indent="-171450">
              <a:buFontTx/>
              <a:buChar char="-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спортивных мероприятий и другие.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37.userapi.com/c845521/v845521294/1c7f68/V7ajDkYwWYI.jpg">
            <a:extLst>
              <a:ext uri="{FF2B5EF4-FFF2-40B4-BE49-F238E27FC236}">
                <a16:creationId xmlns:a16="http://schemas.microsoft.com/office/drawing/2014/main" id="{7D806DA9-58E9-412F-B553-D0B67245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810" y="4990144"/>
            <a:ext cx="2733770" cy="18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2.userapi.com/c846123/v846123163/17d764/yGSJpup91gw.jpg">
            <a:extLst>
              <a:ext uri="{FF2B5EF4-FFF2-40B4-BE49-F238E27FC236}">
                <a16:creationId xmlns:a16="http://schemas.microsoft.com/office/drawing/2014/main" id="{8B96B67A-0B6E-49E7-B3DD-9C1E8B90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34" y="3189731"/>
            <a:ext cx="2708122" cy="18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ассейн Мелеуз | ВКонтакте">
            <a:extLst>
              <a:ext uri="{FF2B5EF4-FFF2-40B4-BE49-F238E27FC236}">
                <a16:creationId xmlns:a16="http://schemas.microsoft.com/office/drawing/2014/main" id="{66F53707-12D8-4A64-8A84-D573253D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809" y="1475268"/>
            <a:ext cx="2705902" cy="17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4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9D623-0BC7-4F7D-BFAB-3DB2D516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867"/>
            <a:ext cx="8886825" cy="10809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Детско-юношеский центр спортивной подготовки "Мелеуз" муниципального района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DFFCD9CA-B047-46FD-ABA1-2F30692D3B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133188"/>
              </p:ext>
            </p:extLst>
          </p:nvPr>
        </p:nvGraphicFramePr>
        <p:xfrm>
          <a:off x="3087757" y="1208804"/>
          <a:ext cx="5452529" cy="392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Picture 8" descr="Мелеуз спортивный | ВКонтакте">
            <a:extLst>
              <a:ext uri="{FF2B5EF4-FFF2-40B4-BE49-F238E27FC236}">
                <a16:creationId xmlns:a16="http://schemas.microsoft.com/office/drawing/2014/main" id="{357FE2AC-9BF8-491B-A544-A495DDB8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60" y="64216"/>
            <a:ext cx="3305175" cy="13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2">
            <a:extLst>
              <a:ext uri="{FF2B5EF4-FFF2-40B4-BE49-F238E27FC236}">
                <a16:creationId xmlns:a16="http://schemas.microsoft.com/office/drawing/2014/main" id="{44ACE8BC-A80D-4339-B06D-94BB2AE94FC7}"/>
              </a:ext>
            </a:extLst>
          </p:cNvPr>
          <p:cNvSpPr>
            <a:spLocks noGrp="1"/>
          </p:cNvSpPr>
          <p:nvPr/>
        </p:nvSpPr>
        <p:spPr>
          <a:xfrm>
            <a:off x="3997878" y="4950471"/>
            <a:ext cx="3632286" cy="1594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МАУ ДЮ ЦСП «Мелеуз» задействованы 15 тренеров-преподавателей, в том числе 1 тренер имеет высшую квалификационную категорию, 9 тренеров имеют высшее образование, из них 3-высшее физкультурное образование.</a:t>
            </a:r>
          </a:p>
        </p:txBody>
      </p:sp>
      <p:sp>
        <p:nvSpPr>
          <p:cNvPr id="7" name="Текст 22">
            <a:extLst>
              <a:ext uri="{FF2B5EF4-FFF2-40B4-BE49-F238E27FC236}">
                <a16:creationId xmlns:a16="http://schemas.microsoft.com/office/drawing/2014/main" id="{3E3D7E5C-1B66-4C37-B0B7-25E8F00F2996}"/>
              </a:ext>
            </a:extLst>
          </p:cNvPr>
          <p:cNvSpPr>
            <a:spLocks noGrp="1"/>
          </p:cNvSpPr>
          <p:nvPr/>
        </p:nvSpPr>
        <p:spPr>
          <a:xfrm>
            <a:off x="493839" y="1331162"/>
            <a:ext cx="2817222" cy="218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2019 года целевых средств было израсходовано 9052,3 тыс. руб., из них: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743  тыс. руб. на приобретение оборудования, мебели, информационных стендов, жалюзи для стадиона Спартак;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 тыс. руб.- приобретение служебной машины;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378,99 на приобретение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минитрактора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очистки катка;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2 352 тыс. руб. на приобретение трибун для стадиона Спартак;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тыс. руб. на текущий ремонт;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1 050 тыс. руб. на капитальный ремонт кровли здания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508,94 тыс. руб. на приобретение спортивной формы.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9E4713D-0F6F-4145-98D8-8F0316A04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20508"/>
              </p:ext>
            </p:extLst>
          </p:nvPr>
        </p:nvGraphicFramePr>
        <p:xfrm>
          <a:off x="9026237" y="1645629"/>
          <a:ext cx="2840819" cy="514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738">
                  <a:extLst>
                    <a:ext uri="{9D8B030D-6E8A-4147-A177-3AD203B41FA5}">
                      <a16:colId xmlns:a16="http://schemas.microsoft.com/office/drawing/2014/main" val="2130923536"/>
                    </a:ext>
                  </a:extLst>
                </a:gridCol>
                <a:gridCol w="503582">
                  <a:extLst>
                    <a:ext uri="{9D8B030D-6E8A-4147-A177-3AD203B41FA5}">
                      <a16:colId xmlns:a16="http://schemas.microsoft.com/office/drawing/2014/main" val="726521136"/>
                    </a:ext>
                  </a:extLst>
                </a:gridCol>
                <a:gridCol w="543339">
                  <a:extLst>
                    <a:ext uri="{9D8B030D-6E8A-4147-A177-3AD203B41FA5}">
                      <a16:colId xmlns:a16="http://schemas.microsoft.com/office/drawing/2014/main" val="4041681873"/>
                    </a:ext>
                  </a:extLst>
                </a:gridCol>
                <a:gridCol w="517160">
                  <a:extLst>
                    <a:ext uri="{9D8B030D-6E8A-4147-A177-3AD203B41FA5}">
                      <a16:colId xmlns:a16="http://schemas.microsoft.com/office/drawing/2014/main" val="2765889110"/>
                    </a:ext>
                  </a:extLst>
                </a:gridCol>
              </a:tblGrid>
              <a:tr h="34755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67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посетителей занятий  всего (чел.),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6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7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настольный теннис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2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гиревой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599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лыжный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47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5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хоккей с шайбой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3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баскетбол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08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парусный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9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0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94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2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3D9DF-9A43-4A67-87F3-5B7C5F24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0" y="71666"/>
            <a:ext cx="8574374" cy="10809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"Дворец спорта" муниципального района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06CAB1-356B-4BF0-B3B1-7A6D2ED9A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27" y="2934722"/>
            <a:ext cx="4006068" cy="2696848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</a:rPr>
              <a:t>	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Дворце спорта работает 4 инструктора, 3 тренера. Все сотрудники имеют высшее и физкультурное образование.</a:t>
            </a:r>
          </a:p>
          <a:p>
            <a:pPr>
              <a:lnSpc>
                <a:spcPct val="120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Секции: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 – 60 чел.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 – 45 чел.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Кикбоксинг – 30 чел.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Шахматы- 20 чел.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Атлетический зал – 20 чел.</a:t>
            </a:r>
          </a:p>
        </p:txBody>
      </p:sp>
      <p:pic>
        <p:nvPicPr>
          <p:cNvPr id="12" name="Picture 8" descr="Мелеуз спортивный | ВКонтакте">
            <a:extLst>
              <a:ext uri="{FF2B5EF4-FFF2-40B4-BE49-F238E27FC236}">
                <a16:creationId xmlns:a16="http://schemas.microsoft.com/office/drawing/2014/main" id="{B3E31182-B803-43A5-ADD3-E10F161F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98" y="48135"/>
            <a:ext cx="3305175" cy="13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CA5C2F1-B0F3-4B4C-AF4F-324E3A68E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93128"/>
              </p:ext>
            </p:extLst>
          </p:nvPr>
        </p:nvGraphicFramePr>
        <p:xfrm>
          <a:off x="298870" y="1124127"/>
          <a:ext cx="4006068" cy="181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18">
                  <a:extLst>
                    <a:ext uri="{9D8B030D-6E8A-4147-A177-3AD203B41FA5}">
                      <a16:colId xmlns:a16="http://schemas.microsoft.com/office/drawing/2014/main" val="2130923536"/>
                    </a:ext>
                  </a:extLst>
                </a:gridCol>
                <a:gridCol w="709141">
                  <a:extLst>
                    <a:ext uri="{9D8B030D-6E8A-4147-A177-3AD203B41FA5}">
                      <a16:colId xmlns:a16="http://schemas.microsoft.com/office/drawing/2014/main" val="7265211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41681873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val="2765889110"/>
                    </a:ext>
                  </a:extLst>
                </a:gridCol>
              </a:tblGrid>
              <a:tr h="34755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67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занятий физкультурно-спортивной направленности по месту проживания граждан (занятий)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6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посетителей занятий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76998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1DF20A-8296-4CC4-8E5C-B9BC500D9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92" y="1423510"/>
            <a:ext cx="3227881" cy="2396998"/>
          </a:xfrm>
          <a:prstGeom prst="rect">
            <a:avLst/>
          </a:prstGeom>
        </p:spPr>
      </p:pic>
      <p:sp>
        <p:nvSpPr>
          <p:cNvPr id="9" name="Текст 14">
            <a:extLst>
              <a:ext uri="{FF2B5EF4-FFF2-40B4-BE49-F238E27FC236}">
                <a16:creationId xmlns:a16="http://schemas.microsoft.com/office/drawing/2014/main" id="{6A5FCCF2-8FA0-4040-B106-550261EDD4B2}"/>
              </a:ext>
            </a:extLst>
          </p:cNvPr>
          <p:cNvSpPr txBox="1">
            <a:spLocks/>
          </p:cNvSpPr>
          <p:nvPr/>
        </p:nvSpPr>
        <p:spPr>
          <a:xfrm>
            <a:off x="4530310" y="1077453"/>
            <a:ext cx="4006068" cy="2512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всего израсходовано 25 819,3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значимые направления расходов: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чаши большого плавательного бассейна – 1 697,93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и монтаж оборудования (установка водопада и гидромассаж)- 399,99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мужской и женской раздевалки, душевых, санузлов, служебных помещений -2324,8 тыс. руб.;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вентиляции, отопительной системы в бассейне, большом спортивном зале- 1004,5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Монтаж пожарной сигнализации- 182,5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сборно-разборной трибуны, поставка и установка кресел- 1541,6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химреактивов для плавательных бассейнов- 456,74 тыс. руб.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882BB-82B3-4B60-A3D2-6C134026F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043" y="5139089"/>
            <a:ext cx="2806586" cy="1647245"/>
          </a:xfrm>
          <a:prstGeom prst="rect">
            <a:avLst/>
          </a:prstGeom>
        </p:spPr>
      </p:pic>
      <p:sp>
        <p:nvSpPr>
          <p:cNvPr id="11" name="Текст 14">
            <a:extLst>
              <a:ext uri="{FF2B5EF4-FFF2-40B4-BE49-F238E27FC236}">
                <a16:creationId xmlns:a16="http://schemas.microsoft.com/office/drawing/2014/main" id="{719ECCCD-2500-4307-BD2E-8AE8F9E81E65}"/>
              </a:ext>
            </a:extLst>
          </p:cNvPr>
          <p:cNvSpPr txBox="1">
            <a:spLocks/>
          </p:cNvSpPr>
          <p:nvPr/>
        </p:nvSpPr>
        <p:spPr>
          <a:xfrm>
            <a:off x="8536378" y="3884828"/>
            <a:ext cx="3655622" cy="2651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учреждение оказывает платные спортивно-оздоровительные услуги: плавание, футбол, баскетбол, бокс, кикбоксинг, шахматы, атлетика,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аквафитнес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2019 год проведено 91 спортивно массовое мероприятие (на 55 мероприятий больше, чем в 2018 году).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В 2020 году запланировано увеличение числа занимающихся детей с 320 человек до 420 человек.</a:t>
            </a:r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id="{334211BC-C174-48E9-968F-2C93134254B6}"/>
              </a:ext>
            </a:extLst>
          </p:cNvPr>
          <p:cNvSpPr txBox="1">
            <a:spLocks/>
          </p:cNvSpPr>
          <p:nvPr/>
        </p:nvSpPr>
        <p:spPr>
          <a:xfrm>
            <a:off x="103002" y="5139089"/>
            <a:ext cx="4006068" cy="1647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25AFC784-7019-4104-B9DF-0EA94C3C1AA6}"/>
              </a:ext>
            </a:extLst>
          </p:cNvPr>
          <p:cNvSpPr txBox="1">
            <a:spLocks/>
          </p:cNvSpPr>
          <p:nvPr/>
        </p:nvSpPr>
        <p:spPr>
          <a:xfrm>
            <a:off x="156227" y="5631570"/>
            <a:ext cx="4006068" cy="14224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Категории посещающие плавательный бассейн по социальной нагрузке: общество инвалидов, дети с ограниченными возможностями, общество слепых, общество глухих, дети оставшиеся без попечения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25820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3FBA2-B598-4B9B-8216-784F593C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205"/>
            <a:ext cx="8754256" cy="10809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конноспортивный комплекс "Тулпар" муниципального района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C949B3A-87A4-4110-B57F-87014CD99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884129"/>
              </p:ext>
            </p:extLst>
          </p:nvPr>
        </p:nvGraphicFramePr>
        <p:xfrm>
          <a:off x="311748" y="1539285"/>
          <a:ext cx="4896356" cy="2385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787">
                  <a:extLst>
                    <a:ext uri="{9D8B030D-6E8A-4147-A177-3AD203B41FA5}">
                      <a16:colId xmlns:a16="http://schemas.microsoft.com/office/drawing/2014/main" val="3216927615"/>
                    </a:ext>
                  </a:extLst>
                </a:gridCol>
                <a:gridCol w="1060795">
                  <a:extLst>
                    <a:ext uri="{9D8B030D-6E8A-4147-A177-3AD203B41FA5}">
                      <a16:colId xmlns:a16="http://schemas.microsoft.com/office/drawing/2014/main" val="2938635874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1557461515"/>
                    </a:ext>
                  </a:extLst>
                </a:gridCol>
                <a:gridCol w="867769">
                  <a:extLst>
                    <a:ext uri="{9D8B030D-6E8A-4147-A177-3AD203B41FA5}">
                      <a16:colId xmlns:a16="http://schemas.microsoft.com/office/drawing/2014/main" val="2678460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5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занятий физкультурно-спортивной направленности по месту проживания граждан</a:t>
                      </a:r>
                    </a:p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07566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стоимостном выражении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9 372,21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5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посетителей занятий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22551"/>
                  </a:ext>
                </a:extLst>
              </a:tr>
            </a:tbl>
          </a:graphicData>
        </a:graphic>
      </p:graphicFrame>
      <p:sp>
        <p:nvSpPr>
          <p:cNvPr id="14" name="Текст 13">
            <a:extLst>
              <a:ext uri="{FF2B5EF4-FFF2-40B4-BE49-F238E27FC236}">
                <a16:creationId xmlns:a16="http://schemas.microsoft.com/office/drawing/2014/main" id="{C1785012-8CC4-4399-9146-E79AB71F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8014" y="1539285"/>
            <a:ext cx="4755135" cy="2817169"/>
          </a:xfrm>
        </p:spPr>
        <p:txBody>
          <a:bodyPr anchor="t">
            <a:normAutofit/>
          </a:bodyPr>
          <a:lstStyle/>
          <a:p>
            <a:pPr algn="just"/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2019 год всего израсходовано 13 472,8 </a:t>
            </a:r>
            <a:r>
              <a:rPr lang="ru-RU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Наиболее значимые направления расходов:</a:t>
            </a:r>
          </a:p>
          <a:p>
            <a:pPr marL="285750" indent="-285750" algn="just">
              <a:buClrTx/>
              <a:buSzPct val="50000"/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кровли спортзала – 535 </a:t>
            </a:r>
            <a:r>
              <a:rPr lang="ru-RU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ClrTx/>
              <a:buSzPct val="50000"/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помещения спортзала – 135 </a:t>
            </a:r>
            <a:r>
              <a:rPr lang="ru-RU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ClrTx/>
              <a:buSzPct val="50000"/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Тачки для навоза – 456 </a:t>
            </a:r>
            <a:r>
              <a:rPr lang="ru-RU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ClrTx/>
              <a:buSzPct val="50000"/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Костюмы Дед Мороза и национальные костюмы для участия в Сабантуе в Кыз –</a:t>
            </a:r>
            <a:r>
              <a:rPr lang="ru-RU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Кыу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- 74 </a:t>
            </a:r>
            <a:r>
              <a:rPr lang="ru-RU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12" name="Picture 8" descr="Мелеуз спортивный | ВКонтакте">
            <a:extLst>
              <a:ext uri="{FF2B5EF4-FFF2-40B4-BE49-F238E27FC236}">
                <a16:creationId xmlns:a16="http://schemas.microsoft.com/office/drawing/2014/main" id="{ACCCAF41-145E-4D89-AABC-BDC4772C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894" y="140064"/>
            <a:ext cx="3305175" cy="13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0.userapi.com/c639317/v639317808/3176a/seDRdvX8_7Y.jpg">
            <a:extLst>
              <a:ext uri="{FF2B5EF4-FFF2-40B4-BE49-F238E27FC236}">
                <a16:creationId xmlns:a16="http://schemas.microsoft.com/office/drawing/2014/main" id="{5277719C-A6F5-4F82-8EB6-97039869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59" y="3958002"/>
            <a:ext cx="3782381" cy="26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3">
            <a:extLst>
              <a:ext uri="{FF2B5EF4-FFF2-40B4-BE49-F238E27FC236}">
                <a16:creationId xmlns:a16="http://schemas.microsoft.com/office/drawing/2014/main" id="{58C9E814-A35C-4758-84C7-839A0FB3DA9F}"/>
              </a:ext>
            </a:extLst>
          </p:cNvPr>
          <p:cNvSpPr txBox="1">
            <a:spLocks/>
          </p:cNvSpPr>
          <p:nvPr/>
        </p:nvSpPr>
        <p:spPr>
          <a:xfrm>
            <a:off x="486912" y="5045954"/>
            <a:ext cx="4417100" cy="1821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КСК Тулпар 5 тренеров и занимаются 95 детей, из них 40 имеют массовые разряды, 8 спортсменов 1го разряда и кандидатов в мастера спорта, из них в текущем году 1й разряд и 3 кандидата в мастера спорта выполнены по троеборью.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3CB47933-DDB9-4AD3-8104-4D3CAE2FE34B}"/>
              </a:ext>
            </a:extLst>
          </p:cNvPr>
          <p:cNvSpPr txBox="1">
            <a:spLocks/>
          </p:cNvSpPr>
          <p:nvPr/>
        </p:nvSpPr>
        <p:spPr>
          <a:xfrm>
            <a:off x="5085281" y="4594696"/>
            <a:ext cx="2875409" cy="1538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10 групп, из них 1 группа адаптивная по работе с инвалидами. Действует и развивается пони-клуб, в котором 16 пони.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10ABD-ACF0-4083-B83F-101D62E7ED06}"/>
              </a:ext>
            </a:extLst>
          </p:cNvPr>
          <p:cNvSpPr/>
          <p:nvPr/>
        </p:nvSpPr>
        <p:spPr>
          <a:xfrm>
            <a:off x="577547" y="4507345"/>
            <a:ext cx="44171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КСК Тулпар содержатся 103 головы высококровных спортивных лошадей. </a:t>
            </a:r>
          </a:p>
        </p:txBody>
      </p:sp>
    </p:spTree>
    <p:extLst>
      <p:ext uri="{BB962C8B-B14F-4D97-AF65-F5344CB8AC3E}">
        <p14:creationId xmlns:p14="http://schemas.microsoft.com/office/powerpoint/2010/main" val="123274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A7186-969D-49B3-B051-6850EE93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122775"/>
            <a:ext cx="7964555" cy="1278466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 и спорта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945CC1-C645-466F-B324-854FFED4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8106" y="1869782"/>
            <a:ext cx="4513263" cy="12958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CEE2512-738F-44B8-B2CE-5CC33FA05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569" y="1725904"/>
            <a:ext cx="5789726" cy="5009321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по физической культуре, спорту и туризму тесно сотрудничает с редакциями газет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Кунгак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«Путь Октября», «Метро», «Пульс», студией кабельного телевидения «Сатурн». В газетах печатаются статьи о проведённых мероприятиях, участии сборных команд и спортсменов на республиканских, российских и международных соревнованиях, очерки об истории развития физической культуры и спорта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районе.   Большой популярностью пользуется раздел о здоровом образе жизни.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студии кабельного телевидения еженедельно выходит в эфир спортивная программа, где показывают спортивные секции города и района, лучших спортсменов, спортивно-массовую работу на предприятиях и в школах, различные спортивно-массовые мероприятия, которые проходят в городе и районе.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районе проводятся соревнования на призы газеты «Путь Октября» по борьбе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куреш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волейболу, легкоатлетическая эстафета.</a:t>
            </a:r>
          </a:p>
          <a:p>
            <a:endParaRPr lang="ru-RU" dirty="0"/>
          </a:p>
        </p:txBody>
      </p:sp>
      <p:pic>
        <p:nvPicPr>
          <p:cNvPr id="5" name="Picture 8" descr="Мелеуз спортивный | ВКонтакте">
            <a:extLst>
              <a:ext uri="{FF2B5EF4-FFF2-40B4-BE49-F238E27FC236}">
                <a16:creationId xmlns:a16="http://schemas.microsoft.com/office/drawing/2014/main" id="{776A25F4-04F8-4477-A7A8-6CC05D70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85" y="174992"/>
            <a:ext cx="3305175" cy="13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895C76-1BF0-4E9B-950D-98FFEED4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106" y="3165582"/>
            <a:ext cx="4513263" cy="17364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324C41-3ED5-4EA3-8B5F-528C44FAB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108" y="5202171"/>
            <a:ext cx="4513263" cy="12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4337</TotalTime>
  <Words>917</Words>
  <Application>Microsoft Office PowerPoint</Application>
  <PresentationFormat>Широкоэкранный</PresentationFormat>
  <Paragraphs>256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Расходы бюджета муниципального района Мелеузовский район Республики Башкортостан на физическую культуру и спорт за 2019 год</vt:lpstr>
      <vt:lpstr>Основные направления развития физической культуры и спорта муниципального района Мелеузовский район РБ в 2019 году</vt:lpstr>
      <vt:lpstr>Основные показатели (индикаторы) программы</vt:lpstr>
      <vt:lpstr>Муниципальные учреждения муниципального района Мелеузовский район , занятые предоставлением услуг в сфере физической культуры и спорта:</vt:lpstr>
      <vt:lpstr>Расходы на физическую культуру и спорт</vt:lpstr>
      <vt:lpstr>Муниципальное автономное учреждение Детско-юношеский центр спортивной подготовки "Мелеуз" муниципального района Мелеузовский район Республики Башкортостан</vt:lpstr>
      <vt:lpstr>Муниципальное автономное учреждение "Дворец спорта" муниципального района Мелеузовский район Республики Башкортостан </vt:lpstr>
      <vt:lpstr>Муниципальное автономное учреждение конноспортивный комплекс "Тулпар" муниципального района Мелеузовский район Республики Башкортостан</vt:lpstr>
      <vt:lpstr>Пропаганда физической культуры и спорта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бюджета муниципального района Мелеузовский район Республики Башкортостан за 2019 год</dc:title>
  <dc:creator>user</dc:creator>
  <cp:lastModifiedBy>user</cp:lastModifiedBy>
  <cp:revision>139</cp:revision>
  <dcterms:created xsi:type="dcterms:W3CDTF">2020-03-29T13:11:11Z</dcterms:created>
  <dcterms:modified xsi:type="dcterms:W3CDTF">2020-04-10T10:00:53Z</dcterms:modified>
</cp:coreProperties>
</file>