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" initials="Е" lastIdx="0" clrIdx="0">
    <p:extLst>
      <p:ext uri="{19B8F6BF-5375-455C-9EA6-DF929625EA0E}">
        <p15:presenceInfo xmlns:p15="http://schemas.microsoft.com/office/powerpoint/2012/main" userId="Еле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бы Вы хотели знать</a:t>
            </a:r>
            <a:r>
              <a:rPr lang="ru-RU" sz="14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бюджете муниципального района Мелеузовский район Республики Башкортостан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?,%</a:t>
            </a:r>
          </a:p>
        </c:rich>
      </c:tx>
      <c:layout>
        <c:manualLayout>
          <c:xMode val="edge"/>
          <c:yMode val="edge"/>
          <c:x val="0.11966882816118574"/>
          <c:y val="3.13901345291479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2.6825311855296654E-2"/>
                  <c:y val="-5.97395322185089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B3-4616-955D-A8F676A8E74C}"/>
                </c:ext>
              </c:extLst>
            </c:dLbl>
            <c:dLbl>
              <c:idx val="1"/>
              <c:layout>
                <c:manualLayout>
                  <c:x val="2.4731548094480901E-2"/>
                  <c:y val="-2.71543328265948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B3-4616-955D-A8F676A8E74C}"/>
                </c:ext>
              </c:extLst>
            </c:dLbl>
            <c:dLbl>
              <c:idx val="2"/>
              <c:layout>
                <c:manualLayout>
                  <c:x val="1.5159625933804041E-2"/>
                  <c:y val="-1.90080329786164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B3-4616-955D-A8F676A8E7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Куда направляются средства из муниципального бюджета</c:v>
                </c:pt>
                <c:pt idx="1">
                  <c:v>какая часть из моих налогов идет в муниципальный бюджет</c:v>
                </c:pt>
                <c:pt idx="2">
                  <c:v>информация, представленная на сайте Финансового управления полностью удовлетворяет мои интересы в части бюджета</c:v>
                </c:pt>
                <c:pt idx="3">
                  <c:v>каков результат исполнения бюджета (дефицит/профицит)</c:v>
                </c:pt>
                <c:pt idx="4">
                  <c:v>из чего складываются доходы</c:v>
                </c:pt>
                <c:pt idx="5">
                  <c:v>сведения о бюджете меня не интересуют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52</c:v>
                </c:pt>
                <c:pt idx="1">
                  <c:v>18.670000000000002</c:v>
                </c:pt>
                <c:pt idx="2">
                  <c:v>25.33</c:v>
                </c:pt>
                <c:pt idx="3">
                  <c:v>1.33</c:v>
                </c:pt>
                <c:pt idx="4">
                  <c:v>1.33</c:v>
                </c:pt>
                <c:pt idx="5">
                  <c:v>1.33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7343296"/>
        <c:axId val="128960632"/>
      </c:barChart>
      <c:catAx>
        <c:axId val="7343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8960632"/>
        <c:crosses val="autoZero"/>
        <c:auto val="1"/>
        <c:lblAlgn val="l"/>
        <c:lblOffset val="100"/>
        <c:noMultiLvlLbl val="0"/>
      </c:catAx>
      <c:valAx>
        <c:axId val="12896063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343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40000"/>
        <a:lumOff val="6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Ознакомились ли Вы с «Бюджетом для граждан» к проекту решения Совета муниципального района Мелеузовский район Республики Башкортостан «Об исполнении бюджета за 2017 год», опубликованном на сайте Финансового управления в разделе «Бюджет для граждан»?,%</a:t>
            </a:r>
          </a:p>
        </c:rich>
      </c:tx>
      <c:layout>
        <c:manualLayout>
          <c:xMode val="edge"/>
          <c:yMode val="edge"/>
          <c:x val="0.11249119885075988"/>
          <c:y val="1.31085808088967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8.3370766710533215E-2"/>
                  <c:y val="-0.1095545108604478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2E-4A05-9AB0-BA3A29AB180B}"/>
                </c:ext>
              </c:extLst>
            </c:dLbl>
            <c:dLbl>
              <c:idx val="1"/>
              <c:layout>
                <c:manualLayout>
                  <c:x val="2.232629950551475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2E-4A05-9AB0-BA3A29AB18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Мне это не интересно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93.33</c:v>
                </c:pt>
                <c:pt idx="1">
                  <c:v>5.33</c:v>
                </c:pt>
                <c:pt idx="2">
                  <c:v>1.33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2E-4A05-9AB0-BA3A29AB180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7343296"/>
        <c:axId val="128960632"/>
      </c:barChart>
      <c:catAx>
        <c:axId val="7343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8960632"/>
        <c:crosses val="autoZero"/>
        <c:auto val="1"/>
        <c:lblAlgn val="l"/>
        <c:lblOffset val="100"/>
        <c:noMultiLvlLbl val="0"/>
      </c:catAx>
      <c:valAx>
        <c:axId val="12896063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343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40000"/>
        <a:lumOff val="6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из перечисленных сфер на Ваш взгляд больше всего нуждаются в дополнительном финансировании?,%</a:t>
            </a:r>
          </a:p>
        </c:rich>
      </c:tx>
      <c:layout>
        <c:manualLayout>
          <c:xMode val="edge"/>
          <c:yMode val="edge"/>
          <c:x val="0.11966882816118574"/>
          <c:y val="3.13901345291479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1.292045570154399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22-4ECD-BC17-621FBB810AD3}"/>
                </c:ext>
              </c:extLst>
            </c:dLbl>
            <c:dLbl>
              <c:idx val="1"/>
              <c:layout>
                <c:manualLayout>
                  <c:x val="2.9965911772182639E-2"/>
                  <c:y val="-5.50964187327823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22-4ECD-BC17-621FBB810AD3}"/>
                </c:ext>
              </c:extLst>
            </c:dLbl>
            <c:dLbl>
              <c:idx val="2"/>
              <c:layout>
                <c:manualLayout>
                  <c:x val="6.7465915127587248E-2"/>
                  <c:y val="8.26446280991735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22-4ECD-BC17-621FBB810AD3}"/>
                </c:ext>
              </c:extLst>
            </c:dLbl>
            <c:dLbl>
              <c:idx val="3"/>
              <c:layout>
                <c:manualLayout>
                  <c:x val="7.6093063358362925E-2"/>
                  <c:y val="-5.50964187327823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22-4ECD-BC17-621FBB810A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Благоустройство</c:v>
                </c:pt>
                <c:pt idx="1">
                  <c:v>Образование</c:v>
                </c:pt>
                <c:pt idx="2">
                  <c:v>Спорт</c:v>
                </c:pt>
                <c:pt idx="3">
                  <c:v>Культура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</c:v>
                </c:pt>
                <c:pt idx="1">
                  <c:v>40</c:v>
                </c:pt>
                <c:pt idx="2">
                  <c:v>12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22-4ECD-BC17-621FBB810AD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28282256"/>
        <c:axId val="128283040"/>
      </c:barChart>
      <c:catAx>
        <c:axId val="128282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283040"/>
        <c:crosses val="autoZero"/>
        <c:auto val="1"/>
        <c:lblAlgn val="ctr"/>
        <c:lblOffset val="100"/>
        <c:noMultiLvlLbl val="0"/>
      </c:catAx>
      <c:valAx>
        <c:axId val="12828304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28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40000"/>
        <a:lumOff val="6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думаете для чего проводятся публичные слушания?,%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966882816118574"/>
          <c:y val="3.13901345291479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2.7251596614412659E-3"/>
                  <c:y val="-4.40771349862258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B0-440F-9FA5-B1EDC489CCD7}"/>
                </c:ext>
              </c:extLst>
            </c:dLbl>
            <c:dLbl>
              <c:idx val="1"/>
              <c:layout>
                <c:manualLayout>
                  <c:x val="0.12449703943430268"/>
                  <c:y val="2.75482093663901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B0-440F-9FA5-B1EDC489CCD7}"/>
                </c:ext>
              </c:extLst>
            </c:dLbl>
            <c:dLbl>
              <c:idx val="2"/>
              <c:layout>
                <c:manualLayout>
                  <c:x val="8.9075126956298448E-2"/>
                  <c:y val="-2.75482093663911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B0-440F-9FA5-B1EDC489CC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Для выявления общественного мнения</c:v>
                </c:pt>
                <c:pt idx="1">
                  <c:v>Это формальная процедура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82.67</c:v>
                </c:pt>
                <c:pt idx="1">
                  <c:v>10.67</c:v>
                </c:pt>
                <c:pt idx="2">
                  <c:v>6.67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B0-440F-9FA5-B1EDC489CCD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28281472"/>
        <c:axId val="154846064"/>
      </c:barChart>
      <c:catAx>
        <c:axId val="128281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846064"/>
        <c:crosses val="autoZero"/>
        <c:auto val="1"/>
        <c:lblAlgn val="ctr"/>
        <c:lblOffset val="100"/>
        <c:noMultiLvlLbl val="0"/>
      </c:catAx>
      <c:valAx>
        <c:axId val="15484606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281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40000"/>
        <a:lumOff val="6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dirty="0"/>
              <a:t>Считаете ли Вы, что информация, представленная в</a:t>
            </a:r>
            <a:r>
              <a:rPr lang="ru-RU" sz="1400" baseline="0" dirty="0"/>
              <a:t> «Бюджете для граждан», изложено понятно и в полном объеме</a:t>
            </a:r>
            <a:r>
              <a:rPr lang="ru-RU" sz="1400" dirty="0"/>
              <a:t>?, %</a:t>
            </a:r>
          </a:p>
        </c:rich>
      </c:tx>
      <c:layout>
        <c:manualLayout>
          <c:xMode val="edge"/>
          <c:yMode val="edge"/>
          <c:x val="0.11966882816118574"/>
          <c:y val="3.13901345291479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2.5016107537613037E-2"/>
                  <c:y val="-6.84362595171472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0C6-4712-93BB-D3B42B8AA8DD}"/>
                </c:ext>
              </c:extLst>
            </c:dLbl>
            <c:dLbl>
              <c:idx val="1"/>
              <c:layout>
                <c:manualLayout>
                  <c:x val="4.1544037127809234E-2"/>
                  <c:y val="-5.63855904181790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C6-4712-93BB-D3B42B8AA8DD}"/>
                </c:ext>
              </c:extLst>
            </c:dLbl>
            <c:dLbl>
              <c:idx val="2"/>
              <c:layout>
                <c:manualLayout>
                  <c:x val="1.174271262449797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0C6-4712-93BB-D3B42B8AA8DD}"/>
                </c:ext>
              </c:extLst>
            </c:dLbl>
            <c:dLbl>
              <c:idx val="3"/>
              <c:layout>
                <c:manualLayout>
                  <c:x val="3.8574333837409276E-2"/>
                  <c:y val="-8.45783856272686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C6-4712-93BB-D3B42B8AA8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Информация понятна и представлена в полном объеме</c:v>
                </c:pt>
                <c:pt idx="1">
                  <c:v>Информация полная, но сложная для восприятия</c:v>
                </c:pt>
                <c:pt idx="2">
                  <c:v>Информация понятна, но требует дополнения</c:v>
                </c:pt>
                <c:pt idx="3">
                  <c:v>Информация не полная и сложная для восприятия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</c:v>
                </c:pt>
                <c:pt idx="1">
                  <c:v>7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C6-4712-93BB-D3B42B8AA8D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28770056"/>
        <c:axId val="152092848"/>
      </c:barChart>
      <c:catAx>
        <c:axId val="128770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2092848"/>
        <c:crosses val="autoZero"/>
        <c:auto val="1"/>
        <c:lblAlgn val="ctr"/>
        <c:lblOffset val="100"/>
        <c:noMultiLvlLbl val="0"/>
      </c:catAx>
      <c:valAx>
        <c:axId val="15209284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8770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40000"/>
        <a:lumOff val="6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информация об исполнении полномочий органа внутреннего муниципального финансового контроля Вам наиболее интересна?,%</a:t>
            </a:r>
          </a:p>
        </c:rich>
      </c:tx>
      <c:layout>
        <c:manualLayout>
          <c:xMode val="edge"/>
          <c:yMode val="edge"/>
          <c:x val="9.686355555328878E-2"/>
          <c:y val="4.8244050252145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2.876481713550404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A7-442E-87CA-83DF3F7A5B6A}"/>
                </c:ext>
              </c:extLst>
            </c:dLbl>
            <c:dLbl>
              <c:idx val="1"/>
              <c:layout>
                <c:manualLayout>
                  <c:x val="2.0767184938422431E-2"/>
                  <c:y val="-1.00000000000000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A7-442E-87CA-83DF3F7A5B6A}"/>
                </c:ext>
              </c:extLst>
            </c:dLbl>
            <c:dLbl>
              <c:idx val="2"/>
              <c:layout>
                <c:manualLayout>
                  <c:x val="1.8101307539395161E-2"/>
                  <c:y val="-7.49999999999999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A7-442E-87CA-83DF3F7A5B6A}"/>
                </c:ext>
              </c:extLst>
            </c:dLbl>
            <c:dLbl>
              <c:idx val="3"/>
              <c:layout>
                <c:manualLayout>
                  <c:x val="5.275771372674956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A7-442E-87CA-83DF3F7A5B6A}"/>
                </c:ext>
              </c:extLst>
            </c:dLbl>
            <c:dLbl>
              <c:idx val="4"/>
              <c:layout>
                <c:manualLayout>
                  <c:x val="3.8375410114800661E-2"/>
                  <c:y val="-2.50000000000000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A7-442E-87CA-83DF3F7A5B6A}"/>
                </c:ext>
              </c:extLst>
            </c:dLbl>
            <c:dLbl>
              <c:idx val="5"/>
              <c:layout>
                <c:manualLayout>
                  <c:x val="5.077425895955213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A7-442E-87CA-83DF3F7A5B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сумма средств сэкономленных, возвращенных в бюджет, принятых к учету товарно-материальных ценностей по результатам проведенных контрольных мероприятий</c:v>
                </c:pt>
                <c:pt idx="1">
                  <c:v>информация о привлечении должностных лиц к дисциплинарной ответственности27</c:v>
                </c:pt>
                <c:pt idx="2">
                  <c:v>объем выявленных нарушений</c:v>
                </c:pt>
                <c:pt idx="3">
                  <c:v>объем проверенных средств</c:v>
                </c:pt>
                <c:pt idx="4">
                  <c:v>затрудняюсь с ответом</c:v>
                </c:pt>
                <c:pt idx="5">
                  <c:v>мне все равно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29</c:v>
                </c:pt>
                <c:pt idx="1">
                  <c:v>27</c:v>
                </c:pt>
                <c:pt idx="2">
                  <c:v>25</c:v>
                </c:pt>
                <c:pt idx="3">
                  <c:v>11</c:v>
                </c:pt>
                <c:pt idx="4">
                  <c:v>7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22-4ECD-BC17-621FBB810AD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28282256"/>
        <c:axId val="128283040"/>
      </c:barChart>
      <c:catAx>
        <c:axId val="128282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283040"/>
        <c:crosses val="autoZero"/>
        <c:auto val="1"/>
        <c:lblAlgn val="ctr"/>
        <c:lblOffset val="100"/>
        <c:noMultiLvlLbl val="0"/>
      </c:catAx>
      <c:valAx>
        <c:axId val="12828304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28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40000"/>
        <a:lumOff val="6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Участвуете ли Вы в публичных слушаниях по утверждению и исполнению бюджета?,%</a:t>
            </a:r>
          </a:p>
        </c:rich>
      </c:tx>
      <c:layout>
        <c:manualLayout>
          <c:xMode val="edge"/>
          <c:yMode val="edge"/>
          <c:x val="0.11966882816118574"/>
          <c:y val="3.13901345291479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2836703464171244"/>
          <c:y val="0.23480137759432815"/>
          <c:w val="0.53850004818361208"/>
          <c:h val="0.682284349287799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3.1430694534531511E-2"/>
                  <c:y val="-2.79739995991128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F0-433D-8DBD-867EC5F86B44}"/>
                </c:ext>
              </c:extLst>
            </c:dLbl>
            <c:dLbl>
              <c:idx val="1"/>
              <c:layout>
                <c:manualLayout>
                  <c:x val="4.88789670669681E-2"/>
                  <c:y val="-1.52585452358796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F0-433D-8DBD-867EC5F86B44}"/>
                </c:ext>
              </c:extLst>
            </c:dLbl>
            <c:dLbl>
              <c:idx val="2"/>
              <c:layout>
                <c:manualLayout>
                  <c:x val="6.7825378733015529E-2"/>
                  <c:y val="-1.78016361085263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F0-433D-8DBD-867EC5F86B44}"/>
                </c:ext>
              </c:extLst>
            </c:dLbl>
            <c:dLbl>
              <c:idx val="3"/>
              <c:layout>
                <c:manualLayout>
                  <c:x val="7.0757424048732975E-2"/>
                  <c:y val="-1.01723634905864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F0-433D-8DBD-867EC5F86B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да, принимаю участие</c:v>
                </c:pt>
                <c:pt idx="1">
                  <c:v>хотел бы, но не знаю, когда и где они проходят</c:v>
                </c:pt>
                <c:pt idx="2">
                  <c:v>нет, меня это не интересует</c:v>
                </c:pt>
                <c:pt idx="3">
                  <c:v>не знаю о такой возможности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68</c:v>
                </c:pt>
                <c:pt idx="1">
                  <c:v>17.329999999999998</c:v>
                </c:pt>
                <c:pt idx="2">
                  <c:v>9.33</c:v>
                </c:pt>
                <c:pt idx="3">
                  <c:v>5.33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F0-433D-8DBD-867EC5F86B4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28282256"/>
        <c:axId val="128283040"/>
      </c:barChart>
      <c:catAx>
        <c:axId val="128282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283040"/>
        <c:crosses val="autoZero"/>
        <c:auto val="1"/>
        <c:lblAlgn val="ctr"/>
        <c:lblOffset val="100"/>
        <c:noMultiLvlLbl val="0"/>
      </c:catAx>
      <c:valAx>
        <c:axId val="12828304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28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40000"/>
        <a:lumOff val="6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3886-4BCD-42A9-A2BB-70997A016592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C7EDF-3BBE-41CE-9E8B-9334BEC2E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9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3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9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33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29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97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28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34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41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74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77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69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B8B3DAA-3963-4B72-811B-EBAAD96B0F11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71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B3DAA-3963-4B72-811B-EBAAD96B0F11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81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5097" y="186108"/>
            <a:ext cx="8802255" cy="98090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Протокол опроса граждан по бюджетной тематике в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II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квартале 2018 года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660155939"/>
              </p:ext>
            </p:extLst>
          </p:nvPr>
        </p:nvGraphicFramePr>
        <p:xfrm>
          <a:off x="6243180" y="1994922"/>
          <a:ext cx="5307189" cy="4676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7828" y="1222202"/>
            <a:ext cx="115367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 опросе участвовало всего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человек, результаты опроса приведены ниже: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38E3BEB7-6C10-4F47-A0C0-9BC8C313C9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3513829"/>
              </p:ext>
            </p:extLst>
          </p:nvPr>
        </p:nvGraphicFramePr>
        <p:xfrm>
          <a:off x="313898" y="2176309"/>
          <a:ext cx="4935435" cy="4405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3669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70486578"/>
              </p:ext>
            </p:extLst>
          </p:nvPr>
        </p:nvGraphicFramePr>
        <p:xfrm>
          <a:off x="3953985" y="959555"/>
          <a:ext cx="3725333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617253079"/>
              </p:ext>
            </p:extLst>
          </p:nvPr>
        </p:nvGraphicFramePr>
        <p:xfrm>
          <a:off x="8238016" y="959555"/>
          <a:ext cx="3098901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9491224"/>
              </p:ext>
            </p:extLst>
          </p:nvPr>
        </p:nvGraphicFramePr>
        <p:xfrm>
          <a:off x="163626" y="959556"/>
          <a:ext cx="3358676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6221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59624876"/>
              </p:ext>
            </p:extLst>
          </p:nvPr>
        </p:nvGraphicFramePr>
        <p:xfrm>
          <a:off x="733778" y="677333"/>
          <a:ext cx="476391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C7B8FB56-361C-4F2C-9623-C0772E1A48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0443485"/>
              </p:ext>
            </p:extLst>
          </p:nvPr>
        </p:nvGraphicFramePr>
        <p:xfrm>
          <a:off x="6694314" y="763410"/>
          <a:ext cx="4763910" cy="4993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4190961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420</TotalTime>
  <Words>175</Words>
  <Application>Microsoft Office PowerPoint</Application>
  <PresentationFormat>Широкоэкранный</PresentationFormat>
  <Paragraphs>36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Gill Sans MT</vt:lpstr>
      <vt:lpstr>Times New Roman</vt:lpstr>
      <vt:lpstr>Галерея</vt:lpstr>
      <vt:lpstr>Протокол опроса граждан по бюджетной тематике в II квартале 2018 года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 опроса граждан по бюджетной тематике во II квартале 2017 года</dc:title>
  <dc:creator>Елена</dc:creator>
  <cp:lastModifiedBy>Елена</cp:lastModifiedBy>
  <cp:revision>33</cp:revision>
  <cp:lastPrinted>2017-09-25T08:59:29Z</cp:lastPrinted>
  <dcterms:created xsi:type="dcterms:W3CDTF">2017-06-23T08:41:46Z</dcterms:created>
  <dcterms:modified xsi:type="dcterms:W3CDTF">2018-05-29T04:26:54Z</dcterms:modified>
</cp:coreProperties>
</file>